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tags/tag16.xml" ContentType="application/vnd.openxmlformats-officedocument.presentationml.tags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3.xml" ContentType="application/vnd.openxmlformats-officedocument.presentationml.tags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tags/tag1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257" r:id="rId2"/>
    <p:sldId id="325" r:id="rId3"/>
    <p:sldId id="381" r:id="rId4"/>
    <p:sldId id="264" r:id="rId5"/>
    <p:sldId id="339" r:id="rId6"/>
    <p:sldId id="341" r:id="rId7"/>
    <p:sldId id="340" r:id="rId8"/>
    <p:sldId id="268" r:id="rId9"/>
    <p:sldId id="266" r:id="rId10"/>
    <p:sldId id="342" r:id="rId11"/>
    <p:sldId id="343" r:id="rId12"/>
    <p:sldId id="344" r:id="rId13"/>
    <p:sldId id="329" r:id="rId14"/>
    <p:sldId id="319" r:id="rId15"/>
    <p:sldId id="282" r:id="rId16"/>
    <p:sldId id="296" r:id="rId17"/>
    <p:sldId id="317" r:id="rId18"/>
    <p:sldId id="347" r:id="rId19"/>
    <p:sldId id="332" r:id="rId20"/>
    <p:sldId id="366" r:id="rId21"/>
    <p:sldId id="400" r:id="rId22"/>
    <p:sldId id="277" r:id="rId23"/>
    <p:sldId id="348" r:id="rId24"/>
    <p:sldId id="349" r:id="rId25"/>
    <p:sldId id="333" r:id="rId26"/>
    <p:sldId id="392" r:id="rId27"/>
    <p:sldId id="278" r:id="rId28"/>
    <p:sldId id="360" r:id="rId29"/>
    <p:sldId id="354" r:id="rId30"/>
    <p:sldId id="286" r:id="rId31"/>
    <p:sldId id="355" r:id="rId32"/>
    <p:sldId id="356" r:id="rId33"/>
    <p:sldId id="371" r:id="rId34"/>
    <p:sldId id="334" r:id="rId35"/>
    <p:sldId id="289" r:id="rId36"/>
    <p:sldId id="405" r:id="rId37"/>
    <p:sldId id="393" r:id="rId38"/>
    <p:sldId id="403" r:id="rId39"/>
    <p:sldId id="404" r:id="rId40"/>
    <p:sldId id="290" r:id="rId41"/>
    <p:sldId id="303" r:id="rId42"/>
    <p:sldId id="361" r:id="rId43"/>
    <p:sldId id="362" r:id="rId44"/>
    <p:sldId id="363" r:id="rId45"/>
    <p:sldId id="291" r:id="rId46"/>
    <p:sldId id="304" r:id="rId47"/>
    <p:sldId id="406" r:id="rId48"/>
    <p:sldId id="364" r:id="rId49"/>
    <p:sldId id="401" r:id="rId50"/>
    <p:sldId id="372" r:id="rId51"/>
    <p:sldId id="336" r:id="rId52"/>
    <p:sldId id="292" r:id="rId53"/>
    <p:sldId id="307" r:id="rId54"/>
    <p:sldId id="367" r:id="rId55"/>
    <p:sldId id="369" r:id="rId56"/>
    <p:sldId id="293" r:id="rId57"/>
    <p:sldId id="368" r:id="rId58"/>
    <p:sldId id="294" r:id="rId59"/>
    <p:sldId id="337" r:id="rId60"/>
    <p:sldId id="397" r:id="rId61"/>
    <p:sldId id="326" r:id="rId62"/>
    <p:sldId id="315" r:id="rId63"/>
    <p:sldId id="314" r:id="rId64"/>
    <p:sldId id="338" r:id="rId65"/>
    <p:sldId id="370" r:id="rId66"/>
    <p:sldId id="373" r:id="rId67"/>
    <p:sldId id="374" r:id="rId68"/>
    <p:sldId id="376" r:id="rId69"/>
    <p:sldId id="377" r:id="rId70"/>
    <p:sldId id="378" r:id="rId71"/>
    <p:sldId id="380" r:id="rId72"/>
    <p:sldId id="382" r:id="rId73"/>
    <p:sldId id="383" r:id="rId74"/>
  </p:sldIdLst>
  <p:sldSz cx="9144000" cy="6858000" type="screen4x3"/>
  <p:notesSz cx="6669088" cy="9928225"/>
  <p:defaultTextStyle>
    <a:defPPr>
      <a:defRPr lang="ko-K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/>
        <a:cs typeface="맑은 고딕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/>
        <a:cs typeface="맑은 고딕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/>
        <a:cs typeface="맑은 고딕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/>
        <a:cs typeface="맑은 고딕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/>
        <a:cs typeface="맑은 고딕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맑은 고딕"/>
        <a:cs typeface="맑은 고딕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맑은 고딕"/>
        <a:cs typeface="맑은 고딕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맑은 고딕"/>
        <a:cs typeface="맑은 고딕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맑은 고딕"/>
        <a:cs typeface="맑은 고딕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C000"/>
    <a:srgbClr val="0000FF"/>
    <a:srgbClr val="008000"/>
    <a:srgbClr val="3B5997"/>
    <a:srgbClr val="FF0000"/>
    <a:srgbClr val="3B5597"/>
    <a:srgbClr val="FF3300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624" autoAdjust="0"/>
  </p:normalViewPr>
  <p:slideViewPr>
    <p:cSldViewPr>
      <p:cViewPr varScale="1">
        <p:scale>
          <a:sx n="54" d="100"/>
          <a:sy n="54" d="100"/>
        </p:scale>
        <p:origin x="-1614" y="-96"/>
      </p:cViewPr>
      <p:guideLst>
        <p:guide orient="horz" pos="1434"/>
        <p:guide orient="horz" pos="2886"/>
        <p:guide pos="1927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738" y="-114"/>
      </p:cViewPr>
      <p:guideLst>
        <p:guide orient="horz" pos="3127"/>
        <p:guide pos="210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935A90F-EBAB-470C-BC79-8D7C134AB750}" type="datetimeFigureOut">
              <a:rPr lang="ko-KR" altLang="en-US"/>
              <a:pPr>
                <a:defRPr/>
              </a:pPr>
              <a:t>2011-03-04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E6FF70E-7F7C-4501-90CD-DE802ADF595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59B9CA-6C55-4021-B2A9-DEC3001E4134}" type="datetimeFigureOut">
              <a:rPr lang="ko-KR" altLang="en-US"/>
              <a:pPr>
                <a:defRPr/>
              </a:pPr>
              <a:t>2011-03-04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743D0FC-E9DE-4758-9922-2168A765B7D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1pPr>
    <a:lvl2pPr marL="4572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2pPr>
    <a:lvl3pPr marL="9144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3pPr>
    <a:lvl4pPr marL="13716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4pPr>
    <a:lvl5pPr marL="18288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Welcome. I’m Haewoon Kwak, 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Today I’m gonna talk about online social relations by comparing friends relation and user interaction.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Our interests are comparison between declared online friendship relation and actual user interaction.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We do a case study of Cyworld, the most popular online social networks in Korea.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Korea population is 48 millions, but Cyworld userbase is over 22M.</a:t>
            </a:r>
          </a:p>
          <a:p>
            <a:pPr>
              <a:spcBef>
                <a:spcPct val="0"/>
              </a:spcBef>
            </a:pPr>
            <a:endParaRPr lang="en-US" altLang="ko-KR" smtClean="0"/>
          </a:p>
          <a:p>
            <a:pPr>
              <a:spcBef>
                <a:spcPct val="0"/>
              </a:spcBef>
            </a:pPr>
            <a:r>
              <a:rPr lang="en-US" altLang="ko-KR" smtClean="0"/>
              <a:t>This is joint work, cowork with Hyunwoo Chun, Yong-Ho Eom, Yong-Yeol Ahn, Sue Moon, and Hawoon Jeong.</a:t>
            </a:r>
            <a:endParaRPr lang="ko-KR" altLang="en-US" smtClean="0"/>
          </a:p>
        </p:txBody>
      </p:sp>
      <p:sp>
        <p:nvSpPr>
          <p:cNvPr id="17411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31CA5A-1A92-40F8-BCC6-A75B93E10DED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And, user interaction is directional.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We do not always receive replies.</a:t>
            </a:r>
            <a:endParaRPr lang="ko-KR" altLang="en-US" smtClean="0"/>
          </a:p>
        </p:txBody>
      </p:sp>
      <p:sp>
        <p:nvSpPr>
          <p:cNvPr id="35843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4349AA-1717-4853-BAB8-74201E2014C8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And the volume of interactions are different over all friends.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You can infer the strongest tie from this slide.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It is impossible with friends relations.</a:t>
            </a:r>
            <a:endParaRPr lang="ko-KR" altLang="en-US" smtClean="0"/>
          </a:p>
        </p:txBody>
      </p:sp>
      <p:sp>
        <p:nvSpPr>
          <p:cNvPr id="37891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1B2F51-56A6-49FA-B30C-3A78F5A9F7A8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Since user interactions in online SNS have direction and volume, 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Interactions can be more informative source to reflect social relations rather than online friendship relation</a:t>
            </a:r>
          </a:p>
          <a:p>
            <a:pPr>
              <a:spcBef>
                <a:spcPct val="0"/>
              </a:spcBef>
            </a:pPr>
            <a:endParaRPr lang="en-US" altLang="ko-KR" smtClean="0"/>
          </a:p>
          <a:p>
            <a:pPr>
              <a:spcBef>
                <a:spcPct val="0"/>
              </a:spcBef>
            </a:pPr>
            <a:r>
              <a:rPr lang="en-US" altLang="ko-KR" smtClean="0"/>
              <a:t>Therefore, we shift our focus from declared online friendship relations to actual user interactions</a:t>
            </a:r>
          </a:p>
          <a:p>
            <a:pPr>
              <a:spcBef>
                <a:spcPct val="0"/>
              </a:spcBef>
            </a:pPr>
            <a:endParaRPr lang="en-US" altLang="ko-KR" smtClean="0"/>
          </a:p>
          <a:p>
            <a:pPr>
              <a:spcBef>
                <a:spcPct val="0"/>
              </a:spcBef>
            </a:pPr>
            <a:r>
              <a:rPr lang="en-US" altLang="ko-KR" smtClean="0"/>
              <a:t>And, in this talk, we use the word, ‘interaction’ and ‘activity’ interchangeably</a:t>
            </a:r>
          </a:p>
        </p:txBody>
      </p:sp>
      <p:sp>
        <p:nvSpPr>
          <p:cNvPr id="39939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CB9298-E4E4-4121-8C85-A31A61E0ABCB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The outline of today’s talk is like this.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We first introduce our dataset, and next, explain our analysis result.</a:t>
            </a:r>
          </a:p>
        </p:txBody>
      </p:sp>
      <p:sp>
        <p:nvSpPr>
          <p:cNvPr id="41987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EB1B67-2CB6-4E94-8422-A3C0DE412AC7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Cyworld is the most popular online SNS</a:t>
            </a:r>
            <a:r>
              <a:rPr lang="ko-KR" altLang="en-US" smtClean="0"/>
              <a:t> </a:t>
            </a:r>
            <a:r>
              <a:rPr lang="en-US" altLang="ko-KR" smtClean="0"/>
              <a:t>in Korea.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Cyworld manages their users by social security number and real name, therefore, people have only one account.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Users can find anyone with name and birth year. So, pop-star’s fan can easily find their stars.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It is one of the reason Cyworld gain popularity for offering the way between star and fan.</a:t>
            </a:r>
          </a:p>
          <a:p>
            <a:pPr>
              <a:spcBef>
                <a:spcPct val="0"/>
              </a:spcBef>
            </a:pPr>
            <a:endParaRPr lang="en-US" altLang="ko-KR" smtClean="0"/>
          </a:p>
          <a:p>
            <a:pPr>
              <a:spcBef>
                <a:spcPct val="0"/>
              </a:spcBef>
            </a:pPr>
            <a:r>
              <a:rPr lang="en-US" altLang="ko-KR" smtClean="0"/>
              <a:t>Anyway, In Cyworld, guestbook is the most prevalent feature.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The log of each guestbook message is 3 column tuples, sender, receiver, and written time.</a:t>
            </a:r>
          </a:p>
        </p:txBody>
      </p:sp>
      <p:sp>
        <p:nvSpPr>
          <p:cNvPr id="44035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F39D7B-9728-4337-B328-47C8C7C643CE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The analysis with guestbook logs of Cyworld is divided into three categories.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First, let’s look at topological characteristics.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This gives us a macroscopic view of network structure.</a:t>
            </a:r>
          </a:p>
        </p:txBody>
      </p:sp>
      <p:sp>
        <p:nvSpPr>
          <p:cNvPr id="46083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4B9FD9-E04F-4F2B-96EB-F7D8FE3117A8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Prior to analysis, we define activity network.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We map a user to a node, an action writing a message to directional edge, 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and the number of written messages to the weight of the edge.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From this way, we get directed and weighted network.</a:t>
            </a:r>
          </a:p>
        </p:txBody>
      </p:sp>
      <p:sp>
        <p:nvSpPr>
          <p:cNvPr id="48131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984C6D-9F7B-4BD5-B023-7319FAA4D4F5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The first topological characteristics we are interested in is the degree distribution.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Degree distribution is the distribution of the number of neighbors.</a:t>
            </a:r>
            <a:endParaRPr lang="ko-KR" altLang="en-US" smtClean="0"/>
          </a:p>
        </p:txBody>
      </p:sp>
      <p:sp>
        <p:nvSpPr>
          <p:cNvPr id="50179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F510DF-4555-4A02-9909-F5EECD29DFE3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It is well known that in most real networks, degree distribution follows a power-law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Simply, it means that there are a few number of high-degree nodes and a large number of low-degree nodes.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These networks have common characteristics, 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So, the fact that a network’s degree distribution follows power-law is the same that the network has common characteristics.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That is the reason degree distribution is important.</a:t>
            </a:r>
          </a:p>
          <a:p>
            <a:pPr>
              <a:spcBef>
                <a:spcPct val="0"/>
              </a:spcBef>
            </a:pPr>
            <a:endParaRPr lang="en-US" altLang="ko-KR" smtClean="0"/>
          </a:p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52227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5B78B2-5A81-48E1-BCF9-75F8C70077E7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Since activity network is directed network, degree can be defined in 3 ways.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The number of out-edges, in-edges, and mutual-edges.</a:t>
            </a:r>
            <a:endParaRPr lang="ko-KR" altLang="en-US" smtClean="0"/>
          </a:p>
        </p:txBody>
      </p:sp>
      <p:sp>
        <p:nvSpPr>
          <p:cNvPr id="54275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39C10B-FC47-4729-9E6D-184D55B52654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In the last month, MIT techreview reported that 37% of Internet adult users in United stated use social networking sites regularly.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Online social networks are really prevalent today</a:t>
            </a:r>
            <a:endParaRPr lang="ko-KR" altLang="en-US" smtClean="0"/>
          </a:p>
        </p:txBody>
      </p:sp>
      <p:sp>
        <p:nvSpPr>
          <p:cNvPr id="19459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6A276E-FFF8-441D-8D6E-99AF5DAAC51A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We get three different activity network, and compare them with  friend network.</a:t>
            </a:r>
            <a:endParaRPr lang="ko-KR" altLang="en-US" smtClean="0"/>
          </a:p>
        </p:txBody>
      </p:sp>
      <p:sp>
        <p:nvSpPr>
          <p:cNvPr id="56323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32CDC4-9B89-4EE3-A9A0-1625EF15CC3B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We get three different activity network, and compare them with  friend network.</a:t>
            </a:r>
            <a:endParaRPr lang="ko-KR" altLang="en-US" smtClean="0"/>
          </a:p>
        </p:txBody>
      </p:sp>
      <p:sp>
        <p:nvSpPr>
          <p:cNvPr id="58371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DA0B82-CEDB-4A38-A270-890FE1FB70E4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In out-degree distribution, rapid drop represents the limitation of writing capability.</a:t>
            </a:r>
            <a:endParaRPr lang="ko-KR" altLang="en-US" smtClean="0"/>
          </a:p>
        </p:txBody>
      </p:sp>
      <p:sp>
        <p:nvSpPr>
          <p:cNvPr id="60419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75609B-CC44-4806-8F70-60104A5F3A49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Between #(out-edges) and #(mutual-edges), we find a gap.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The gap shows the proportion of msg without replies.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It can be interpreted as spammers.</a:t>
            </a:r>
            <a:endParaRPr lang="ko-KR" altLang="en-US" smtClean="0"/>
          </a:p>
        </p:txBody>
      </p:sp>
      <p:sp>
        <p:nvSpPr>
          <p:cNvPr id="62467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443AB4-01F4-433C-8B70-8E0C2898365F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And, these four graphs show multi-scaling behavior.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It means that there are heterogeneous relations in user activities.</a:t>
            </a:r>
          </a:p>
          <a:p>
            <a:pPr>
              <a:spcBef>
                <a:spcPct val="0"/>
              </a:spcBef>
            </a:pPr>
            <a:endParaRPr lang="en-US" altLang="ko-KR" smtClean="0"/>
          </a:p>
          <a:p>
            <a:pPr>
              <a:spcBef>
                <a:spcPct val="0"/>
              </a:spcBef>
            </a:pPr>
            <a:r>
              <a:rPr lang="en-US" altLang="ko-KR" smtClean="0"/>
              <a:t>We expect that these heterogeneous relations will be observed 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in the other large scale networks that recommend new online friends and assist to find offline friends simultaneously.</a:t>
            </a:r>
          </a:p>
        </p:txBody>
      </p:sp>
      <p:sp>
        <p:nvSpPr>
          <p:cNvPr id="64515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BEDF0D-D873-47E5-B0AA-DD69B6C32EAC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The next topological characteristic is clustering coefficient.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Clustering coefficient of node i is defined as the probability that neighbors of node i are connected.</a:t>
            </a:r>
            <a:endParaRPr lang="ko-KR" altLang="en-US" smtClean="0"/>
          </a:p>
        </p:txBody>
      </p:sp>
      <p:sp>
        <p:nvSpPr>
          <p:cNvPr id="66563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EBC57B-B6FE-4512-A7E6-527BCD4F7B92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In activity network, we use weighted version of clustering coefficient.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To understand the implication of weighted clustering coefficient, we prepare toy examples.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The left one’s high weight edge participate in one triad, while the right one’s high weight edge participates in two triads.</a:t>
            </a:r>
          </a:p>
          <a:p>
            <a:pPr>
              <a:spcBef>
                <a:spcPct val="0"/>
              </a:spcBef>
            </a:pPr>
            <a:endParaRPr lang="en-US" altLang="ko-KR" smtClean="0"/>
          </a:p>
          <a:p>
            <a:pPr>
              <a:spcBef>
                <a:spcPct val="0"/>
              </a:spcBef>
            </a:pPr>
            <a:r>
              <a:rPr lang="en-US" altLang="ko-KR" smtClean="0"/>
              <a:t>A. Barrat, M. Barthelemy, R. Pastor-Satorras, and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A. Vespignani. The architecture of complex weighted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networks. Proceedings of National Academy of Sciences,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101(11):3747–3752, March 16 2004</a:t>
            </a:r>
            <a:endParaRPr lang="ko-KR" altLang="en-US" smtClean="0"/>
          </a:p>
        </p:txBody>
      </p:sp>
      <p:sp>
        <p:nvSpPr>
          <p:cNvPr id="68611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CCB7E4-C63A-4376-A9C4-357C9E8E0475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In activity network, we use weighted version of clustering coefficient.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To understand the implication of weighted clustering coefficient, we prepare toy examples.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The left one’s high weight edge participate in one triad, while the right one’s high weight edge participates in two triads.</a:t>
            </a:r>
          </a:p>
          <a:p>
            <a:pPr>
              <a:spcBef>
                <a:spcPct val="0"/>
              </a:spcBef>
            </a:pPr>
            <a:endParaRPr lang="en-US" altLang="ko-KR" smtClean="0"/>
          </a:p>
          <a:p>
            <a:pPr>
              <a:spcBef>
                <a:spcPct val="0"/>
              </a:spcBef>
            </a:pPr>
            <a:r>
              <a:rPr lang="en-US" altLang="ko-KR" smtClean="0"/>
              <a:t>A. Barrat, M. Barthelemy, R. Pastor-Satorras, and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A. Vespignani. The architecture of complex weighted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networks. Proceedings of National Academy of Sciences,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101(11):3747–3752, March 16 2004</a:t>
            </a:r>
            <a:endParaRPr lang="ko-KR" altLang="en-US" smtClean="0"/>
          </a:p>
        </p:txBody>
      </p:sp>
      <p:sp>
        <p:nvSpPr>
          <p:cNvPr id="71683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70EE41-DDD5-4E0E-A071-1191B917EE16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The weighted clustering coefficient of right network is larger than that of left one. 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If edges with larger weights are more likely to be a triad, the weighted clustering coefficient becomes larger.</a:t>
            </a:r>
          </a:p>
          <a:p>
            <a:pPr>
              <a:spcBef>
                <a:spcPct val="0"/>
              </a:spcBef>
            </a:pPr>
            <a:endParaRPr lang="en-US" altLang="ko-KR" smtClean="0"/>
          </a:p>
          <a:p>
            <a:pPr>
              <a:spcBef>
                <a:spcPct val="0"/>
              </a:spcBef>
            </a:pPr>
            <a:r>
              <a:rPr lang="en-US" altLang="ko-KR" smtClean="0"/>
              <a:t>A. Barrat, M. Barthelemy, R. Pastor-Satorras, and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A. Vespignani. The architecture of complex weighted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networks. Proceedings of National Academy of Sciences,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101(11):3747–3752, March 16 2004</a:t>
            </a:r>
            <a:endParaRPr lang="ko-KR" altLang="en-US" smtClean="0"/>
          </a:p>
        </p:txBody>
      </p:sp>
      <p:sp>
        <p:nvSpPr>
          <p:cNvPr id="77827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961817-93E3-49B2-98C8-72B7ECF7DFC0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In our activity network, weighted clustering coefficient is not large.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It shows that edges with larger weights are less likely to be a triad</a:t>
            </a:r>
          </a:p>
        </p:txBody>
      </p:sp>
      <p:sp>
        <p:nvSpPr>
          <p:cNvPr id="79875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19A64E-DED9-4CBA-9E7C-59366FA163A9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If we can extract social relations from these user groups, 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Those relations are key to recommendation, security, search, and contents propagation.</a:t>
            </a:r>
          </a:p>
          <a:p>
            <a:pPr>
              <a:spcBef>
                <a:spcPct val="0"/>
              </a:spcBef>
            </a:pPr>
            <a:endParaRPr lang="en-US" altLang="ko-KR" smtClean="0"/>
          </a:p>
          <a:p>
            <a:pPr>
              <a:spcBef>
                <a:spcPct val="0"/>
              </a:spcBef>
            </a:pPr>
            <a:endParaRPr lang="en-US" altLang="ko-KR" smtClean="0"/>
          </a:p>
          <a:p>
            <a:pPr>
              <a:spcBef>
                <a:spcPct val="0"/>
              </a:spcBef>
            </a:pPr>
            <a:r>
              <a:rPr lang="en-US" altLang="ko-KR" smtClean="0"/>
              <a:t>Fortunately, all we know that ~</a:t>
            </a:r>
          </a:p>
          <a:p>
            <a:pPr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21507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201E5F-0B5C-49EF-8959-2A6C204D3771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ea typeface="맑은 고딕"/>
              </a:rPr>
              <a:t>The last topological characteristic is degree correlation.</a:t>
            </a:r>
          </a:p>
          <a:p>
            <a:pPr>
              <a:spcBef>
                <a:spcPct val="0"/>
              </a:spcBef>
            </a:pPr>
            <a:r>
              <a:rPr lang="en-US" smtClean="0">
                <a:ea typeface="맑은 고딕"/>
              </a:rPr>
              <a:t>This is correlation between degree and neighbor’s degree.</a:t>
            </a:r>
          </a:p>
          <a:p>
            <a:pPr>
              <a:spcBef>
                <a:spcPct val="0"/>
              </a:spcBef>
            </a:pPr>
            <a:r>
              <a:rPr lang="en-US" smtClean="0">
                <a:ea typeface="맑은 고딕"/>
              </a:rPr>
              <a:t>This tells us whether hubs are likely to connect other hubs or not</a:t>
            </a:r>
          </a:p>
          <a:p>
            <a:pPr>
              <a:spcBef>
                <a:spcPct val="0"/>
              </a:spcBef>
            </a:pPr>
            <a:endParaRPr lang="en-US" smtClean="0">
              <a:ea typeface="맑은 고딕"/>
            </a:endParaRPr>
          </a:p>
          <a:p>
            <a:pPr>
              <a:spcBef>
                <a:spcPct val="0"/>
              </a:spcBef>
            </a:pPr>
            <a:r>
              <a:rPr lang="en-US" smtClean="0">
                <a:ea typeface="맑은 고딕"/>
              </a:rPr>
              <a:t>M.E.J. Newman. Assortative mixing in networks. </a:t>
            </a:r>
            <a:r>
              <a:rPr lang="en-US" i="1" smtClean="0">
                <a:ea typeface="맑은 고딕"/>
              </a:rPr>
              <a:t>Phys. Rev. Lett.</a:t>
            </a:r>
            <a:r>
              <a:rPr lang="en-US" smtClean="0">
                <a:ea typeface="맑은 고딕"/>
              </a:rPr>
              <a:t> </a:t>
            </a:r>
            <a:r>
              <a:rPr lang="en-US" b="1" smtClean="0">
                <a:ea typeface="맑은 고딕"/>
              </a:rPr>
              <a:t>89</a:t>
            </a:r>
            <a:r>
              <a:rPr lang="en-US" smtClean="0">
                <a:ea typeface="맑은 고딕"/>
              </a:rPr>
              <a:t>, 208701 (2002). </a:t>
            </a:r>
            <a:endParaRPr lang="ko-KR" altLang="en-US" smtClean="0"/>
          </a:p>
        </p:txBody>
      </p:sp>
      <p:sp>
        <p:nvSpPr>
          <p:cNvPr id="81923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0FAF92-0947-4F93-9A74-E154D348BC66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ea typeface="맑은 고딕"/>
              </a:rPr>
              <a:t>Social network is known that degree correlation shows positive correlation.</a:t>
            </a:r>
          </a:p>
          <a:p>
            <a:pPr>
              <a:spcBef>
                <a:spcPct val="0"/>
              </a:spcBef>
            </a:pPr>
            <a:r>
              <a:rPr lang="en-US" smtClean="0">
                <a:ea typeface="맑은 고딕"/>
              </a:rPr>
              <a:t>Its phenomena is called as assortative mixing.</a:t>
            </a:r>
          </a:p>
          <a:p>
            <a:pPr>
              <a:spcBef>
                <a:spcPct val="0"/>
              </a:spcBef>
            </a:pPr>
            <a:endParaRPr lang="en-US" smtClean="0">
              <a:ea typeface="맑은 고딕"/>
            </a:endParaRPr>
          </a:p>
          <a:p>
            <a:pPr>
              <a:spcBef>
                <a:spcPct val="0"/>
              </a:spcBef>
            </a:pPr>
            <a:r>
              <a:rPr lang="en-US" smtClean="0">
                <a:ea typeface="맑은 고딕"/>
              </a:rPr>
              <a:t>M.E.J. Newman. Assortative mixing in networks. </a:t>
            </a:r>
            <a:r>
              <a:rPr lang="en-US" i="1" smtClean="0">
                <a:ea typeface="맑은 고딕"/>
              </a:rPr>
              <a:t>Phys. Rev. Lett.</a:t>
            </a:r>
            <a:r>
              <a:rPr lang="en-US" smtClean="0">
                <a:ea typeface="맑은 고딕"/>
              </a:rPr>
              <a:t> </a:t>
            </a:r>
            <a:r>
              <a:rPr lang="en-US" b="1" smtClean="0">
                <a:ea typeface="맑은 고딕"/>
              </a:rPr>
              <a:t>89</a:t>
            </a:r>
            <a:r>
              <a:rPr lang="en-US" smtClean="0">
                <a:ea typeface="맑은 고딕"/>
              </a:rPr>
              <a:t>, 208701 (2002). </a:t>
            </a:r>
            <a:endParaRPr lang="ko-KR" altLang="en-US" smtClean="0"/>
          </a:p>
        </p:txBody>
      </p:sp>
      <p:sp>
        <p:nvSpPr>
          <p:cNvPr id="83971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3948E3-02A3-44E8-AB3E-D87CD95C9AE5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In our activity network, positive correlation emerges.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In the last slide I mentioned, it is unique characteristic of social network</a:t>
            </a:r>
            <a:endParaRPr lang="ko-KR" altLang="en-US" smtClean="0"/>
          </a:p>
        </p:txBody>
      </p:sp>
      <p:sp>
        <p:nvSpPr>
          <p:cNvPr id="86019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8EAE7B-8C2C-4790-BD9C-B8D3A00B2E62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So far, we looked at topological characteristics.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Now we know the structure of activity network.</a:t>
            </a:r>
            <a:endParaRPr lang="ko-KR" altLang="en-US" smtClean="0"/>
          </a:p>
        </p:txBody>
      </p:sp>
      <p:sp>
        <p:nvSpPr>
          <p:cNvPr id="88067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8D15DA-467A-4326-9D1F-8730A8AC3B74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Then, we focus on microscopic interaction pattern in user activities</a:t>
            </a:r>
            <a:endParaRPr lang="ko-KR" altLang="en-US" smtClean="0"/>
          </a:p>
        </p:txBody>
      </p:sp>
      <p:sp>
        <p:nvSpPr>
          <p:cNvPr id="90115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107DE2-63EA-4868-ACE8-84932C2F7A47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First we want to know whether user interactions are reciprocal or not.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So, we compare the number of sent messages and the number of received messages.</a:t>
            </a:r>
            <a:endParaRPr lang="ko-KR" altLang="en-US" smtClean="0"/>
          </a:p>
        </p:txBody>
      </p:sp>
      <p:sp>
        <p:nvSpPr>
          <p:cNvPr id="92163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AD6477-5629-46A1-814F-16261BEB2925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This is a kind of scatter plot.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We plot all points those x value is the number of sent msgs, and y value is the number of received msgs.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Because of many points, we make one hundred by one hundred grids, 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And we count the points in each grid.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By the number of points containing in those grids, we paint each grid.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Yellow color means a large number of points in that grid.</a:t>
            </a:r>
          </a:p>
          <a:p>
            <a:pPr>
              <a:spcBef>
                <a:spcPct val="0"/>
              </a:spcBef>
            </a:pPr>
            <a:endParaRPr lang="en-US" altLang="ko-KR" smtClean="0"/>
          </a:p>
          <a:p>
            <a:pPr>
              <a:spcBef>
                <a:spcPct val="0"/>
              </a:spcBef>
            </a:pPr>
            <a:r>
              <a:rPr lang="en-US" altLang="ko-KR" smtClean="0"/>
              <a:t>In this graph, highlighted regions following the line y=x are users whose sent and received messages are almost the same.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It means that user interactions are highly reciprocal.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The region following x-axis are users whose sent many messages, but receive a few messages.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It represents either the star-fan relation or spammers.</a:t>
            </a:r>
            <a:endParaRPr lang="ko-KR" altLang="en-US" smtClean="0"/>
          </a:p>
        </p:txBody>
      </p:sp>
      <p:sp>
        <p:nvSpPr>
          <p:cNvPr id="94211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E8B364-7EB6-47D2-8523-955146B81BA6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This is a kind of scatter plot.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We plot all points those x value is the number of sent msgs, and y value is the number of received msgs.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Because of many points, we make one hundred by one hundred grids, 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And we count the points in each grid.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By the number of points containing in those grids, we paint each grid.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Yellow color means a large number of points in that grid.</a:t>
            </a:r>
          </a:p>
          <a:p>
            <a:pPr>
              <a:spcBef>
                <a:spcPct val="0"/>
              </a:spcBef>
            </a:pPr>
            <a:endParaRPr lang="en-US" altLang="ko-KR" smtClean="0"/>
          </a:p>
          <a:p>
            <a:pPr>
              <a:spcBef>
                <a:spcPct val="0"/>
              </a:spcBef>
            </a:pPr>
            <a:r>
              <a:rPr lang="en-US" altLang="ko-KR" smtClean="0"/>
              <a:t>In this graph, highlighted regions following the line y=x are users whose sent and received messages are almost the same.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It means that user interactions are highly reciprocal.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The region following x-axis are users whose sent many messages, but receive a few messages.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It represents either the star-fan relation or spammers.</a:t>
            </a:r>
            <a:endParaRPr lang="ko-KR" altLang="en-US" smtClean="0"/>
          </a:p>
        </p:txBody>
      </p:sp>
      <p:sp>
        <p:nvSpPr>
          <p:cNvPr id="96259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E1512A-88DF-4B6B-B3B7-3C2A098CDF31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This is a kind of scatter plot.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We plot all points those x value is the number of sent msgs, and y value is the number of received msgs.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Because of many points, we make one hundred by one hundred grids, 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And we count the points in each grid.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By the number of points containing in those grids, we paint each grid.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Yellow color means a large number of points in that grid.</a:t>
            </a:r>
          </a:p>
          <a:p>
            <a:pPr>
              <a:spcBef>
                <a:spcPct val="0"/>
              </a:spcBef>
            </a:pPr>
            <a:endParaRPr lang="en-US" altLang="ko-KR" smtClean="0"/>
          </a:p>
          <a:p>
            <a:pPr>
              <a:spcBef>
                <a:spcPct val="0"/>
              </a:spcBef>
            </a:pPr>
            <a:r>
              <a:rPr lang="en-US" altLang="ko-KR" smtClean="0"/>
              <a:t>In this graph, highlighted regions following the line y=x are users whose sent and received messages are almost the same.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It means that user interactions are highly reciprocal.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The region following x-axis are users whose sent many messages, but receive a few messages.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It represents either the star-fan relation or spammers.</a:t>
            </a:r>
            <a:endParaRPr lang="ko-KR" altLang="en-US" smtClean="0"/>
          </a:p>
        </p:txBody>
      </p:sp>
      <p:sp>
        <p:nvSpPr>
          <p:cNvPr id="98307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B71BC9-FE19-4A1C-9E7A-66DA91C63F43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This is a kind of scatter plot.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We plot all points those x value is the number of sent msgs, and y value is the number of received msgs.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Because of many points, we make one hundred by one hundred grids, 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And we count the points in each grid.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By the number of points containing in those grids, we paint each grid.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Yellow color means a large number of points in that grid.</a:t>
            </a:r>
          </a:p>
          <a:p>
            <a:pPr>
              <a:spcBef>
                <a:spcPct val="0"/>
              </a:spcBef>
            </a:pPr>
            <a:endParaRPr lang="en-US" altLang="ko-KR" smtClean="0"/>
          </a:p>
          <a:p>
            <a:pPr>
              <a:spcBef>
                <a:spcPct val="0"/>
              </a:spcBef>
            </a:pPr>
            <a:r>
              <a:rPr lang="en-US" altLang="ko-KR" smtClean="0"/>
              <a:t>In this graph, highlighted regions following the line y=x are users whose sent and received messages are almost the same.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It means that user interactions are highly reciprocal.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The region following x-axis are users whose sent many messages, but receive a few messages.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It represents either the star-fan relation or spammers.</a:t>
            </a:r>
            <a:endParaRPr lang="ko-KR" altLang="en-US" smtClean="0"/>
          </a:p>
        </p:txBody>
      </p:sp>
      <p:sp>
        <p:nvSpPr>
          <p:cNvPr id="100355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28608F-EABE-44CC-94B6-67234BB9FC3D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Declared online friendship has some limitations to reflect user relations.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Once online friendship established, it needs no more cost.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For example, in Facebook, even if I don’t do anything, my friends do not abandon me, Hopefully.</a:t>
            </a:r>
            <a:endParaRPr lang="ko-KR" altLang="en-US" smtClean="0"/>
          </a:p>
        </p:txBody>
      </p:sp>
      <p:sp>
        <p:nvSpPr>
          <p:cNvPr id="23555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3364E8-AA8E-4088-90B0-8558116BD4FD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From the reciprocity, we know that user interactions highly reciprocal.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Now, we look at those interactions are evenly distributed or not.</a:t>
            </a:r>
          </a:p>
          <a:p>
            <a:pPr>
              <a:spcBef>
                <a:spcPct val="0"/>
              </a:spcBef>
            </a:pPr>
            <a:endParaRPr lang="en-US" altLang="ko-KR" smtClean="0"/>
          </a:p>
          <a:p>
            <a:pPr>
              <a:spcBef>
                <a:spcPct val="0"/>
              </a:spcBef>
            </a:pPr>
            <a:r>
              <a:rPr lang="en-US" altLang="ko-KR" smtClean="0"/>
              <a:t>Disparity is a quantitative measure that a user interacts evenly with all friends.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This is calculated by the square sum of proportions of each conversation.</a:t>
            </a:r>
          </a:p>
          <a:p>
            <a:pPr>
              <a:spcBef>
                <a:spcPct val="0"/>
              </a:spcBef>
            </a:pPr>
            <a:endParaRPr lang="en-US" altLang="ko-KR" smtClean="0"/>
          </a:p>
          <a:p>
            <a:pPr>
              <a:spcBef>
                <a:spcPct val="0"/>
              </a:spcBef>
            </a:pPr>
            <a:endParaRPr lang="en-US" altLang="ko-KR" smtClean="0"/>
          </a:p>
          <a:p>
            <a:pPr>
              <a:spcBef>
                <a:spcPct val="0"/>
              </a:spcBef>
            </a:pPr>
            <a:r>
              <a:rPr lang="en-US" altLang="ko-KR" smtClean="0"/>
              <a:t>B. Derrida and H. Flyvbjerg. Statistical properties of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randomly broken objects and of multivalley structures in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disordered systems. Journal of Physics A: Mathematical and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General, 20:5273–5288, 1987.</a:t>
            </a:r>
          </a:p>
          <a:p>
            <a:pPr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02403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032893-9101-4627-B8BF-E98E36D7052D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If kY(k) is proportional to 1, it means that users communicate evenly.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And, If kY(k) is proportional to k, users have dominant partners.</a:t>
            </a:r>
            <a:endParaRPr lang="ko-KR" altLang="en-US" smtClean="0"/>
          </a:p>
        </p:txBody>
      </p:sp>
      <p:sp>
        <p:nvSpPr>
          <p:cNvPr id="104451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533434-87DF-4355-9760-CB46B30A5176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In user activities, Disparity shows a mixture of two different trends.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Up to user degree 200, users have dominant partners in communication.</a:t>
            </a:r>
            <a:endParaRPr lang="ko-KR" altLang="en-US" smtClean="0"/>
          </a:p>
        </p:txBody>
      </p:sp>
      <p:sp>
        <p:nvSpPr>
          <p:cNvPr id="106499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EDA3FF-CB92-42E4-A2D0-280CF662AB18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And, users having many communication partners, they communicate with partners evenly.</a:t>
            </a:r>
            <a:endParaRPr lang="ko-KR" altLang="en-US" smtClean="0"/>
          </a:p>
        </p:txBody>
      </p:sp>
      <p:sp>
        <p:nvSpPr>
          <p:cNvPr id="108547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5A00D7-B6BB-4780-96E4-07AE41F56638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4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So, we know that users communication pattern changes by the number of partners.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This result helps to model or simulate information flow</a:t>
            </a:r>
            <a:endParaRPr lang="ko-KR" altLang="en-US" smtClean="0"/>
          </a:p>
        </p:txBody>
      </p:sp>
      <p:sp>
        <p:nvSpPr>
          <p:cNvPr id="110595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E8D087-40CF-4BE4-954F-7869187C7CBF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2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The last microscopic interaction analysis is network motif.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Network motif analysis focus on small subgraphs whose node are 3 or 4. 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These subgraphs are called as motif.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This slide shows all possible 13 motifs with three nodes.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The proportion of each motif represent unique characteristics of entire network</a:t>
            </a:r>
            <a:endParaRPr lang="ko-KR" altLang="en-US" smtClean="0"/>
          </a:p>
        </p:txBody>
      </p:sp>
      <p:sp>
        <p:nvSpPr>
          <p:cNvPr id="112643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882262-B688-4A99-AA0B-222E1A22836C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ea typeface="맑은 고딕"/>
              </a:rPr>
              <a:t>For example, it is reported that in social networks, triad are likely to be oberseved.</a:t>
            </a:r>
          </a:p>
          <a:p>
            <a:pPr>
              <a:spcBef>
                <a:spcPct val="0"/>
              </a:spcBef>
            </a:pPr>
            <a:endParaRPr lang="en-US" smtClean="0">
              <a:ea typeface="맑은 고딕"/>
            </a:endParaRPr>
          </a:p>
          <a:p>
            <a:pPr>
              <a:spcBef>
                <a:spcPct val="0"/>
              </a:spcBef>
            </a:pPr>
            <a:r>
              <a:rPr lang="en-US" smtClean="0">
                <a:ea typeface="맑은 고딕"/>
              </a:rPr>
              <a:t>Superfamilies of Evolved and Designed Networks</a:t>
            </a:r>
          </a:p>
          <a:p>
            <a:pPr>
              <a:spcBef>
                <a:spcPct val="0"/>
              </a:spcBef>
            </a:pPr>
            <a:r>
              <a:rPr lang="en-US" smtClean="0">
                <a:ea typeface="맑은 고딕"/>
              </a:rPr>
              <a:t>Ron Milo, Shalev Itzkovitz, Nadav Kashtan, Reuven Levitt, Shai Shen-Orr, Inbal Ayzenshtat,Michal Sheffer, Uri Alon</a:t>
            </a:r>
            <a:r>
              <a:rPr lang="en-US" baseline="30000" smtClean="0">
                <a:ea typeface="맑은 고딕"/>
              </a:rPr>
              <a:t>*</a:t>
            </a:r>
            <a:r>
              <a:rPr lang="en-US" smtClean="0">
                <a:ea typeface="맑은 고딕"/>
              </a:rPr>
              <a:t> </a:t>
            </a:r>
          </a:p>
          <a:p>
            <a:pPr>
              <a:spcBef>
                <a:spcPct val="0"/>
              </a:spcBef>
            </a:pPr>
            <a:endParaRPr lang="en-US" altLang="ko-KR" smtClean="0"/>
          </a:p>
          <a:p>
            <a:pPr>
              <a:spcBef>
                <a:spcPct val="0"/>
              </a:spcBef>
            </a:pPr>
            <a:r>
              <a:rPr lang="en-US" i="1" smtClean="0">
                <a:ea typeface="맑은 고딕"/>
              </a:rPr>
              <a:t>Science</a:t>
            </a:r>
            <a:r>
              <a:rPr lang="en-US" smtClean="0">
                <a:ea typeface="맑은 고딕"/>
              </a:rPr>
              <a:t> 5 March 2004:</a:t>
            </a:r>
            <a:br>
              <a:rPr lang="en-US" smtClean="0">
                <a:ea typeface="맑은 고딕"/>
              </a:rPr>
            </a:br>
            <a:r>
              <a:rPr lang="en-US" smtClean="0">
                <a:ea typeface="맑은 고딕"/>
              </a:rPr>
              <a:t>Vol. 303. no. 5663, pp. 1538 - 1542</a:t>
            </a:r>
            <a:br>
              <a:rPr lang="en-US" smtClean="0">
                <a:ea typeface="맑은 고딕"/>
              </a:rPr>
            </a:br>
            <a:r>
              <a:rPr lang="en-US" smtClean="0">
                <a:ea typeface="맑은 고딕"/>
              </a:rPr>
              <a:t>DOI: 10.1126/science.1089167 </a:t>
            </a:r>
            <a:endParaRPr lang="ko-KR" altLang="en-US" smtClean="0"/>
          </a:p>
        </p:txBody>
      </p:sp>
      <p:sp>
        <p:nvSpPr>
          <p:cNvPr id="114691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0EB868-025B-441A-BBFB-CF6FABBAB8C5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ea typeface="맑은 고딕"/>
              </a:rPr>
              <a:t>For example, it is reported that in social networks, triad are likely to be oberseved.</a:t>
            </a:r>
          </a:p>
          <a:p>
            <a:pPr>
              <a:spcBef>
                <a:spcPct val="0"/>
              </a:spcBef>
            </a:pPr>
            <a:endParaRPr lang="en-US" smtClean="0">
              <a:ea typeface="맑은 고딕"/>
            </a:endParaRPr>
          </a:p>
          <a:p>
            <a:pPr>
              <a:spcBef>
                <a:spcPct val="0"/>
              </a:spcBef>
            </a:pPr>
            <a:r>
              <a:rPr lang="en-US" smtClean="0">
                <a:ea typeface="맑은 고딕"/>
              </a:rPr>
              <a:t>Superfamilies of Evolved and Designed Networks</a:t>
            </a:r>
          </a:p>
          <a:p>
            <a:pPr>
              <a:spcBef>
                <a:spcPct val="0"/>
              </a:spcBef>
            </a:pPr>
            <a:r>
              <a:rPr lang="en-US" smtClean="0">
                <a:ea typeface="맑은 고딕"/>
              </a:rPr>
              <a:t>Ron Milo, Shalev Itzkovitz, Nadav Kashtan, Reuven Levitt, Shai Shen-Orr, Inbal Ayzenshtat,Michal Sheffer, Uri Alon</a:t>
            </a:r>
            <a:r>
              <a:rPr lang="en-US" baseline="30000" smtClean="0">
                <a:ea typeface="맑은 고딕"/>
              </a:rPr>
              <a:t>*</a:t>
            </a:r>
            <a:r>
              <a:rPr lang="en-US" smtClean="0">
                <a:ea typeface="맑은 고딕"/>
              </a:rPr>
              <a:t> </a:t>
            </a:r>
          </a:p>
          <a:p>
            <a:pPr>
              <a:spcBef>
                <a:spcPct val="0"/>
              </a:spcBef>
            </a:pPr>
            <a:endParaRPr lang="en-US" altLang="ko-KR" smtClean="0"/>
          </a:p>
          <a:p>
            <a:pPr>
              <a:spcBef>
                <a:spcPct val="0"/>
              </a:spcBef>
            </a:pPr>
            <a:r>
              <a:rPr lang="en-US" i="1" smtClean="0">
                <a:ea typeface="맑은 고딕"/>
              </a:rPr>
              <a:t>Science</a:t>
            </a:r>
            <a:r>
              <a:rPr lang="en-US" smtClean="0">
                <a:ea typeface="맑은 고딕"/>
              </a:rPr>
              <a:t> 5 March 2004:</a:t>
            </a:r>
            <a:br>
              <a:rPr lang="en-US" smtClean="0">
                <a:ea typeface="맑은 고딕"/>
              </a:rPr>
            </a:br>
            <a:r>
              <a:rPr lang="en-US" smtClean="0">
                <a:ea typeface="맑은 고딕"/>
              </a:rPr>
              <a:t>Vol. 303. no. 5663, pp. 1538 - 1542</a:t>
            </a:r>
            <a:br>
              <a:rPr lang="en-US" smtClean="0">
                <a:ea typeface="맑은 고딕"/>
              </a:rPr>
            </a:br>
            <a:r>
              <a:rPr lang="en-US" smtClean="0">
                <a:ea typeface="맑은 고딕"/>
              </a:rPr>
              <a:t>DOI: 10.1126/science.1089167 </a:t>
            </a:r>
            <a:endParaRPr lang="ko-KR" altLang="en-US" smtClean="0"/>
          </a:p>
        </p:txBody>
      </p:sp>
      <p:sp>
        <p:nvSpPr>
          <p:cNvPr id="116739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A5B4F-1C76-4193-9D8A-5DA73F379968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Similarly, in user activities, triads are likely to observed.</a:t>
            </a:r>
            <a:endParaRPr lang="ko-KR" altLang="en-US" smtClean="0"/>
          </a:p>
        </p:txBody>
      </p:sp>
      <p:sp>
        <p:nvSpPr>
          <p:cNvPr id="118787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4E1ECA-13BD-43DC-B3A7-6A1D63BDF717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4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Interestingly, in user activities, triads 1 and 2 are also likely to be observed.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We conjecture that this comes from the automatic script and celebrities.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This is the characteristic of ONLINE social network.</a:t>
            </a:r>
            <a:endParaRPr lang="ko-KR" altLang="en-US" smtClean="0"/>
          </a:p>
        </p:txBody>
      </p:sp>
      <p:sp>
        <p:nvSpPr>
          <p:cNvPr id="120835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B78486-4B76-4DE5-8D82-72D9659D06A6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And, online friendship is mutual in most cases.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If I’m Sue’s friend, Sue is my friend.</a:t>
            </a:r>
            <a:endParaRPr lang="ko-KR" altLang="en-US" smtClean="0"/>
          </a:p>
        </p:txBody>
      </p:sp>
      <p:sp>
        <p:nvSpPr>
          <p:cNvPr id="25603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8FD2BB-6EC1-48C1-9528-5D7FA0A2B236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2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So far we looked at microscopic interaction pattern of user activities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User interaction have the characteristics like this.</a:t>
            </a:r>
            <a:endParaRPr lang="ko-KR" altLang="en-US" smtClean="0"/>
          </a:p>
        </p:txBody>
      </p:sp>
      <p:sp>
        <p:nvSpPr>
          <p:cNvPr id="122883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C7A260-733B-41F7-96CC-48799A99F4BB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0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As a final piece of our analysis, we report two interesting observations here.</a:t>
            </a:r>
            <a:endParaRPr lang="ko-KR" altLang="en-US" smtClean="0"/>
          </a:p>
        </p:txBody>
      </p:sp>
      <p:sp>
        <p:nvSpPr>
          <p:cNvPr id="124931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5812A5-2C5E-4810-A525-DD0C9B017C4E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The first is inflation of the number of friends.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In 2006 social scientist reported that 46% of survey respondents have neutral feelings to their friends.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And, rejecting a friend request is socially inappropriate.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Therefore, friends in online may be different from friends in offline.</a:t>
            </a:r>
          </a:p>
          <a:p>
            <a:pPr>
              <a:spcBef>
                <a:spcPct val="0"/>
              </a:spcBef>
            </a:pPr>
            <a:endParaRPr lang="en-US" altLang="ko-KR" smtClean="0"/>
          </a:p>
          <a:p>
            <a:pPr>
              <a:spcBef>
                <a:spcPct val="0"/>
              </a:spcBef>
            </a:pPr>
            <a:r>
              <a:rPr lang="en-US" altLang="ko-KR" smtClean="0"/>
              <a:t>So, we compare the number of friends and the volume of activities.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That shows the answer for the question, </a:t>
            </a:r>
          </a:p>
          <a:p>
            <a:pPr>
              <a:spcBef>
                <a:spcPct val="0"/>
              </a:spcBef>
            </a:pPr>
            <a:endParaRPr lang="en-US" altLang="ko-KR" smtClean="0"/>
          </a:p>
          <a:p>
            <a:pPr>
              <a:spcBef>
                <a:spcPct val="0"/>
              </a:spcBef>
            </a:pPr>
            <a:r>
              <a:rPr lang="en-US" altLang="ko-KR" smtClean="0"/>
              <a:t>Vanden Boogart, 2006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approximately 46% of survey respondents had either neutral feelings or felt disconnected from their friends on Facebook</a:t>
            </a:r>
          </a:p>
          <a:p>
            <a:pPr>
              <a:spcBef>
                <a:spcPct val="0"/>
              </a:spcBef>
            </a:pPr>
            <a:endParaRPr lang="en-US" altLang="ko-KR" smtClean="0"/>
          </a:p>
          <a:p>
            <a:pPr>
              <a:spcBef>
                <a:spcPct val="0"/>
              </a:spcBef>
            </a:pPr>
            <a:r>
              <a:rPr lang="en-US" altLang="ko-KR" smtClean="0"/>
              <a:t>boyd, 2007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it is socially inappropriate to refuse a friend request from someone who is familiar</a:t>
            </a:r>
          </a:p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26979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4ACD28-3E3D-4EB0-8837-7BE944D09DA1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6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In this graph, we can observe the clear trend.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Up to 200, the more friends one has, the more active one is.</a:t>
            </a:r>
            <a:endParaRPr lang="ko-KR" altLang="en-US" smtClean="0"/>
          </a:p>
        </p:txBody>
      </p:sp>
      <p:sp>
        <p:nvSpPr>
          <p:cNvPr id="129027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B98326-35EB-4467-BBDE-DE7054B6D910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4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Robin dunbar’s assume that the maximum number of social relations managed by modern human is 150.</a:t>
            </a:r>
            <a:endParaRPr lang="ko-KR" altLang="en-US" smtClean="0"/>
          </a:p>
        </p:txBody>
      </p:sp>
      <p:sp>
        <p:nvSpPr>
          <p:cNvPr id="131075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BB74CE-7B65-4B0B-8A1D-8BD1DA2500EF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There is a gap, 50.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Does human’s capacity really enlarge?</a:t>
            </a:r>
          </a:p>
          <a:p>
            <a:pPr>
              <a:spcBef>
                <a:spcPct val="0"/>
              </a:spcBef>
            </a:pPr>
            <a:endParaRPr lang="en-US" altLang="ko-KR" smtClean="0"/>
          </a:p>
          <a:p>
            <a:pPr>
              <a:spcBef>
                <a:spcPct val="0"/>
              </a:spcBef>
            </a:pPr>
            <a:r>
              <a:rPr lang="en-US" altLang="ko-KR" smtClean="0"/>
              <a:t>The answer is yes or no.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Technology help users to manage relations, so it might enlarge human capacity.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But, the enlargement comes from only inflation #(friends)</a:t>
            </a:r>
          </a:p>
          <a:p>
            <a:pPr>
              <a:spcBef>
                <a:spcPct val="0"/>
              </a:spcBef>
            </a:pPr>
            <a:endParaRPr lang="en-US" altLang="ko-KR" smtClean="0"/>
          </a:p>
          <a:p>
            <a:pPr>
              <a:spcBef>
                <a:spcPct val="0"/>
              </a:spcBef>
            </a:pPr>
            <a:r>
              <a:rPr lang="en-US" altLang="ko-KR" smtClean="0"/>
              <a:t>This is open question.</a:t>
            </a:r>
            <a:endParaRPr lang="ko-KR" altLang="en-US" smtClean="0"/>
          </a:p>
        </p:txBody>
      </p:sp>
      <p:sp>
        <p:nvSpPr>
          <p:cNvPr id="133123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79732E-59C8-452D-A6DB-8D10E3CDAE43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0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Finally, we looked at time interval between message.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Burstiness in human’s activity is reported from e-mail or MSN messenger.</a:t>
            </a:r>
            <a:endParaRPr lang="ko-KR" altLang="en-US" smtClean="0"/>
          </a:p>
        </p:txBody>
      </p:sp>
      <p:sp>
        <p:nvSpPr>
          <p:cNvPr id="135171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E4038F-455A-4F44-8410-06D2FF8A3FC5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8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In Cyworld, 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Burstness is observed, and the daily peak pattern emerges.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The daily peak pattern is consistent with the Facebook by S. Golder.</a:t>
            </a:r>
            <a:endParaRPr lang="ko-KR" altLang="en-US" smtClean="0"/>
          </a:p>
        </p:txBody>
      </p:sp>
      <p:sp>
        <p:nvSpPr>
          <p:cNvPr id="137219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3D5CCB-5AE1-494E-9FFD-4CDD27780FDD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6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In this work, we focus on user interaction data. It has direction and weight.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We know the structure of activity network.</a:t>
            </a:r>
          </a:p>
          <a:p>
            <a:pPr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39267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C794FF-6295-4D1F-B3C4-F33302417599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4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From microscopic interaction analysis, we understand the nature of human interactions.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Finally, we mention the phenomena of number of friends inflation.</a:t>
            </a:r>
          </a:p>
          <a:p>
            <a:pPr>
              <a:spcBef>
                <a:spcPct val="0"/>
              </a:spcBef>
            </a:pPr>
            <a:endParaRPr lang="en-US" altLang="ko-KR" smtClean="0"/>
          </a:p>
          <a:p>
            <a:pPr>
              <a:spcBef>
                <a:spcPct val="0"/>
              </a:spcBef>
            </a:pPr>
            <a:r>
              <a:rPr lang="en-US" altLang="ko-KR" smtClean="0"/>
              <a:t>Thank you. </a:t>
            </a:r>
          </a:p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41315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A7EEBD-AA4C-4BC2-B002-27848319E9B6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And, In online social networks, all online friends are considered equally.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Ranks of friends are not explicit</a:t>
            </a:r>
            <a:endParaRPr lang="ko-KR" altLang="en-US" smtClean="0"/>
          </a:p>
        </p:txBody>
      </p:sp>
      <p:sp>
        <p:nvSpPr>
          <p:cNvPr id="27651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4BEC73-4CF6-4435-9BE0-8880E99FC913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2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43363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39A40D-91D3-4ED5-B5BF-BCB7FC0FC0AD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0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45411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425496-D628-4DE5-A7E3-435DA79A4E90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8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47459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478B71-3CE1-4625-9538-03B0357475DF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6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49507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A779D2-7B81-4745-96CD-5EEB8DA60571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4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Writing a msg in guestbook is prevailed</a:t>
            </a:r>
            <a:endParaRPr lang="ko-KR" altLang="en-US" smtClean="0"/>
          </a:p>
        </p:txBody>
      </p:sp>
      <p:sp>
        <p:nvSpPr>
          <p:cNvPr id="151555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005F1E-04D3-40EA-8824-30B37529B75E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2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Users can customize skin, menu, music, and so on.</a:t>
            </a:r>
            <a:endParaRPr lang="ko-KR" altLang="en-US" smtClean="0"/>
          </a:p>
        </p:txBody>
      </p:sp>
      <p:sp>
        <p:nvSpPr>
          <p:cNvPr id="153603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9B0389-F218-466D-BDBD-7A834BCD2F71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0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Intuitive &amp; Explicit feature to reflect user relation is “friend”</a:t>
            </a:r>
          </a:p>
          <a:p>
            <a:pPr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55651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7F9216-BC1D-429D-B0CF-FF436A75916B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8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Including our previous work, many previous literatures focuses on friends relation.</a:t>
            </a:r>
            <a:endParaRPr lang="ko-KR" altLang="en-US" smtClean="0"/>
          </a:p>
        </p:txBody>
      </p:sp>
      <p:sp>
        <p:nvSpPr>
          <p:cNvPr id="157699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729B7A-9F44-4930-AD6D-FCBEE25BE04A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6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Like Facebook, Cyworld offers photo, music, diary, wall, and guestbook features.</a:t>
            </a:r>
            <a:endParaRPr lang="ko-KR" altLang="en-US" smtClean="0"/>
          </a:p>
        </p:txBody>
      </p:sp>
      <p:sp>
        <p:nvSpPr>
          <p:cNvPr id="159747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8C6717-FCF8-4739-83CF-28F71101CDA4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4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Our dataset is complete one. not sampled one.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It is very strong point of our dataset.</a:t>
            </a:r>
          </a:p>
          <a:p>
            <a:pPr>
              <a:spcBef>
                <a:spcPct val="0"/>
              </a:spcBef>
            </a:pPr>
            <a:endParaRPr lang="en-US" altLang="ko-KR" smtClean="0"/>
          </a:p>
          <a:p>
            <a:pPr>
              <a:spcBef>
                <a:spcPct val="0"/>
              </a:spcBef>
            </a:pPr>
            <a:r>
              <a:rPr lang="en-US" altLang="ko-KR" smtClean="0"/>
              <a:t>On the other hands, our dataset may contain spam message.</a:t>
            </a:r>
          </a:p>
          <a:p>
            <a:pPr>
              <a:spcBef>
                <a:spcPct val="0"/>
              </a:spcBef>
            </a:pPr>
            <a:endParaRPr lang="en-US" altLang="ko-KR" smtClean="0"/>
          </a:p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61795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F76DDE-297C-4B71-B693-64F3F042E9A9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So, declared online friendship is not enough to represent social relations.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With declared online friendship, we can’t distinguish the most friendly one among friends at that time.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 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We should find more informative source to reflect user relations in online social network.</a:t>
            </a:r>
          </a:p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29699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FA5AF7-4B5F-45DD-8E8E-DA13CD3606FE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2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In Cyworld, some users write guestbook msgs by automatic script.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Further, Cyworld confirmed that some users writing 100,000 messages in a month are not spammers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But only active users.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This is why we didn’t filter spam.</a:t>
            </a:r>
            <a:endParaRPr lang="ko-KR" altLang="en-US" smtClean="0"/>
          </a:p>
        </p:txBody>
      </p:sp>
      <p:sp>
        <p:nvSpPr>
          <p:cNvPr id="163843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D9912A-72E4-4C79-AE73-F6A1EC9E8CBA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70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0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We actually live in the world of online social network.</a:t>
            </a:r>
            <a:endParaRPr lang="ko-KR" altLang="en-US" smtClean="0"/>
          </a:p>
        </p:txBody>
      </p:sp>
      <p:sp>
        <p:nvSpPr>
          <p:cNvPr id="165891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63E78D-2948-4F82-B1F0-2CA2C8B885D5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71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8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Cyworld guestbook logs span two and half years long.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It contains 8 billions messages.</a:t>
            </a:r>
          </a:p>
        </p:txBody>
      </p:sp>
      <p:sp>
        <p:nvSpPr>
          <p:cNvPr id="167939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3A21A9-F1F6-40F6-A70B-0DAFCDC1DF05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72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6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In our previous work, 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Cyworld friends network shows a multi-scaling behavior in degree distribution.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We conjecture that it comes from heterogeneous relations.</a:t>
            </a:r>
          </a:p>
        </p:txBody>
      </p:sp>
      <p:sp>
        <p:nvSpPr>
          <p:cNvPr id="169987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B3FDCB-1560-4DBF-88C3-B7C685936B9E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73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We were interested in user activities such as writing a msg.</a:t>
            </a:r>
            <a:endParaRPr lang="ko-KR" altLang="en-US" smtClean="0"/>
          </a:p>
        </p:txBody>
      </p:sp>
      <p:sp>
        <p:nvSpPr>
          <p:cNvPr id="31747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51D890-F8AA-4B78-8B18-A8E2F1FDBE66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User interaction needs time &amp; effort.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Consider the activities such as writing a msg, you know that our effort is essential.</a:t>
            </a:r>
            <a:endParaRPr lang="ko-KR" altLang="en-US" smtClean="0"/>
          </a:p>
        </p:txBody>
      </p:sp>
      <p:sp>
        <p:nvSpPr>
          <p:cNvPr id="33795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E0D48A-3534-4764-AAD8-8F0F195F1915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594BB-35CA-479A-90BA-843BFBF05C4E}" type="datetime1">
              <a:rPr lang="ko-KR" altLang="en-US"/>
              <a:pPr>
                <a:defRPr/>
              </a:pPr>
              <a:t>2011-03-04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30A22-A063-4F6B-9023-A6F01FA7411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FC2A-49EB-4FD2-877E-82C8CD98F69C}" type="datetime1">
              <a:rPr lang="ko-KR" altLang="en-US"/>
              <a:pPr>
                <a:defRPr/>
              </a:pPr>
              <a:t>2011-03-04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568BE-38FD-42FA-9633-B73A31FCBA4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CF013-F327-4ADA-8EC0-28649CBB8240}" type="datetime1">
              <a:rPr lang="ko-KR" altLang="en-US"/>
              <a:pPr>
                <a:defRPr/>
              </a:pPr>
              <a:t>2011-03-04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5554D-E8CD-477D-9B62-69F2EE07CCD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EC0C8-5EC9-45AE-8AC3-D12314C06ED7}" type="datetime1">
              <a:rPr lang="ko-KR" altLang="en-US"/>
              <a:pPr>
                <a:defRPr/>
              </a:pPr>
              <a:t>2011-03-04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0B116-768E-4546-835A-A203A6BB56F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8138D-7F79-4CC8-BFE6-0EAD5D440C61}" type="datetime1">
              <a:rPr lang="ko-KR" altLang="en-US"/>
              <a:pPr>
                <a:defRPr/>
              </a:pPr>
              <a:t>2011-03-04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311AB-1B11-4440-8637-3CACE641121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E3EC0-25A6-48B0-AFE8-D2EB4934B24B}" type="datetime1">
              <a:rPr lang="ko-KR" altLang="en-US"/>
              <a:pPr>
                <a:defRPr/>
              </a:pPr>
              <a:t>2011-03-04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CB378-18A2-43C0-B9E7-B536901EC3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682C3-81BB-42E3-850F-7C96A96993E4}" type="datetime1">
              <a:rPr lang="ko-KR" altLang="en-US"/>
              <a:pPr>
                <a:defRPr/>
              </a:pPr>
              <a:t>2011-03-04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DA73A-4705-4B28-8B10-A7187223C91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627C4-FB31-4126-A0A2-480AC46346D1}" type="datetime1">
              <a:rPr lang="ko-KR" altLang="en-US"/>
              <a:pPr>
                <a:defRPr/>
              </a:pPr>
              <a:t>2011-03-04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0DF26-8F5C-4BA5-9421-FDB317A1F6C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3B4C5-B6BA-41CF-B820-C7D266426271}" type="datetime1">
              <a:rPr lang="ko-KR" altLang="en-US"/>
              <a:pPr>
                <a:defRPr/>
              </a:pPr>
              <a:t>2011-03-04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DE1BE-0355-4C50-81DC-3EE86EA5330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6A18B-272E-440B-BF65-9487220A6B37}" type="datetime1">
              <a:rPr lang="ko-KR" altLang="en-US"/>
              <a:pPr>
                <a:defRPr/>
              </a:pPr>
              <a:t>2011-03-04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288F1-424E-45FC-A6AA-700ECC657E1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C72D6-2315-4349-83E6-EC6B7967C86F}" type="datetime1">
              <a:rPr lang="ko-KR" altLang="en-US"/>
              <a:pPr>
                <a:defRPr/>
              </a:pPr>
              <a:t>2011-03-04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0ABD2-0E0B-4DD9-B85C-1CB567671CE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D3136CD-C951-467E-85C1-2B10EC5B85EB}" type="datetime1">
              <a:rPr lang="ko-KR" altLang="en-US"/>
              <a:pPr>
                <a:defRPr/>
              </a:pPr>
              <a:t>2011-03-04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 latinLnBrk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sz="240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7723EF9-70F1-4871-AE0F-0B1D5BC4F8D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alibri" pitchFamily="34" charset="0"/>
          <a:ea typeface="+mj-ea"/>
          <a:cs typeface="맑은 고딕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alibri" pitchFamily="34" charset="0"/>
          <a:ea typeface="+mn-ea"/>
          <a:cs typeface="맑은 고딕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alibri" pitchFamily="34" charset="0"/>
          <a:ea typeface="+mn-ea"/>
          <a:cs typeface="맑은 고딕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맑은 고딕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alibri" pitchFamily="34" charset="0"/>
          <a:ea typeface="+mn-ea"/>
          <a:cs typeface="맑은 고딕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alibri" pitchFamily="34" charset="0"/>
          <a:ea typeface="+mn-ea"/>
          <a:cs typeface="맑은 고딕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2.jpe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6.png"/><Relationship Id="rId4" Type="http://schemas.openxmlformats.org/officeDocument/2006/relationships/image" Target="../media/image32.jpeg"/><Relationship Id="rId9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4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4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371475" y="3786188"/>
            <a:ext cx="2070100" cy="357187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436813" y="3786188"/>
            <a:ext cx="2068512" cy="35718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500563" y="3786188"/>
            <a:ext cx="2070100" cy="3571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572250" y="3786188"/>
            <a:ext cx="2070100" cy="3571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2055" name="제목 1"/>
          <p:cNvSpPr>
            <a:spLocks noGrp="1"/>
          </p:cNvSpPr>
          <p:nvPr>
            <p:ph type="ctrTitle"/>
          </p:nvPr>
        </p:nvSpPr>
        <p:spPr>
          <a:xfrm>
            <a:off x="685800" y="1214438"/>
            <a:ext cx="7772400" cy="1470025"/>
          </a:xfrm>
        </p:spPr>
        <p:txBody>
          <a:bodyPr/>
          <a:lstStyle/>
          <a:p>
            <a:pPr algn="r"/>
            <a:r>
              <a:rPr lang="en-US" altLang="ko-KR" sz="3600" smtClean="0"/>
              <a:t>Comparison of Online Social Relations </a:t>
            </a:r>
            <a:br>
              <a:rPr lang="en-US" altLang="ko-KR" sz="3600" smtClean="0"/>
            </a:br>
            <a:r>
              <a:rPr lang="en-US" altLang="ko-KR" sz="3600" smtClean="0"/>
              <a:t>in terms of Volume vs. Interaction: </a:t>
            </a:r>
            <a:br>
              <a:rPr lang="en-US" altLang="ko-KR" sz="3600" smtClean="0"/>
            </a:br>
            <a:r>
              <a:rPr lang="en-US" altLang="ko-KR" sz="3600" smtClean="0"/>
              <a:t>A Case Study of Cyworld</a:t>
            </a:r>
            <a:endParaRPr lang="ko-KR" altLang="en-US" sz="3600" smtClean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000250" y="3113088"/>
            <a:ext cx="6400800" cy="2971800"/>
          </a:xfrm>
        </p:spPr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1800" dirty="0" smtClean="0">
              <a:cs typeface="+mn-cs"/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800" dirty="0" err="1" smtClean="0">
                <a:solidFill>
                  <a:schemeClr val="tx1"/>
                </a:solidFill>
                <a:cs typeface="+mn-cs"/>
              </a:rPr>
              <a:t>Hyunwoo</a:t>
            </a:r>
            <a:r>
              <a:rPr lang="en-US" altLang="ko-KR" sz="1800" dirty="0" smtClean="0">
                <a:solidFill>
                  <a:schemeClr val="tx1"/>
                </a:solidFill>
                <a:cs typeface="+mn-cs"/>
              </a:rPr>
              <a:t> Chun+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800" dirty="0" smtClean="0">
                <a:solidFill>
                  <a:schemeClr val="bg1"/>
                </a:solidFill>
                <a:cs typeface="+mn-cs"/>
              </a:rPr>
              <a:t>	</a:t>
            </a:r>
            <a:r>
              <a:rPr lang="en-US" altLang="ko-KR" sz="1800" dirty="0" err="1" smtClean="0">
                <a:solidFill>
                  <a:schemeClr val="bg1"/>
                </a:solidFill>
                <a:cs typeface="+mn-cs"/>
              </a:rPr>
              <a:t>Haewoon</a:t>
            </a:r>
            <a:r>
              <a:rPr lang="en-US" altLang="ko-KR" sz="1800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n-US" altLang="ko-KR" sz="1800" dirty="0" err="1" smtClean="0">
                <a:solidFill>
                  <a:schemeClr val="bg1"/>
                </a:solidFill>
                <a:cs typeface="+mn-cs"/>
              </a:rPr>
              <a:t>Kwak</a:t>
            </a:r>
            <a:r>
              <a:rPr lang="en-US" altLang="ko-KR" sz="1800" dirty="0" smtClean="0">
                <a:solidFill>
                  <a:schemeClr val="bg1"/>
                </a:solidFill>
                <a:cs typeface="+mn-cs"/>
              </a:rPr>
              <a:t>+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800" dirty="0" smtClean="0">
                <a:cs typeface="+mn-cs"/>
              </a:rPr>
              <a:t>	</a:t>
            </a:r>
            <a:r>
              <a:rPr lang="en-US" altLang="ko-KR" sz="1800" dirty="0" smtClean="0">
                <a:solidFill>
                  <a:schemeClr val="tx1"/>
                </a:solidFill>
                <a:cs typeface="+mn-cs"/>
              </a:rPr>
              <a:t>Young-Ho </a:t>
            </a:r>
            <a:r>
              <a:rPr lang="en-US" altLang="ko-KR" sz="1800" dirty="0" err="1" smtClean="0">
                <a:solidFill>
                  <a:schemeClr val="tx1"/>
                </a:solidFill>
                <a:cs typeface="+mn-cs"/>
              </a:rPr>
              <a:t>Eom</a:t>
            </a:r>
            <a:r>
              <a:rPr lang="en-US" altLang="ko-KR" sz="1800" dirty="0" smtClean="0">
                <a:solidFill>
                  <a:schemeClr val="tx1"/>
                </a:solidFill>
                <a:cs typeface="+mn-cs"/>
              </a:rPr>
              <a:t>*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800" dirty="0" smtClean="0">
                <a:solidFill>
                  <a:schemeClr val="tx1"/>
                </a:solidFill>
                <a:cs typeface="+mn-cs"/>
              </a:rPr>
              <a:t>				Yong-</a:t>
            </a:r>
            <a:r>
              <a:rPr lang="en-US" altLang="ko-KR" sz="1800" dirty="0" err="1" smtClean="0">
                <a:solidFill>
                  <a:schemeClr val="tx1"/>
                </a:solidFill>
                <a:cs typeface="+mn-cs"/>
              </a:rPr>
              <a:t>Yeol</a:t>
            </a:r>
            <a:r>
              <a:rPr lang="en-US" altLang="ko-KR" sz="1800" dirty="0" smtClean="0">
                <a:solidFill>
                  <a:schemeClr val="tx1"/>
                </a:solidFill>
                <a:cs typeface="+mn-cs"/>
              </a:rPr>
              <a:t> </a:t>
            </a:r>
            <a:r>
              <a:rPr lang="en-US" altLang="ko-KR" sz="1800" dirty="0" err="1" smtClean="0">
                <a:solidFill>
                  <a:schemeClr val="tx1"/>
                </a:solidFill>
                <a:cs typeface="+mn-cs"/>
              </a:rPr>
              <a:t>Ahn</a:t>
            </a:r>
            <a:r>
              <a:rPr lang="en-US" altLang="ko-KR" sz="1800" dirty="0" smtClean="0">
                <a:solidFill>
                  <a:schemeClr val="tx1"/>
                </a:solidFill>
                <a:cs typeface="+mn-cs"/>
              </a:rPr>
              <a:t>#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800" dirty="0" smtClean="0">
                <a:solidFill>
                  <a:schemeClr val="tx1"/>
                </a:solidFill>
                <a:cs typeface="+mn-cs"/>
              </a:rPr>
              <a:t>Sue Moon+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800" dirty="0" err="1" smtClean="0">
                <a:solidFill>
                  <a:schemeClr val="tx1"/>
                </a:solidFill>
                <a:cs typeface="+mn-cs"/>
              </a:rPr>
              <a:t>Hawoong</a:t>
            </a:r>
            <a:r>
              <a:rPr lang="en-US" altLang="ko-KR" sz="1800" dirty="0" smtClean="0">
                <a:solidFill>
                  <a:schemeClr val="tx1"/>
                </a:solidFill>
                <a:cs typeface="+mn-cs"/>
              </a:rPr>
              <a:t> </a:t>
            </a:r>
            <a:r>
              <a:rPr lang="en-US" altLang="ko-KR" sz="1800" dirty="0" err="1" smtClean="0">
                <a:solidFill>
                  <a:schemeClr val="tx1"/>
                </a:solidFill>
                <a:cs typeface="+mn-cs"/>
              </a:rPr>
              <a:t>Jeong</a:t>
            </a:r>
            <a:r>
              <a:rPr lang="en-US" altLang="ko-KR" sz="1800" dirty="0" smtClean="0">
                <a:solidFill>
                  <a:schemeClr val="tx1"/>
                </a:solidFill>
                <a:cs typeface="+mn-cs"/>
              </a:rPr>
              <a:t>*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400" i="1" dirty="0" smtClean="0">
                <a:cs typeface="+mn-cs"/>
              </a:rPr>
              <a:t>+ KAIST CS. Dept.  *KAIST Physics Dept.  #CCNR, Boston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1800" dirty="0">
              <a:cs typeface="+mn-cs"/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ACM SIGCOMM Internet Measurement Conference 2008</a:t>
            </a:r>
          </a:p>
        </p:txBody>
      </p:sp>
      <p:graphicFrame>
        <p:nvGraphicFramePr>
          <p:cNvPr id="2050" name="Rectangle 2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2050" name="Package" showAsIcon="1" r:id="rId4" imgW="0" imgH="0" progId="Package">
              <p:embed/>
            </p:oleObj>
          </a:graphicData>
        </a:graphic>
      </p:graphicFrame>
      <p:sp>
        <p:nvSpPr>
          <p:cNvPr id="2057" name="AutoShape 4" descr="http://mail.google.com/mail/?attid=0.1&amp;disp=emb&amp;view=att&amp;th=1187960caa45f391"/>
          <p:cNvSpPr>
            <a:spLocks noChangeAspect="1" noChangeArrowheads="1"/>
          </p:cNvSpPr>
          <p:nvPr/>
        </p:nvSpPr>
        <p:spPr bwMode="auto">
          <a:xfrm>
            <a:off x="1428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atinLnBrk="1"/>
            <a:endParaRPr lang="ko-KR" altLang="en-US">
              <a:latin typeface="맑은 고딕"/>
            </a:endParaRPr>
          </a:p>
        </p:txBody>
      </p:sp>
      <p:sp>
        <p:nvSpPr>
          <p:cNvPr id="2058" name="AutoShape 6" descr="http://mail.google.com/mail/?attid=0.1&amp;disp=emb&amp;view=att&amp;th=1187960caa45f391"/>
          <p:cNvSpPr>
            <a:spLocks noChangeAspect="1" noChangeArrowheads="1"/>
          </p:cNvSpPr>
          <p:nvPr/>
        </p:nvSpPr>
        <p:spPr bwMode="auto">
          <a:xfrm>
            <a:off x="1428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atinLnBrk="1"/>
            <a:endParaRPr lang="ko-KR" altLang="en-US">
              <a:latin typeface="맑은 고딕"/>
            </a:endParaRPr>
          </a:p>
        </p:txBody>
      </p:sp>
      <p:sp>
        <p:nvSpPr>
          <p:cNvPr id="2059" name="AutoShape 8" descr="http://mail.google.com/mail/?attid=0.1&amp;disp=emb&amp;view=att&amp;th=1187960caa45f391"/>
          <p:cNvSpPr>
            <a:spLocks noChangeAspect="1" noChangeArrowheads="1"/>
          </p:cNvSpPr>
          <p:nvPr/>
        </p:nvSpPr>
        <p:spPr bwMode="auto">
          <a:xfrm>
            <a:off x="1428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atinLnBrk="1"/>
            <a:endParaRPr lang="ko-KR" altLang="en-US">
              <a:latin typeface="맑은 고딕"/>
            </a:endParaRPr>
          </a:p>
        </p:txBody>
      </p:sp>
      <p:pic>
        <p:nvPicPr>
          <p:cNvPr id="206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5491163"/>
            <a:ext cx="928687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2" descr="kaist_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75" y="5865813"/>
            <a:ext cx="17145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10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User interaction in OSN</a:t>
            </a:r>
            <a:endParaRPr lang="ko-KR" altLang="en-US" smtClean="0"/>
          </a:p>
        </p:txBody>
      </p:sp>
      <p:sp>
        <p:nvSpPr>
          <p:cNvPr id="34818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맑은 고딕"/>
              <a:buAutoNum type="arabicPeriod" startAt="2"/>
            </a:pPr>
            <a:r>
              <a:rPr lang="en-US" altLang="ko-KR" smtClean="0"/>
              <a:t>Is directional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5B00C-657F-411F-98F0-1799716B2409}" type="slidenum">
              <a:rPr lang="ko-KR" altLang="en-US"/>
              <a:pPr>
                <a:defRPr/>
              </a:pPr>
              <a:t>10</a:t>
            </a:fld>
            <a:endParaRPr lang="ko-KR" altLang="en-US"/>
          </a:p>
        </p:txBody>
      </p:sp>
      <p:sp>
        <p:nvSpPr>
          <p:cNvPr id="10" name="순서도: 추출 9"/>
          <p:cNvSpPr/>
          <p:nvPr/>
        </p:nvSpPr>
        <p:spPr>
          <a:xfrm>
            <a:off x="1357313" y="1285875"/>
            <a:ext cx="214312" cy="214313"/>
          </a:xfrm>
          <a:prstGeom prst="flowChartExtra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28625" y="1428750"/>
            <a:ext cx="2070100" cy="71438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572000" y="1428750"/>
            <a:ext cx="2070100" cy="71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500313" y="1428750"/>
            <a:ext cx="2070100" cy="71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629400" y="1428750"/>
            <a:ext cx="20701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pic>
        <p:nvPicPr>
          <p:cNvPr id="3482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3605213"/>
            <a:ext cx="3429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0" y="3624263"/>
            <a:ext cx="29527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구부러진 연결선 16"/>
          <p:cNvCxnSpPr>
            <a:stCxn id="15" idx="0"/>
            <a:endCxn id="16" idx="0"/>
          </p:cNvCxnSpPr>
          <p:nvPr/>
        </p:nvCxnSpPr>
        <p:spPr>
          <a:xfrm rot="16200000" flipH="1">
            <a:off x="4336257" y="1626394"/>
            <a:ext cx="19050" cy="3976687"/>
          </a:xfrm>
          <a:prstGeom prst="curvedConnector3">
            <a:avLst>
              <a:gd name="adj1" fmla="val -3848274"/>
            </a:avLst>
          </a:prstGeom>
          <a:ln w="5715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88" y="2143125"/>
            <a:ext cx="23717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9" name="TextBox 22"/>
          <p:cNvSpPr txBox="1">
            <a:spLocks noChangeArrowheads="1"/>
          </p:cNvSpPr>
          <p:nvPr/>
        </p:nvSpPr>
        <p:spPr bwMode="auto">
          <a:xfrm>
            <a:off x="2000250" y="5357813"/>
            <a:ext cx="4632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en-US" altLang="ko-KR" i="1">
                <a:latin typeface="Calibri" pitchFamily="34" charset="0"/>
              </a:rPr>
              <a:t>But, I’ve been only thinking about what to write</a:t>
            </a:r>
          </a:p>
          <a:p>
            <a:pPr algn="ctr" latinLnBrk="1"/>
            <a:r>
              <a:rPr lang="en-US" altLang="ko-KR" i="1">
                <a:latin typeface="Calibri" pitchFamily="34" charset="0"/>
              </a:rPr>
              <a:t>for two weeks</a:t>
            </a:r>
            <a:endParaRPr lang="ko-KR" altLang="en-US" i="1"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03413" y="4130675"/>
            <a:ext cx="5251450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>
                <a:latin typeface="Calibri" pitchFamily="34" charset="0"/>
              </a:rPr>
              <a:t>Your friend may not reply back</a:t>
            </a:r>
            <a:endParaRPr lang="en-US" altLang="ko-KR" sz="32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66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3643313"/>
            <a:ext cx="32670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User interaction in OSN</a:t>
            </a:r>
            <a:endParaRPr lang="ko-KR" altLang="en-US" smtClean="0"/>
          </a:p>
        </p:txBody>
      </p:sp>
      <p:sp>
        <p:nvSpPr>
          <p:cNvPr id="36867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맑은 고딕"/>
              <a:buAutoNum type="arabicPeriod" startAt="3"/>
            </a:pPr>
            <a:r>
              <a:rPr lang="en-US" altLang="ko-KR" smtClean="0"/>
              <a:t>Has different strength of ties</a:t>
            </a:r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A9AAB-B576-4C89-AE92-FA47CF8D65E5}" type="slidenum">
              <a:rPr lang="ko-KR" altLang="en-US"/>
              <a:pPr>
                <a:defRPr/>
              </a:pPr>
              <a:t>11</a:t>
            </a:fld>
            <a:endParaRPr lang="ko-KR" altLang="en-US"/>
          </a:p>
        </p:txBody>
      </p:sp>
      <p:sp>
        <p:nvSpPr>
          <p:cNvPr id="10" name="순서도: 추출 9"/>
          <p:cNvSpPr/>
          <p:nvPr/>
        </p:nvSpPr>
        <p:spPr>
          <a:xfrm>
            <a:off x="1357313" y="1285875"/>
            <a:ext cx="214312" cy="214313"/>
          </a:xfrm>
          <a:prstGeom prst="flowChartExtra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28625" y="1428750"/>
            <a:ext cx="2070100" cy="71438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572000" y="1428750"/>
            <a:ext cx="2070100" cy="71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500313" y="1428750"/>
            <a:ext cx="2070100" cy="71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629400" y="1428750"/>
            <a:ext cx="20701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pic>
        <p:nvPicPr>
          <p:cNvPr id="368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3605213"/>
            <a:ext cx="3429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직선 화살표 연결선 16"/>
          <p:cNvCxnSpPr>
            <a:stCxn id="15" idx="0"/>
          </p:cNvCxnSpPr>
          <p:nvPr/>
        </p:nvCxnSpPr>
        <p:spPr>
          <a:xfrm rot="5400000" flipH="1" flipV="1">
            <a:off x="1983581" y="3231357"/>
            <a:ext cx="747713" cy="0"/>
          </a:xfrm>
          <a:prstGeom prst="straightConnector1">
            <a:avLst/>
          </a:prstGeom>
          <a:ln w="127000">
            <a:solidFill>
              <a:schemeClr val="tx1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6" name="TextBox 20"/>
          <p:cNvSpPr txBox="1">
            <a:spLocks noChangeArrowheads="1"/>
          </p:cNvSpPr>
          <p:nvPr/>
        </p:nvSpPr>
        <p:spPr bwMode="auto">
          <a:xfrm>
            <a:off x="2690813" y="3000375"/>
            <a:ext cx="738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>
                <a:latin typeface="Calibri" pitchFamily="34" charset="0"/>
              </a:rPr>
              <a:t>3 msg</a:t>
            </a:r>
            <a:endParaRPr lang="ko-KR" altLang="en-US">
              <a:latin typeface="Calibri" pitchFamily="34" charset="0"/>
            </a:endParaRPr>
          </a:p>
        </p:txBody>
      </p:sp>
      <p:sp>
        <p:nvSpPr>
          <p:cNvPr id="36877" name="TextBox 21"/>
          <p:cNvSpPr txBox="1">
            <a:spLocks noChangeArrowheads="1"/>
          </p:cNvSpPr>
          <p:nvPr/>
        </p:nvSpPr>
        <p:spPr bwMode="auto">
          <a:xfrm>
            <a:off x="2500313" y="5214938"/>
            <a:ext cx="1082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>
                <a:latin typeface="Calibri" pitchFamily="34" charset="0"/>
              </a:rPr>
              <a:t>0 msg yet</a:t>
            </a:r>
            <a:endParaRPr lang="ko-KR" altLang="en-US">
              <a:latin typeface="Calibri" pitchFamily="34" charset="0"/>
            </a:endParaRPr>
          </a:p>
        </p:txBody>
      </p:sp>
      <p:pic>
        <p:nvPicPr>
          <p:cNvPr id="3687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500" y="2359025"/>
            <a:ext cx="10429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9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5938" y="5786438"/>
            <a:ext cx="98901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직선 화살표 연결선 17"/>
          <p:cNvCxnSpPr/>
          <p:nvPr/>
        </p:nvCxnSpPr>
        <p:spPr>
          <a:xfrm rot="5400000">
            <a:off x="1983582" y="5445919"/>
            <a:ext cx="747712" cy="0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>
            <a:off x="3714750" y="4357688"/>
            <a:ext cx="1643063" cy="1587"/>
          </a:xfrm>
          <a:prstGeom prst="straightConnector1">
            <a:avLst/>
          </a:prstGeom>
          <a:ln w="317500">
            <a:solidFill>
              <a:schemeClr val="tx1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00125" y="4786313"/>
            <a:ext cx="7145338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i="1" dirty="0">
                <a:solidFill>
                  <a:schemeClr val="bg1"/>
                </a:solidFill>
                <a:latin typeface="Calibri" pitchFamily="34" charset="0"/>
              </a:rPr>
              <a:t>There are close friends and acquaintances</a:t>
            </a:r>
          </a:p>
        </p:txBody>
      </p:sp>
      <p:sp>
        <p:nvSpPr>
          <p:cNvPr id="36883" name="TextBox 28"/>
          <p:cNvSpPr txBox="1">
            <a:spLocks noChangeArrowheads="1"/>
          </p:cNvSpPr>
          <p:nvPr/>
        </p:nvSpPr>
        <p:spPr bwMode="auto">
          <a:xfrm>
            <a:off x="3786188" y="3143250"/>
            <a:ext cx="1228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2800">
                <a:latin typeface="Calibri" pitchFamily="34" charset="0"/>
              </a:rPr>
              <a:t>10 msg</a:t>
            </a:r>
            <a:endParaRPr lang="ko-KR" altLang="en-US" sz="280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04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Our goal</a:t>
            </a:r>
            <a:endParaRPr lang="ko-KR" altLang="en-US" smtClean="0"/>
          </a:p>
        </p:txBody>
      </p:sp>
      <p:sp>
        <p:nvSpPr>
          <p:cNvPr id="38914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altLang="ko-KR" smtClean="0"/>
              <a:t>User interactions (direction and volume of messages) reveal meaningful social relations</a:t>
            </a:r>
          </a:p>
          <a:p>
            <a:pPr marL="514350" indent="-514350"/>
            <a:endParaRPr lang="en-US" altLang="ko-KR" smtClean="0"/>
          </a:p>
          <a:p>
            <a:pPr marL="514350" indent="-514350">
              <a:buFont typeface="Arial" charset="0"/>
              <a:buNone/>
            </a:pPr>
            <a:r>
              <a:rPr lang="en-US" altLang="ko-KR" smtClean="0">
                <a:solidFill>
                  <a:srgbClr val="FF0000"/>
                </a:solidFill>
              </a:rPr>
              <a:t>→ We compare declared friendship relations with actual user interactions</a:t>
            </a:r>
          </a:p>
          <a:p>
            <a:pPr marL="514350" indent="-514350">
              <a:buFont typeface="Arial" charset="0"/>
              <a:buNone/>
            </a:pPr>
            <a:r>
              <a:rPr lang="en-US" altLang="ko-KR" smtClean="0">
                <a:solidFill>
                  <a:srgbClr val="FF0000"/>
                </a:solidFill>
              </a:rPr>
              <a:t>→ We analyze user interaction patterns</a:t>
            </a:r>
          </a:p>
          <a:p>
            <a:pPr marL="514350" indent="-514350">
              <a:buFont typeface="Arial" charset="0"/>
              <a:buNone/>
            </a:pPr>
            <a:r>
              <a:rPr lang="en-US" altLang="ko-KR" smtClean="0"/>
              <a:t> </a:t>
            </a:r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460B9-E53A-4601-928E-83AB9B45C97E}" type="slidenum">
              <a:rPr lang="ko-KR" altLang="en-US"/>
              <a:pPr>
                <a:defRPr/>
              </a:pPr>
              <a:t>12</a:t>
            </a:fld>
            <a:endParaRPr lang="ko-KR" altLang="en-US"/>
          </a:p>
        </p:txBody>
      </p:sp>
      <p:sp>
        <p:nvSpPr>
          <p:cNvPr id="10" name="순서도: 추출 9"/>
          <p:cNvSpPr/>
          <p:nvPr/>
        </p:nvSpPr>
        <p:spPr>
          <a:xfrm>
            <a:off x="1357313" y="1285875"/>
            <a:ext cx="214312" cy="214313"/>
          </a:xfrm>
          <a:prstGeom prst="flowChartExtra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28625" y="1428750"/>
            <a:ext cx="2070100" cy="71438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572000" y="1428750"/>
            <a:ext cx="2070100" cy="71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500313" y="1428750"/>
            <a:ext cx="2070100" cy="71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629400" y="1428750"/>
            <a:ext cx="20701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</p:spTree>
  </p:cSld>
  <p:clrMapOvr>
    <a:masterClrMapping/>
  </p:clrMapOvr>
  <p:transition advTm="1641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Outline</a:t>
            </a:r>
            <a:endParaRPr lang="ko-KR" altLang="en-US" smtClean="0"/>
          </a:p>
        </p:txBody>
      </p:sp>
      <p:sp>
        <p:nvSpPr>
          <p:cNvPr id="40962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Introduction to Cyworld</a:t>
            </a:r>
          </a:p>
          <a:p>
            <a:r>
              <a:rPr lang="en-US" altLang="ko-KR" smtClean="0"/>
              <a:t>User activity analysis</a:t>
            </a:r>
          </a:p>
          <a:p>
            <a:pPr lvl="1"/>
            <a:r>
              <a:rPr lang="en-US" altLang="ko-KR" smtClean="0"/>
              <a:t>Topological characteristics</a:t>
            </a:r>
          </a:p>
          <a:p>
            <a:pPr lvl="1"/>
            <a:r>
              <a:rPr lang="en-US" altLang="ko-KR" smtClean="0"/>
              <a:t>Microscopic interaction pattern</a:t>
            </a:r>
          </a:p>
          <a:p>
            <a:pPr lvl="1"/>
            <a:r>
              <a:rPr lang="en-US" altLang="ko-KR" smtClean="0"/>
              <a:t>Other interesting observations</a:t>
            </a:r>
          </a:p>
          <a:p>
            <a:r>
              <a:rPr lang="en-US" altLang="ko-KR" smtClean="0"/>
              <a:t>Summary</a:t>
            </a:r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E68EB8-15C3-468C-8EC8-AB497F2A733A}" type="slidenum">
              <a:rPr lang="ko-KR" altLang="en-US"/>
              <a:pPr>
                <a:defRPr/>
              </a:pPr>
              <a:t>13</a:t>
            </a:fld>
            <a:endParaRPr lang="ko-KR" altLang="en-US"/>
          </a:p>
        </p:txBody>
      </p:sp>
      <p:sp>
        <p:nvSpPr>
          <p:cNvPr id="5" name="순서도: 추출 4"/>
          <p:cNvSpPr/>
          <p:nvPr/>
        </p:nvSpPr>
        <p:spPr>
          <a:xfrm>
            <a:off x="2392363" y="1285875"/>
            <a:ext cx="214312" cy="214313"/>
          </a:xfrm>
          <a:prstGeom prst="flowChartExtra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28625" y="1428750"/>
            <a:ext cx="2070100" cy="71438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572000" y="1428750"/>
            <a:ext cx="2070100" cy="71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500313" y="1428750"/>
            <a:ext cx="2070100" cy="71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629400" y="1428750"/>
            <a:ext cx="20701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0" name="직각 삼각형 9"/>
          <p:cNvSpPr/>
          <p:nvPr/>
        </p:nvSpPr>
        <p:spPr>
          <a:xfrm>
            <a:off x="2500313" y="1285875"/>
            <a:ext cx="142875" cy="214313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</p:spTree>
  </p:cSld>
  <p:clrMapOvr>
    <a:masterClrMapping/>
  </p:clrMapOvr>
  <p:transition advTm="1429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63" y="214313"/>
            <a:ext cx="13525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214313" y="0"/>
            <a:ext cx="714375" cy="5000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3011" name="제목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Cyworld </a:t>
            </a:r>
            <a:r>
              <a:rPr lang="en-US" altLang="ko-KR" sz="2000" i="1" smtClean="0"/>
              <a:t>http://www.cyworld.com</a:t>
            </a:r>
            <a:endParaRPr lang="ko-KR" altLang="en-US" sz="2000" i="1" smtClean="0"/>
          </a:p>
        </p:txBody>
      </p:sp>
      <p:sp>
        <p:nvSpPr>
          <p:cNvPr id="43012" name="내용 개체 틀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Most popular OSN in Korea (22M users)</a:t>
            </a:r>
          </a:p>
          <a:p>
            <a:endParaRPr lang="en-US" altLang="ko-KR" smtClean="0"/>
          </a:p>
          <a:p>
            <a:r>
              <a:rPr lang="en-US" altLang="ko-KR" smtClean="0"/>
              <a:t>Guestbook is the most popular feature</a:t>
            </a:r>
          </a:p>
          <a:p>
            <a:r>
              <a:rPr lang="en-US" altLang="ko-KR" smtClean="0"/>
              <a:t>Each guestbook message has 3 attributes</a:t>
            </a:r>
          </a:p>
          <a:p>
            <a:pPr lvl="1"/>
            <a:r>
              <a:rPr lang="en-US" altLang="ko-KR" smtClean="0"/>
              <a:t>&lt; From,  To,  When &gt;</a:t>
            </a:r>
          </a:p>
          <a:p>
            <a:pPr lvl="1"/>
            <a:endParaRPr lang="en-US" altLang="ko-KR" smtClean="0"/>
          </a:p>
          <a:p>
            <a:r>
              <a:rPr lang="en-US" altLang="ko-KR" smtClean="0"/>
              <a:t>We analyze 8 billion guestbook msgs of 2.5yrs</a:t>
            </a:r>
          </a:p>
          <a:p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C9FA4-6A5F-451C-A48C-7C91BF970A9A}" type="slidenum">
              <a:rPr lang="ko-KR" altLang="en-US"/>
              <a:pPr>
                <a:defRPr/>
              </a:pPr>
              <a:t>14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6488113"/>
            <a:ext cx="25431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+mn-cs"/>
              </a:rPr>
              <a:t>http://www.cyworld.com</a:t>
            </a:r>
            <a:endParaRPr lang="ko-KR" altLang="en-US" i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순서도: 추출 6"/>
          <p:cNvSpPr/>
          <p:nvPr/>
        </p:nvSpPr>
        <p:spPr>
          <a:xfrm>
            <a:off x="3429000" y="1285875"/>
            <a:ext cx="214313" cy="214313"/>
          </a:xfrm>
          <a:prstGeom prst="flowChartExtra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28625" y="1428750"/>
            <a:ext cx="2070100" cy="71438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572000" y="1428750"/>
            <a:ext cx="2070100" cy="71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500313" y="1428750"/>
            <a:ext cx="2070100" cy="71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629400" y="1428750"/>
            <a:ext cx="20701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</p:spTree>
  </p:cSld>
  <p:clrMapOvr>
    <a:masterClrMapping/>
  </p:clrMapOvr>
  <p:transition advTm="95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Three types of analyses</a:t>
            </a:r>
            <a:endParaRPr lang="ko-KR" altLang="en-US" smtClean="0"/>
          </a:p>
        </p:txBody>
      </p:sp>
      <p:sp>
        <p:nvSpPr>
          <p:cNvPr id="45058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u="sng" smtClean="0"/>
              <a:t>Topological characteristics</a:t>
            </a:r>
          </a:p>
          <a:p>
            <a:pPr lvl="1"/>
            <a:r>
              <a:rPr lang="en-US" altLang="ko-KR" smtClean="0"/>
              <a:t>Degree distribution </a:t>
            </a:r>
          </a:p>
          <a:p>
            <a:pPr lvl="1"/>
            <a:r>
              <a:rPr lang="en-US" altLang="ko-KR" smtClean="0"/>
              <a:t>Clustering coefficient</a:t>
            </a:r>
          </a:p>
          <a:p>
            <a:pPr lvl="1"/>
            <a:r>
              <a:rPr lang="en-US" altLang="ko-KR" smtClean="0"/>
              <a:t>Degree correlation</a:t>
            </a:r>
          </a:p>
          <a:p>
            <a:r>
              <a:rPr lang="en-US" altLang="ko-KR" smtClean="0"/>
              <a:t>Microscopic interaction pattern</a:t>
            </a:r>
          </a:p>
          <a:p>
            <a:r>
              <a:rPr lang="en-US" altLang="ko-KR" smtClean="0"/>
              <a:t>Other interesting observations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214313" y="0"/>
            <a:ext cx="714375" cy="50006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46C178-F850-4FEF-B5DC-906C6D71356E}" type="slidenum">
              <a:rPr lang="ko-KR" altLang="en-US"/>
              <a:pPr>
                <a:defRPr/>
              </a:pPr>
              <a:t>15</a:t>
            </a:fld>
            <a:endParaRPr lang="ko-KR" altLang="en-US"/>
          </a:p>
        </p:txBody>
      </p:sp>
      <p:sp>
        <p:nvSpPr>
          <p:cNvPr id="6" name="순서도: 추출 5"/>
          <p:cNvSpPr/>
          <p:nvPr/>
        </p:nvSpPr>
        <p:spPr>
          <a:xfrm>
            <a:off x="4476750" y="1285875"/>
            <a:ext cx="214313" cy="214313"/>
          </a:xfrm>
          <a:prstGeom prst="flowChartExtra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28625" y="1428750"/>
            <a:ext cx="2070100" cy="71438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572000" y="1428750"/>
            <a:ext cx="2070100" cy="71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500313" y="1428750"/>
            <a:ext cx="2070100" cy="71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629400" y="1428750"/>
            <a:ext cx="20701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1" name="직각 삼각형 10"/>
          <p:cNvSpPr/>
          <p:nvPr/>
        </p:nvSpPr>
        <p:spPr>
          <a:xfrm flipH="1">
            <a:off x="4441825" y="1285875"/>
            <a:ext cx="142875" cy="214313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</p:spTree>
  </p:cSld>
  <p:clrMapOvr>
    <a:masterClrMapping/>
  </p:clrMapOvr>
  <p:transition advTm="41855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smtClean="0"/>
              <a:t>Activity network </a:t>
            </a:r>
            <a:endParaRPr lang="ko-KR" altLang="en-US" smtClean="0"/>
          </a:p>
        </p:txBody>
      </p:sp>
      <p:sp>
        <p:nvSpPr>
          <p:cNvPr id="30" name="내용 개체 틀 29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dirty="0" smtClean="0"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dirty="0" smtClean="0"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&lt; From, To, When &gt;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dirty="0" smtClean="0">
                <a:solidFill>
                  <a:srgbClr val="FF0000"/>
                </a:solidFill>
                <a:cs typeface="+mn-cs"/>
              </a:rPr>
              <a:t>&lt;A, C, 20040103T1103&gt;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dirty="0" smtClean="0">
                <a:solidFill>
                  <a:srgbClr val="008000"/>
                </a:solidFill>
                <a:cs typeface="+mn-cs"/>
              </a:rPr>
              <a:t>&lt;B, C, 20040103T1106&gt;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dirty="0" smtClean="0">
                <a:solidFill>
                  <a:srgbClr val="0000FF"/>
                </a:solidFill>
                <a:cs typeface="+mn-cs"/>
              </a:rPr>
              <a:t>&lt;C, B, 20040104T1201&gt;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dirty="0" smtClean="0">
                <a:solidFill>
                  <a:srgbClr val="008000"/>
                </a:solidFill>
                <a:cs typeface="+mn-cs"/>
              </a:rPr>
              <a:t>&lt;B, C, 20040104T0159&gt;</a:t>
            </a:r>
            <a:endParaRPr lang="ko-KR" altLang="en-US" dirty="0">
              <a:solidFill>
                <a:srgbClr val="008000"/>
              </a:solidFill>
              <a:cs typeface="+mn-cs"/>
            </a:endParaRP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81E35-FD23-492A-AA71-74F5BE0D5F66}" type="slidenum">
              <a:rPr lang="ko-KR" altLang="en-US"/>
              <a:pPr>
                <a:defRPr/>
              </a:pPr>
              <a:t>16</a:t>
            </a:fld>
            <a:endParaRPr lang="ko-KR" altLang="en-US"/>
          </a:p>
        </p:txBody>
      </p:sp>
      <p:grpSp>
        <p:nvGrpSpPr>
          <p:cNvPr id="17" name="그룹 16"/>
          <p:cNvGrpSpPr>
            <a:grpSpLocks/>
          </p:cNvGrpSpPr>
          <p:nvPr/>
        </p:nvGrpSpPr>
        <p:grpSpPr bwMode="auto">
          <a:xfrm>
            <a:off x="5429250" y="2143125"/>
            <a:ext cx="2914650" cy="3740150"/>
            <a:chOff x="5429256" y="2143116"/>
            <a:chExt cx="2915029" cy="3740189"/>
          </a:xfrm>
        </p:grpSpPr>
        <p:sp>
          <p:nvSpPr>
            <p:cNvPr id="8" name="타원 7"/>
            <p:cNvSpPr/>
            <p:nvPr/>
          </p:nvSpPr>
          <p:spPr>
            <a:xfrm>
              <a:off x="7417064" y="2214555"/>
              <a:ext cx="714468" cy="71438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dirty="0">
                  <a:latin typeface="Calibri" pitchFamily="34" charset="0"/>
                </a:rPr>
                <a:t>C</a:t>
              </a:r>
              <a:endParaRPr lang="ko-KR" altLang="en-US" dirty="0">
                <a:latin typeface="Calibri" pitchFamily="34" charset="0"/>
              </a:endParaRPr>
            </a:p>
          </p:txBody>
        </p:sp>
        <p:sp>
          <p:nvSpPr>
            <p:cNvPr id="9" name="타원 8"/>
            <p:cNvSpPr/>
            <p:nvPr/>
          </p:nvSpPr>
          <p:spPr>
            <a:xfrm>
              <a:off x="5429256" y="2214555"/>
              <a:ext cx="714468" cy="71438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dirty="0">
                  <a:latin typeface="Calibri" pitchFamily="34" charset="0"/>
                </a:rPr>
                <a:t>A</a:t>
              </a:r>
              <a:endParaRPr lang="ko-KR" altLang="en-US" dirty="0">
                <a:latin typeface="Calibri" pitchFamily="34" charset="0"/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6429511" y="3714757"/>
              <a:ext cx="714468" cy="71438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dirty="0">
                  <a:latin typeface="Calibri" pitchFamily="34" charset="0"/>
                </a:rPr>
                <a:t>B</a:t>
              </a:r>
              <a:endParaRPr lang="ko-KR" altLang="en-US" dirty="0">
                <a:latin typeface="Calibri" pitchFamily="34" charset="0"/>
              </a:endParaRPr>
            </a:p>
          </p:txBody>
        </p:sp>
        <p:cxnSp>
          <p:nvCxnSpPr>
            <p:cNvPr id="12" name="직선 화살표 연결선 11"/>
            <p:cNvCxnSpPr>
              <a:stCxn id="9" idx="6"/>
              <a:endCxn id="8" idx="2"/>
            </p:cNvCxnSpPr>
            <p:nvPr/>
          </p:nvCxnSpPr>
          <p:spPr>
            <a:xfrm>
              <a:off x="6143724" y="2571745"/>
              <a:ext cx="1273341" cy="158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화살표 연결선 12"/>
            <p:cNvCxnSpPr/>
            <p:nvPr/>
          </p:nvCxnSpPr>
          <p:spPr>
            <a:xfrm rot="5400000" flipH="1" flipV="1">
              <a:off x="6787593" y="2993195"/>
              <a:ext cx="889009" cy="604916"/>
            </a:xfrm>
            <a:prstGeom prst="straightConnector1">
              <a:avLst/>
            </a:prstGeom>
            <a:ln w="5715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화살표 연결선 15"/>
            <p:cNvCxnSpPr>
              <a:endCxn id="10" idx="7"/>
            </p:cNvCxnSpPr>
            <p:nvPr/>
          </p:nvCxnSpPr>
          <p:spPr>
            <a:xfrm rot="5400000">
              <a:off x="6896350" y="3071778"/>
              <a:ext cx="890596" cy="604917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123" name="TextBox 19"/>
            <p:cNvSpPr txBox="1">
              <a:spLocks noChangeArrowheads="1"/>
            </p:cNvSpPr>
            <p:nvPr/>
          </p:nvSpPr>
          <p:spPr bwMode="auto">
            <a:xfrm>
              <a:off x="6572264" y="2143116"/>
              <a:ext cx="3113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r>
                <a:rPr lang="en-US" altLang="ko-KR">
                  <a:solidFill>
                    <a:srgbClr val="FF0000"/>
                  </a:solidFill>
                  <a:latin typeface="맑은 고딕"/>
                </a:rPr>
                <a:t>1</a:t>
              </a:r>
              <a:endParaRPr lang="ko-KR" altLang="en-US">
                <a:solidFill>
                  <a:srgbClr val="FF0000"/>
                </a:solidFill>
                <a:latin typeface="맑은 고딕"/>
              </a:endParaRPr>
            </a:p>
          </p:txBody>
        </p:sp>
        <p:sp>
          <p:nvSpPr>
            <p:cNvPr id="47124" name="TextBox 20"/>
            <p:cNvSpPr txBox="1">
              <a:spLocks noChangeArrowheads="1"/>
            </p:cNvSpPr>
            <p:nvPr/>
          </p:nvSpPr>
          <p:spPr bwMode="auto">
            <a:xfrm>
              <a:off x="6858016" y="3000372"/>
              <a:ext cx="3113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r>
                <a:rPr lang="en-US" altLang="ko-KR">
                  <a:solidFill>
                    <a:srgbClr val="008000"/>
                  </a:solidFill>
                  <a:latin typeface="맑은 고딕"/>
                </a:rPr>
                <a:t>2</a:t>
              </a:r>
              <a:endParaRPr lang="ko-KR" altLang="en-US">
                <a:solidFill>
                  <a:srgbClr val="008000"/>
                </a:solidFill>
                <a:latin typeface="맑은 고딕"/>
              </a:endParaRPr>
            </a:p>
          </p:txBody>
        </p:sp>
        <p:sp>
          <p:nvSpPr>
            <p:cNvPr id="47125" name="TextBox 21"/>
            <p:cNvSpPr txBox="1">
              <a:spLocks noChangeArrowheads="1"/>
            </p:cNvSpPr>
            <p:nvPr/>
          </p:nvSpPr>
          <p:spPr bwMode="auto">
            <a:xfrm>
              <a:off x="7416831" y="3143248"/>
              <a:ext cx="3113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r>
                <a:rPr lang="en-US" altLang="ko-KR">
                  <a:solidFill>
                    <a:srgbClr val="0000FF"/>
                  </a:solidFill>
                  <a:latin typeface="맑은 고딕"/>
                </a:rPr>
                <a:t>1</a:t>
              </a:r>
              <a:endParaRPr lang="ko-KR" altLang="en-US">
                <a:solidFill>
                  <a:srgbClr val="0000FF"/>
                </a:solidFill>
                <a:latin typeface="맑은 고딕"/>
              </a:endParaRPr>
            </a:p>
          </p:txBody>
        </p:sp>
        <p:sp>
          <p:nvSpPr>
            <p:cNvPr id="47126" name="직사각형 13"/>
            <p:cNvSpPr>
              <a:spLocks noChangeArrowheads="1"/>
            </p:cNvSpPr>
            <p:nvPr/>
          </p:nvSpPr>
          <p:spPr bwMode="auto">
            <a:xfrm>
              <a:off x="5429256" y="4929198"/>
              <a:ext cx="2915029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r>
                <a:rPr lang="en-US" altLang="ko-KR" sz="2800">
                  <a:latin typeface="Calibri" pitchFamily="34" charset="0"/>
                </a:rPr>
                <a:t>Directed &amp;</a:t>
              </a:r>
            </a:p>
            <a:p>
              <a:pPr latinLnBrk="1"/>
              <a:r>
                <a:rPr lang="en-US" altLang="ko-KR" sz="2800">
                  <a:latin typeface="Calibri" pitchFamily="34" charset="0"/>
                </a:rPr>
                <a:t>weighted network</a:t>
              </a:r>
              <a:endParaRPr lang="ko-KR" altLang="en-US" sz="2800">
                <a:latin typeface="Calibri" pitchFamily="34" charset="0"/>
              </a:endParaRPr>
            </a:p>
          </p:txBody>
        </p:sp>
      </p:grpSp>
      <p:sp>
        <p:nvSpPr>
          <p:cNvPr id="19" name="순서도: 추출 18"/>
          <p:cNvSpPr/>
          <p:nvPr/>
        </p:nvSpPr>
        <p:spPr>
          <a:xfrm>
            <a:off x="5572125" y="1285875"/>
            <a:ext cx="214313" cy="214313"/>
          </a:xfrm>
          <a:prstGeom prst="flowChartExtra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428625" y="1428750"/>
            <a:ext cx="2070100" cy="71438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4572000" y="1428750"/>
            <a:ext cx="2070100" cy="71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2500313" y="1428750"/>
            <a:ext cx="2070100" cy="71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6629400" y="1428750"/>
            <a:ext cx="20701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500063" y="2643188"/>
            <a:ext cx="3500437" cy="257175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47115" name="직사각형 27"/>
          <p:cNvSpPr>
            <a:spLocks noChangeArrowheads="1"/>
          </p:cNvSpPr>
          <p:nvPr/>
        </p:nvSpPr>
        <p:spPr bwMode="auto">
          <a:xfrm>
            <a:off x="490538" y="2014538"/>
            <a:ext cx="2509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2800">
                <a:solidFill>
                  <a:srgbClr val="000000"/>
                </a:solidFill>
                <a:latin typeface="Calibri" pitchFamily="34" charset="0"/>
              </a:rPr>
              <a:t>Guestbook logs </a:t>
            </a:r>
            <a:endParaRPr lang="ko-KR" altLang="en-US">
              <a:latin typeface="맑은 고딕"/>
            </a:endParaRPr>
          </a:p>
        </p:txBody>
      </p:sp>
      <p:sp>
        <p:nvSpPr>
          <p:cNvPr id="18" name="오른쪽 화살표 17"/>
          <p:cNvSpPr/>
          <p:nvPr/>
        </p:nvSpPr>
        <p:spPr>
          <a:xfrm>
            <a:off x="3929063" y="3071813"/>
            <a:ext cx="2000250" cy="150971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dirty="0">
                <a:latin typeface="Calibri" pitchFamily="34" charset="0"/>
              </a:rPr>
              <a:t>Graph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dirty="0">
                <a:latin typeface="Calibri" pitchFamily="34" charset="0"/>
              </a:rPr>
              <a:t>construction</a:t>
            </a:r>
          </a:p>
        </p:txBody>
      </p:sp>
    </p:spTree>
    <p:custDataLst>
      <p:tags r:id="rId1"/>
    </p:custDataLst>
  </p:cSld>
  <p:clrMapOvr>
    <a:masterClrMapping/>
  </p:clrMapOvr>
  <p:transition advTm="365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Definition of Degree distribution</a:t>
            </a:r>
            <a:endParaRPr lang="ko-KR" altLang="en-US" i="1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A1BAE-9A9C-497E-8BF6-54CDF3090E7D}" type="slidenum">
              <a:rPr lang="ko-KR" altLang="en-US"/>
              <a:pPr>
                <a:defRPr/>
              </a:pPr>
              <a:t>17</a:t>
            </a:fld>
            <a:endParaRPr lang="ko-KR" altLang="en-US"/>
          </a:p>
        </p:txBody>
      </p:sp>
      <p:sp>
        <p:nvSpPr>
          <p:cNvPr id="9" name="순서도: 추출 8"/>
          <p:cNvSpPr/>
          <p:nvPr/>
        </p:nvSpPr>
        <p:spPr>
          <a:xfrm>
            <a:off x="5572125" y="1285875"/>
            <a:ext cx="214313" cy="214313"/>
          </a:xfrm>
          <a:prstGeom prst="flowChartExtra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28625" y="1428750"/>
            <a:ext cx="2070100" cy="71438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572000" y="1428750"/>
            <a:ext cx="2070100" cy="71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500313" y="1428750"/>
            <a:ext cx="2070100" cy="71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629400" y="1428750"/>
            <a:ext cx="20701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49160" name="내용 개체 틀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Degree of a node, </a:t>
            </a:r>
            <a:r>
              <a:rPr lang="en-US" altLang="ko-KR" i="1" smtClean="0"/>
              <a:t>k</a:t>
            </a:r>
          </a:p>
          <a:p>
            <a:pPr lvl="1"/>
            <a:r>
              <a:rPr lang="en-US" altLang="ko-KR" smtClean="0"/>
              <a:t>#(connections) it has to other nodes</a:t>
            </a:r>
          </a:p>
          <a:p>
            <a:endParaRPr lang="en-US" altLang="ko-KR" smtClean="0"/>
          </a:p>
          <a:p>
            <a:r>
              <a:rPr lang="en-US" altLang="ko-KR" smtClean="0"/>
              <a:t>Degree distribution, </a:t>
            </a:r>
            <a:r>
              <a:rPr lang="en-US" altLang="ko-KR" i="1" smtClean="0"/>
              <a:t>P(k)</a:t>
            </a:r>
          </a:p>
          <a:p>
            <a:pPr lvl="1"/>
            <a:r>
              <a:rPr lang="en-US" altLang="ko-KR" smtClean="0"/>
              <a:t>Fraction of nodes in the network with degree </a:t>
            </a:r>
            <a:r>
              <a:rPr lang="en-US" altLang="ko-KR" i="1" smtClean="0"/>
              <a:t>k</a:t>
            </a:r>
            <a:endParaRPr lang="ko-KR" altLang="en-US" i="1" smtClean="0"/>
          </a:p>
        </p:txBody>
      </p:sp>
      <p:sp>
        <p:nvSpPr>
          <p:cNvPr id="18" name="직사각형 17"/>
          <p:cNvSpPr/>
          <p:nvPr/>
        </p:nvSpPr>
        <p:spPr>
          <a:xfrm>
            <a:off x="0" y="6550025"/>
            <a:ext cx="47704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+mn-cs"/>
              </a:rPr>
              <a:t>http://en.wikipedia.org/wiki/Degree_distribution</a:t>
            </a:r>
            <a:endParaRPr lang="ko-KR" altLang="en-US" i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advTm="19172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Most social networks</a:t>
            </a:r>
            <a:endParaRPr lang="ko-KR" altLang="en-US" smtClean="0"/>
          </a:p>
        </p:txBody>
      </p:sp>
      <p:sp>
        <p:nvSpPr>
          <p:cNvPr id="51202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Have </a:t>
            </a:r>
            <a:r>
              <a:rPr lang="en-US" altLang="ko-KR" i="1" smtClean="0"/>
              <a:t>power-law P(k) </a:t>
            </a:r>
          </a:p>
          <a:p>
            <a:pPr lvl="1"/>
            <a:r>
              <a:rPr lang="en-US" altLang="ko-KR" smtClean="0"/>
              <a:t>A few number of high-degree nodes</a:t>
            </a:r>
          </a:p>
          <a:p>
            <a:pPr lvl="1"/>
            <a:r>
              <a:rPr lang="en-US" altLang="ko-KR" smtClean="0"/>
              <a:t>A large number of low-degree nodes</a:t>
            </a:r>
          </a:p>
          <a:p>
            <a:endParaRPr lang="en-US" altLang="ko-KR" smtClean="0"/>
          </a:p>
          <a:p>
            <a:r>
              <a:rPr lang="en-US" altLang="ko-KR" smtClean="0"/>
              <a:t>Have common characteristics</a:t>
            </a:r>
          </a:p>
          <a:p>
            <a:pPr lvl="1"/>
            <a:r>
              <a:rPr lang="en-US" altLang="ko-KR" smtClean="0"/>
              <a:t>Short diameter</a:t>
            </a:r>
          </a:p>
          <a:p>
            <a:pPr lvl="1"/>
            <a:r>
              <a:rPr lang="en-US" altLang="ko-KR" smtClean="0"/>
              <a:t>Fault tolerant</a:t>
            </a:r>
          </a:p>
          <a:p>
            <a:pPr lvl="1"/>
            <a:endParaRPr lang="en-US" altLang="ko-KR" smtClean="0"/>
          </a:p>
          <a:p>
            <a:endParaRPr lang="en-US" altLang="ko-KR" smtClean="0"/>
          </a:p>
          <a:p>
            <a:endParaRPr lang="en-US" altLang="ko-KR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76928-8BC7-47DF-BB93-8DC3B4E8C9F4}" type="slidenum">
              <a:rPr lang="ko-KR" altLang="en-US"/>
              <a:pPr>
                <a:defRPr/>
              </a:pPr>
              <a:t>18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6550025"/>
            <a:ext cx="41783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+mn-cs"/>
              </a:rPr>
              <a:t>Nature Reviews Genetics 5, 101-113, 2004 </a:t>
            </a:r>
            <a:endParaRPr lang="ko-KR" altLang="en-US" i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5120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7325" y="1643063"/>
            <a:ext cx="2106613" cy="45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순서도: 추출 11"/>
          <p:cNvSpPr/>
          <p:nvPr/>
        </p:nvSpPr>
        <p:spPr>
          <a:xfrm>
            <a:off x="5572125" y="1285875"/>
            <a:ext cx="214313" cy="214313"/>
          </a:xfrm>
          <a:prstGeom prst="flowChartExtra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28625" y="1428750"/>
            <a:ext cx="2070100" cy="71438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572000" y="1428750"/>
            <a:ext cx="2070100" cy="71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500313" y="1428750"/>
            <a:ext cx="2070100" cy="71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629400" y="1428750"/>
            <a:ext cx="20701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</p:spTree>
  </p:cSld>
  <p:clrMapOvr>
    <a:masterClrMapping/>
  </p:clrMapOvr>
  <p:transition advTm="16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Degree in activity network</a:t>
            </a:r>
            <a:endParaRPr lang="ko-KR" altLang="en-US" smtClean="0"/>
          </a:p>
        </p:txBody>
      </p:sp>
      <p:sp>
        <p:nvSpPr>
          <p:cNvPr id="53250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can be defined as </a:t>
            </a:r>
          </a:p>
          <a:p>
            <a:pPr lvl="1"/>
            <a:r>
              <a:rPr lang="en-US" altLang="ko-KR" smtClean="0"/>
              <a:t>#(out-edges)</a:t>
            </a:r>
          </a:p>
          <a:p>
            <a:pPr lvl="1"/>
            <a:r>
              <a:rPr lang="en-US" altLang="ko-KR" smtClean="0"/>
              <a:t>#(in-edges)</a:t>
            </a:r>
          </a:p>
          <a:p>
            <a:pPr lvl="1"/>
            <a:r>
              <a:rPr lang="en-US" altLang="ko-KR" smtClean="0"/>
              <a:t>#(mutual-edges)</a:t>
            </a:r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274F0-3D16-4764-B172-0D630941100B}" type="slidenum">
              <a:rPr lang="ko-KR" altLang="en-US"/>
              <a:pPr>
                <a:defRPr/>
              </a:pPr>
              <a:t>19</a:t>
            </a:fld>
            <a:endParaRPr lang="ko-KR" altLang="en-US"/>
          </a:p>
        </p:txBody>
      </p:sp>
      <p:sp>
        <p:nvSpPr>
          <p:cNvPr id="5" name="순서도: 추출 4"/>
          <p:cNvSpPr/>
          <p:nvPr/>
        </p:nvSpPr>
        <p:spPr>
          <a:xfrm>
            <a:off x="5572125" y="1285875"/>
            <a:ext cx="214313" cy="214313"/>
          </a:xfrm>
          <a:prstGeom prst="flowChartExtra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28625" y="1428750"/>
            <a:ext cx="2070100" cy="71438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572000" y="1428750"/>
            <a:ext cx="2070100" cy="71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500313" y="1428750"/>
            <a:ext cx="2070100" cy="71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629400" y="1428750"/>
            <a:ext cx="20701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5545138" y="3154363"/>
            <a:ext cx="1216025" cy="121443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400" i="1" dirty="0" err="1">
                <a:latin typeface="Calibri" pitchFamily="34" charset="0"/>
              </a:rPr>
              <a:t>i</a:t>
            </a:r>
            <a:endParaRPr lang="ko-KR" altLang="en-US" sz="4400" i="1" dirty="0">
              <a:latin typeface="Calibri" pitchFamily="34" charset="0"/>
            </a:endParaRPr>
          </a:p>
        </p:txBody>
      </p:sp>
      <p:cxnSp>
        <p:nvCxnSpPr>
          <p:cNvPr id="12" name="직선 화살표 연결선 11"/>
          <p:cNvCxnSpPr/>
          <p:nvPr/>
        </p:nvCxnSpPr>
        <p:spPr>
          <a:xfrm rot="16200000" flipH="1">
            <a:off x="5671344" y="2672556"/>
            <a:ext cx="928688" cy="34925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/>
          <p:nvPr/>
        </p:nvCxnSpPr>
        <p:spPr>
          <a:xfrm rot="5400000">
            <a:off x="6439694" y="2653506"/>
            <a:ext cx="820738" cy="536575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>
            <a:stCxn id="10" idx="2"/>
          </p:cNvCxnSpPr>
          <p:nvPr/>
        </p:nvCxnSpPr>
        <p:spPr>
          <a:xfrm rot="10800000">
            <a:off x="4616450" y="3759200"/>
            <a:ext cx="928688" cy="31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/>
          <p:nvPr/>
        </p:nvCxnSpPr>
        <p:spPr>
          <a:xfrm rot="10800000">
            <a:off x="6761163" y="3762375"/>
            <a:ext cx="928687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 flipV="1">
            <a:off x="6761163" y="3902075"/>
            <a:ext cx="92868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타원 30"/>
          <p:cNvSpPr/>
          <p:nvPr/>
        </p:nvSpPr>
        <p:spPr>
          <a:xfrm>
            <a:off x="5889625" y="1758950"/>
            <a:ext cx="454025" cy="4540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4400" i="1" dirty="0">
              <a:latin typeface="Calibri" pitchFamily="34" charset="0"/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4187825" y="3546475"/>
            <a:ext cx="455613" cy="45561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4400" i="1" dirty="0">
              <a:latin typeface="Calibri" pitchFamily="34" charset="0"/>
            </a:endParaRPr>
          </a:p>
        </p:txBody>
      </p:sp>
      <p:sp>
        <p:nvSpPr>
          <p:cNvPr id="33" name="타원 32"/>
          <p:cNvSpPr/>
          <p:nvPr/>
        </p:nvSpPr>
        <p:spPr>
          <a:xfrm>
            <a:off x="7046913" y="2116138"/>
            <a:ext cx="454025" cy="4540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4400" i="1" dirty="0">
              <a:latin typeface="Calibri" pitchFamily="34" charset="0"/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7689850" y="3625850"/>
            <a:ext cx="454025" cy="4540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4400" i="1" dirty="0">
              <a:latin typeface="Calibri" pitchFamily="34" charset="0"/>
            </a:endParaRPr>
          </a:p>
        </p:txBody>
      </p:sp>
      <p:sp>
        <p:nvSpPr>
          <p:cNvPr id="53267" name="직사각형 34"/>
          <p:cNvSpPr>
            <a:spLocks noChangeArrowheads="1"/>
          </p:cNvSpPr>
          <p:nvPr/>
        </p:nvSpPr>
        <p:spPr bwMode="auto">
          <a:xfrm>
            <a:off x="4775200" y="4545013"/>
            <a:ext cx="34051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latinLnBrk="1"/>
            <a:r>
              <a:rPr lang="en-US" altLang="ko-KR" sz="2800">
                <a:solidFill>
                  <a:srgbClr val="0000FF"/>
                </a:solidFill>
                <a:latin typeface="Calibri" pitchFamily="34" charset="0"/>
              </a:rPr>
              <a:t>#(in-edges): 3</a:t>
            </a:r>
          </a:p>
          <a:p>
            <a:pPr lvl="1" latinLnBrk="1"/>
            <a:r>
              <a:rPr lang="en-US" altLang="ko-KR" sz="2800">
                <a:solidFill>
                  <a:srgbClr val="FF0000"/>
                </a:solidFill>
                <a:latin typeface="Calibri" pitchFamily="34" charset="0"/>
              </a:rPr>
              <a:t>#(out-edges): 2</a:t>
            </a:r>
          </a:p>
          <a:p>
            <a:pPr lvl="1" latinLnBrk="1"/>
            <a:r>
              <a:rPr lang="en-US" altLang="ko-KR" sz="2800">
                <a:latin typeface="Calibri" pitchFamily="34" charset="0"/>
              </a:rPr>
              <a:t>#(mutual-edges): 1</a:t>
            </a:r>
          </a:p>
        </p:txBody>
      </p:sp>
    </p:spTree>
  </p:cSld>
  <p:clrMapOvr>
    <a:masterClrMapping/>
  </p:clrMapOvr>
  <p:transition advTm="2706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8088" y="4267200"/>
            <a:ext cx="21336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6550025"/>
            <a:ext cx="41322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+mn-cs"/>
              </a:rPr>
              <a:t>September 18, 2008 “Making Money from Social Ties”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1143000" y="2357438"/>
            <a:ext cx="66706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3200">
                <a:latin typeface="Calibri" pitchFamily="34" charset="0"/>
              </a:rPr>
              <a:t>“37% of adult Internet users in the U.S.</a:t>
            </a:r>
          </a:p>
          <a:p>
            <a:pPr latinLnBrk="1"/>
            <a:r>
              <a:rPr lang="en-US" altLang="ko-KR" sz="3200">
                <a:latin typeface="Calibri" pitchFamily="34" charset="0"/>
              </a:rPr>
              <a:t>use social networking sites </a:t>
            </a:r>
            <a:r>
              <a:rPr lang="en-US" altLang="ko-KR" sz="3200" b="1">
                <a:latin typeface="Calibri" pitchFamily="34" charset="0"/>
              </a:rPr>
              <a:t>regularly</a:t>
            </a:r>
            <a:r>
              <a:rPr lang="en-US" altLang="ko-KR" sz="3200">
                <a:latin typeface="Calibri" pitchFamily="34" charset="0"/>
              </a:rPr>
              <a:t>…”</a:t>
            </a:r>
            <a:endParaRPr lang="ko-KR" altLang="en-US" sz="3200">
              <a:latin typeface="Calibri" pitchFamily="34" charset="0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617D8-A46D-45C5-BB54-ECEB96DFA2C8}" type="slidenum">
              <a:rPr lang="ko-KR" altLang="en-US"/>
              <a:pPr>
                <a:defRPr/>
              </a:pPr>
              <a:t>2</a:t>
            </a:fld>
            <a:endParaRPr lang="ko-KR" altLang="en-US"/>
          </a:p>
        </p:txBody>
      </p:sp>
      <p:sp>
        <p:nvSpPr>
          <p:cNvPr id="18437" name="제목 1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altLang="ko-KR" smtClean="0"/>
              <a:t>Online social network in our life</a:t>
            </a:r>
            <a:endParaRPr lang="ko-KR" altLang="en-US" smtClean="0"/>
          </a:p>
        </p:txBody>
      </p:sp>
      <p:sp>
        <p:nvSpPr>
          <p:cNvPr id="17" name="순서도: 추출 16"/>
          <p:cNvSpPr/>
          <p:nvPr/>
        </p:nvSpPr>
        <p:spPr>
          <a:xfrm>
            <a:off x="1357313" y="1285875"/>
            <a:ext cx="214312" cy="214313"/>
          </a:xfrm>
          <a:prstGeom prst="flowChartExtra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28625" y="1428750"/>
            <a:ext cx="2070100" cy="71438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4572000" y="1428750"/>
            <a:ext cx="2070100" cy="71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500313" y="1428750"/>
            <a:ext cx="2070100" cy="71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6629400" y="1428750"/>
            <a:ext cx="20701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</p:spTree>
  </p:cSld>
  <p:clrMapOvr>
    <a:masterClrMapping/>
  </p:clrMapOvr>
  <p:transition advTm="8751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3270250"/>
            <a:ext cx="8786812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9DE5C-7D57-4428-87B1-239499359009}" type="slidenum">
              <a:rPr lang="ko-KR" altLang="en-US"/>
              <a:pPr>
                <a:defRPr/>
              </a:pPr>
              <a:t>20</a:t>
            </a:fld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286000" y="142875"/>
            <a:ext cx="2000250" cy="5238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dirty="0">
                <a:latin typeface="Calibri" pitchFamily="34" charset="0"/>
              </a:rPr>
              <a:t>#(out-edges)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72313" y="142875"/>
            <a:ext cx="1844675" cy="5238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dirty="0">
                <a:latin typeface="Calibri" pitchFamily="34" charset="0"/>
              </a:rPr>
              <a:t>#(in-edges)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43125" y="3390900"/>
            <a:ext cx="2500313" cy="5238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dirty="0">
                <a:latin typeface="Calibri" pitchFamily="34" charset="0"/>
              </a:rPr>
              <a:t>#(mutual-edges)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85013" y="3390900"/>
            <a:ext cx="1630362" cy="5238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dirty="0">
                <a:latin typeface="Calibri" pitchFamily="34" charset="0"/>
              </a:rPr>
              <a:t>#(friends)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3270250"/>
            <a:ext cx="8786812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D3510-9B41-4920-9927-53C05B69F4CA}" type="slidenum">
              <a:rPr lang="ko-KR" altLang="en-US"/>
              <a:pPr>
                <a:defRPr/>
              </a:pPr>
              <a:t>21</a:t>
            </a:fld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1214438" y="3190875"/>
            <a:ext cx="6357937" cy="5238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dirty="0">
                <a:latin typeface="Calibri" pitchFamily="34" charset="0"/>
              </a:rPr>
              <a:t>Users with degree &gt; 200 is 1% of all users</a:t>
            </a:r>
          </a:p>
        </p:txBody>
      </p:sp>
      <p:cxnSp>
        <p:nvCxnSpPr>
          <p:cNvPr id="10" name="직선 연결선 9"/>
          <p:cNvCxnSpPr/>
          <p:nvPr/>
        </p:nvCxnSpPr>
        <p:spPr>
          <a:xfrm rot="5400000" flipH="1" flipV="1">
            <a:off x="1465263" y="1606550"/>
            <a:ext cx="1500188" cy="1587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1071563" y="857250"/>
            <a:ext cx="1071562" cy="1588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51" name="TextBox 16"/>
          <p:cNvSpPr txBox="1">
            <a:spLocks noChangeArrowheads="1"/>
          </p:cNvSpPr>
          <p:nvPr/>
        </p:nvSpPr>
        <p:spPr bwMode="auto">
          <a:xfrm>
            <a:off x="2214563" y="2071688"/>
            <a:ext cx="565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>
                <a:latin typeface="맑은 고딕"/>
              </a:rPr>
              <a:t>200</a:t>
            </a:r>
            <a:endParaRPr lang="ko-KR" altLang="en-US">
              <a:latin typeface="맑은 고딕"/>
            </a:endParaRPr>
          </a:p>
        </p:txBody>
      </p:sp>
      <p:sp>
        <p:nvSpPr>
          <p:cNvPr id="57352" name="TextBox 17"/>
          <p:cNvSpPr txBox="1">
            <a:spLocks noChangeArrowheads="1"/>
          </p:cNvSpPr>
          <p:nvPr/>
        </p:nvSpPr>
        <p:spPr bwMode="auto">
          <a:xfrm>
            <a:off x="1071563" y="857250"/>
            <a:ext cx="615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>
                <a:latin typeface="맑은 고딕"/>
              </a:rPr>
              <a:t>0.01</a:t>
            </a:r>
            <a:endParaRPr lang="ko-KR" altLang="en-US">
              <a:latin typeface="맑은 고딕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214563" y="857250"/>
            <a:ext cx="2000250" cy="1571625"/>
          </a:xfrm>
          <a:prstGeom prst="rect">
            <a:avLst/>
          </a:prstGeom>
          <a:solidFill>
            <a:srgbClr val="FFC000">
              <a:alpha val="30196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3270250"/>
            <a:ext cx="8786812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74D77-3E9C-4B91-8C8F-54057D048AF0}" type="slidenum">
              <a:rPr lang="ko-KR" altLang="en-US"/>
              <a:pPr>
                <a:defRPr/>
              </a:pPr>
              <a:t>22</a:t>
            </a:fld>
            <a:endParaRPr lang="ko-KR" altLang="en-US"/>
          </a:p>
        </p:txBody>
      </p:sp>
      <p:sp>
        <p:nvSpPr>
          <p:cNvPr id="59396" name="타원 19"/>
          <p:cNvSpPr>
            <a:spLocks noChangeArrowheads="1"/>
          </p:cNvSpPr>
          <p:nvPr/>
        </p:nvSpPr>
        <p:spPr bwMode="auto">
          <a:xfrm>
            <a:off x="3500438" y="1643063"/>
            <a:ext cx="941387" cy="900112"/>
          </a:xfrm>
          <a:prstGeom prst="ellipse">
            <a:avLst/>
          </a:prstGeom>
          <a:solidFill>
            <a:srgbClr val="FFC000">
              <a:alpha val="14902"/>
            </a:srgbClr>
          </a:solidFill>
          <a:ln w="7620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 latinLnBrk="1"/>
            <a:endParaRPr lang="ko-KR" altLang="en-US">
              <a:latin typeface="Calibri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28625" y="142875"/>
            <a:ext cx="4214813" cy="3143250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4313" y="3071813"/>
            <a:ext cx="8786812" cy="5238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dirty="0">
                <a:latin typeface="Calibri" pitchFamily="34" charset="0"/>
              </a:rPr>
              <a:t>Rapid drop represents the limitation of writing capability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3270250"/>
            <a:ext cx="8786812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DEF056-FD4C-46AF-920E-86B590403E49}" type="slidenum">
              <a:rPr lang="ko-KR" altLang="en-US"/>
              <a:pPr>
                <a:defRPr/>
              </a:pPr>
              <a:t>23</a:t>
            </a:fld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428625" y="3286125"/>
            <a:ext cx="4214813" cy="3143250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428625" y="142875"/>
            <a:ext cx="4214813" cy="3143250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cxnSp>
        <p:nvCxnSpPr>
          <p:cNvPr id="24" name="직선 연결선 23"/>
          <p:cNvCxnSpPr/>
          <p:nvPr/>
        </p:nvCxnSpPr>
        <p:spPr>
          <a:xfrm rot="5400000">
            <a:off x="1284288" y="3000375"/>
            <a:ext cx="5287962" cy="158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 rot="5400000">
            <a:off x="2457450" y="4643438"/>
            <a:ext cx="2001837" cy="158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왼쪽 화살표 32"/>
          <p:cNvSpPr/>
          <p:nvPr/>
        </p:nvSpPr>
        <p:spPr>
          <a:xfrm>
            <a:off x="3468688" y="4010025"/>
            <a:ext cx="428625" cy="347663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34" name="왼쪽 화살표 33"/>
          <p:cNvSpPr/>
          <p:nvPr/>
        </p:nvSpPr>
        <p:spPr>
          <a:xfrm>
            <a:off x="3468688" y="4519613"/>
            <a:ext cx="428625" cy="347662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35" name="왼쪽 화살표 34"/>
          <p:cNvSpPr/>
          <p:nvPr/>
        </p:nvSpPr>
        <p:spPr>
          <a:xfrm>
            <a:off x="3468688" y="5010150"/>
            <a:ext cx="428625" cy="347663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4375" y="2571750"/>
            <a:ext cx="7858125" cy="9540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dirty="0">
                <a:latin typeface="Calibri" pitchFamily="34" charset="0"/>
              </a:rPr>
              <a:t>The gap between #(out edges) and #(mutual edges) 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dirty="0">
                <a:latin typeface="Calibri" pitchFamily="34" charset="0"/>
              </a:rPr>
              <a:t>represent partners who do not write back</a:t>
            </a:r>
          </a:p>
        </p:txBody>
      </p:sp>
    </p:spTree>
  </p:cSld>
  <p:clrMapOvr>
    <a:masterClrMapping/>
  </p:clrMapOvr>
  <p:transition advTm="29141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3270250"/>
            <a:ext cx="8786812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직선 연결선 5"/>
          <p:cNvCxnSpPr/>
          <p:nvPr/>
        </p:nvCxnSpPr>
        <p:spPr>
          <a:xfrm rot="16200000" flipH="1">
            <a:off x="1857375" y="785813"/>
            <a:ext cx="642937" cy="3571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2767013" y="1571625"/>
            <a:ext cx="584200" cy="2238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rot="16200000" flipH="1">
            <a:off x="6429375" y="785813"/>
            <a:ext cx="642937" cy="3571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7500938" y="1643063"/>
            <a:ext cx="500062" cy="2857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 rot="16200000" flipH="1">
            <a:off x="1987550" y="4071938"/>
            <a:ext cx="642937" cy="3571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2767013" y="4929188"/>
            <a:ext cx="447675" cy="3571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rot="16200000" flipH="1">
            <a:off x="6393656" y="4117182"/>
            <a:ext cx="642937" cy="2857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7215188" y="4857750"/>
            <a:ext cx="571500" cy="2143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79CC2-4C66-4F41-84E6-0E8DCF45837F}" type="slidenum">
              <a:rPr lang="ko-KR" altLang="en-US"/>
              <a:pPr>
                <a:defRPr/>
              </a:pPr>
              <a:t>24</a:t>
            </a:fld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00063" y="2905125"/>
            <a:ext cx="8143875" cy="5238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dirty="0">
                <a:latin typeface="Calibri" pitchFamily="34" charset="0"/>
              </a:rPr>
              <a:t>Multi-scaling behavior implies heterogeneous relations</a:t>
            </a:r>
          </a:p>
        </p:txBody>
      </p:sp>
    </p:spTree>
  </p:cSld>
  <p:clrMapOvr>
    <a:masterClrMapping/>
  </p:clrMapOvr>
  <p:transition advTm="16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Clustering coefficient</a:t>
            </a:r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486B5-73EC-4C00-9195-446AAA532F1A}" type="slidenum">
              <a:rPr lang="ko-KR" altLang="en-US"/>
              <a:pPr>
                <a:defRPr/>
              </a:pPr>
              <a:t>25</a:t>
            </a:fld>
            <a:endParaRPr lang="ko-KR" altLang="en-US"/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675" y="1571625"/>
            <a:ext cx="22860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63" y="1643063"/>
            <a:ext cx="22860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63" y="1714500"/>
            <a:ext cx="22860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직사각형 8"/>
          <p:cNvSpPr/>
          <p:nvPr/>
        </p:nvSpPr>
        <p:spPr>
          <a:xfrm>
            <a:off x="0" y="6488113"/>
            <a:ext cx="650081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+mn-cs"/>
              </a:rPr>
              <a:t>http://en.wikipedia.org/wiki/Clustering_coefficient </a:t>
            </a:r>
            <a:endParaRPr lang="ko-KR" altLang="en-US" i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5543" name="직사각형 9"/>
          <p:cNvSpPr>
            <a:spLocks noChangeArrowheads="1"/>
          </p:cNvSpPr>
          <p:nvPr/>
        </p:nvSpPr>
        <p:spPr bwMode="auto">
          <a:xfrm>
            <a:off x="1643063" y="4581525"/>
            <a:ext cx="6143625" cy="954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sz="2800">
                <a:latin typeface="Calibri" pitchFamily="34" charset="0"/>
              </a:rPr>
              <a:t>C</a:t>
            </a:r>
            <a:r>
              <a:rPr lang="en-US" sz="2800" i="1" baseline="-25000">
                <a:latin typeface="Calibri" pitchFamily="34" charset="0"/>
              </a:rPr>
              <a:t>i</a:t>
            </a:r>
            <a:r>
              <a:rPr lang="en-US" sz="2800">
                <a:latin typeface="Calibri" pitchFamily="34" charset="0"/>
              </a:rPr>
              <a:t> is the probability that </a:t>
            </a:r>
          </a:p>
          <a:p>
            <a:pPr latinLnBrk="1"/>
            <a:r>
              <a:rPr lang="en-US" sz="2800">
                <a:latin typeface="Calibri" pitchFamily="34" charset="0"/>
              </a:rPr>
              <a:t>neighbors of node </a:t>
            </a:r>
            <a:r>
              <a:rPr lang="en-US" sz="2800" i="1">
                <a:latin typeface="Calibri" pitchFamily="34" charset="0"/>
              </a:rPr>
              <a:t>i</a:t>
            </a:r>
            <a:r>
              <a:rPr lang="en-US" sz="2800">
                <a:latin typeface="Calibri" pitchFamily="34" charset="0"/>
              </a:rPr>
              <a:t> are connected</a:t>
            </a:r>
            <a:endParaRPr lang="ko-KR" altLang="en-US" sz="2800">
              <a:latin typeface="Calibri" pitchFamily="34" charset="0"/>
            </a:endParaRPr>
          </a:p>
        </p:txBody>
      </p:sp>
      <p:sp>
        <p:nvSpPr>
          <p:cNvPr id="65544" name="직사각형 13"/>
          <p:cNvSpPr>
            <a:spLocks noChangeArrowheads="1"/>
          </p:cNvSpPr>
          <p:nvPr/>
        </p:nvSpPr>
        <p:spPr bwMode="auto">
          <a:xfrm>
            <a:off x="1000125" y="2428875"/>
            <a:ext cx="266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2800" i="1">
                <a:solidFill>
                  <a:srgbClr val="000000"/>
                </a:solidFill>
                <a:latin typeface="Calibri" pitchFamily="34" charset="0"/>
              </a:rPr>
              <a:t>i</a:t>
            </a:r>
            <a:endParaRPr lang="ko-KR" altLang="en-US">
              <a:latin typeface="맑은 고딕"/>
            </a:endParaRPr>
          </a:p>
        </p:txBody>
      </p:sp>
      <p:sp>
        <p:nvSpPr>
          <p:cNvPr id="65545" name="직사각형 14"/>
          <p:cNvSpPr>
            <a:spLocks noChangeArrowheads="1"/>
          </p:cNvSpPr>
          <p:nvPr/>
        </p:nvSpPr>
        <p:spPr bwMode="auto">
          <a:xfrm>
            <a:off x="3590925" y="2476500"/>
            <a:ext cx="266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2800" i="1">
                <a:solidFill>
                  <a:srgbClr val="000000"/>
                </a:solidFill>
                <a:latin typeface="Calibri" pitchFamily="34" charset="0"/>
              </a:rPr>
              <a:t>i</a:t>
            </a:r>
            <a:endParaRPr lang="ko-KR" altLang="en-US">
              <a:latin typeface="맑은 고딕"/>
            </a:endParaRPr>
          </a:p>
        </p:txBody>
      </p:sp>
      <p:sp>
        <p:nvSpPr>
          <p:cNvPr id="65546" name="직사각형 19"/>
          <p:cNvSpPr>
            <a:spLocks noChangeArrowheads="1"/>
          </p:cNvSpPr>
          <p:nvPr/>
        </p:nvSpPr>
        <p:spPr bwMode="auto">
          <a:xfrm>
            <a:off x="6429375" y="2476500"/>
            <a:ext cx="266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2800" i="1">
                <a:solidFill>
                  <a:srgbClr val="000000"/>
                </a:solidFill>
                <a:latin typeface="Calibri" pitchFamily="34" charset="0"/>
              </a:rPr>
              <a:t>i</a:t>
            </a:r>
            <a:endParaRPr lang="ko-KR" altLang="en-US">
              <a:latin typeface="맑은 고딕"/>
            </a:endParaRPr>
          </a:p>
        </p:txBody>
      </p:sp>
      <p:sp>
        <p:nvSpPr>
          <p:cNvPr id="65547" name="TextBox 20"/>
          <p:cNvSpPr txBox="1">
            <a:spLocks noChangeArrowheads="1"/>
          </p:cNvSpPr>
          <p:nvPr/>
        </p:nvSpPr>
        <p:spPr bwMode="auto">
          <a:xfrm>
            <a:off x="1357313" y="3762375"/>
            <a:ext cx="395287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2400">
                <a:latin typeface="Calibri" pitchFamily="34" charset="0"/>
              </a:rPr>
              <a:t>C</a:t>
            </a:r>
            <a:r>
              <a:rPr lang="en-US" altLang="ko-KR" sz="2400" i="1" baseline="-25000">
                <a:latin typeface="Calibri" pitchFamily="34" charset="0"/>
              </a:rPr>
              <a:t>i</a:t>
            </a:r>
            <a:endParaRPr lang="ko-KR" altLang="en-US" sz="2400" i="1" baseline="-25000">
              <a:latin typeface="Calibri" pitchFamily="34" charset="0"/>
            </a:endParaRPr>
          </a:p>
        </p:txBody>
      </p:sp>
      <p:sp>
        <p:nvSpPr>
          <p:cNvPr id="65548" name="TextBox 21"/>
          <p:cNvSpPr txBox="1">
            <a:spLocks noChangeArrowheads="1"/>
          </p:cNvSpPr>
          <p:nvPr/>
        </p:nvSpPr>
        <p:spPr bwMode="auto">
          <a:xfrm>
            <a:off x="3929063" y="3762375"/>
            <a:ext cx="395287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2400">
                <a:latin typeface="Calibri" pitchFamily="34" charset="0"/>
              </a:rPr>
              <a:t>C</a:t>
            </a:r>
            <a:r>
              <a:rPr lang="en-US" altLang="ko-KR" sz="2400" i="1" baseline="-25000">
                <a:latin typeface="Calibri" pitchFamily="34" charset="0"/>
              </a:rPr>
              <a:t>i</a:t>
            </a:r>
            <a:endParaRPr lang="ko-KR" altLang="en-US" sz="2400" i="1" baseline="-25000">
              <a:latin typeface="Calibri" pitchFamily="34" charset="0"/>
            </a:endParaRPr>
          </a:p>
        </p:txBody>
      </p:sp>
      <p:sp>
        <p:nvSpPr>
          <p:cNvPr id="65549" name="TextBox 22"/>
          <p:cNvSpPr txBox="1">
            <a:spLocks noChangeArrowheads="1"/>
          </p:cNvSpPr>
          <p:nvPr/>
        </p:nvSpPr>
        <p:spPr bwMode="auto">
          <a:xfrm>
            <a:off x="6858000" y="3762375"/>
            <a:ext cx="395288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2400">
                <a:latin typeface="Calibri" pitchFamily="34" charset="0"/>
              </a:rPr>
              <a:t>C</a:t>
            </a:r>
            <a:r>
              <a:rPr lang="en-US" altLang="ko-KR" sz="2400" i="1" baseline="-25000">
                <a:latin typeface="Calibri" pitchFamily="34" charset="0"/>
              </a:rPr>
              <a:t>i</a:t>
            </a:r>
            <a:endParaRPr lang="ko-KR" altLang="en-US" sz="2400" i="1" baseline="-25000">
              <a:latin typeface="Calibri" pitchFamily="34" charset="0"/>
            </a:endParaRPr>
          </a:p>
        </p:txBody>
      </p:sp>
      <p:sp>
        <p:nvSpPr>
          <p:cNvPr id="24" name="순서도: 추출 23"/>
          <p:cNvSpPr/>
          <p:nvPr/>
        </p:nvSpPr>
        <p:spPr>
          <a:xfrm>
            <a:off x="5572125" y="1285875"/>
            <a:ext cx="214313" cy="214313"/>
          </a:xfrm>
          <a:prstGeom prst="flowChartExtra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428625" y="1428750"/>
            <a:ext cx="2070100" cy="71438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4572000" y="1428750"/>
            <a:ext cx="2070100" cy="71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2500313" y="1428750"/>
            <a:ext cx="2070100" cy="71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6629400" y="1428750"/>
            <a:ext cx="20701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</p:spTree>
  </p:cSld>
  <p:clrMapOvr>
    <a:masterClrMapping/>
  </p:clrMapOvr>
  <p:transition advTm="16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Weighted clustering coefficient</a:t>
            </a:r>
            <a:endParaRPr lang="ko-KR" altLang="en-US" smtClean="0"/>
          </a:p>
        </p:txBody>
      </p:sp>
      <p:sp>
        <p:nvSpPr>
          <p:cNvPr id="67586" name="내용 개체 틀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smtClean="0"/>
          </a:p>
          <a:p>
            <a:endParaRPr lang="en-US" altLang="ko-KR" smtClean="0"/>
          </a:p>
          <a:p>
            <a:endParaRPr lang="en-US" altLang="ko-KR" smtClean="0"/>
          </a:p>
          <a:p>
            <a:endParaRPr lang="en-US" altLang="ko-KR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B2EB8-9FE7-420A-8323-C5798ABEEC86}" type="slidenum">
              <a:rPr lang="ko-KR" altLang="en-US"/>
              <a:pPr>
                <a:defRPr/>
              </a:pPr>
              <a:t>26</a:t>
            </a:fld>
            <a:endParaRPr lang="ko-KR" altLang="en-US"/>
          </a:p>
        </p:txBody>
      </p:sp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785938"/>
            <a:ext cx="74009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6488113"/>
            <a:ext cx="329882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+mn-cs"/>
              </a:rPr>
              <a:t>PNAS, 101(11):3747–3752, 2004</a:t>
            </a:r>
          </a:p>
        </p:txBody>
      </p:sp>
      <p:sp>
        <p:nvSpPr>
          <p:cNvPr id="10" name="순서도: 추출 9"/>
          <p:cNvSpPr/>
          <p:nvPr/>
        </p:nvSpPr>
        <p:spPr>
          <a:xfrm>
            <a:off x="5572125" y="1285875"/>
            <a:ext cx="214313" cy="214313"/>
          </a:xfrm>
          <a:prstGeom prst="flowChartExtra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28625" y="1428750"/>
            <a:ext cx="2070100" cy="71438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572000" y="1428750"/>
            <a:ext cx="2070100" cy="71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500313" y="1428750"/>
            <a:ext cx="2070100" cy="71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629400" y="1428750"/>
            <a:ext cx="20701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</p:spTree>
  </p:cSld>
  <p:clrMapOvr>
    <a:masterClrMapping/>
  </p:clrMapOvr>
  <p:transition advTm="40233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Weighted clustering coefficient</a:t>
            </a:r>
            <a:endParaRPr lang="ko-KR" altLang="en-US" smtClean="0"/>
          </a:p>
        </p:txBody>
      </p:sp>
      <p:sp>
        <p:nvSpPr>
          <p:cNvPr id="16390" name="내용 개체 틀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smtClean="0"/>
          </a:p>
          <a:p>
            <a:endParaRPr lang="en-US" altLang="ko-KR" smtClean="0"/>
          </a:p>
          <a:p>
            <a:endParaRPr lang="en-US" altLang="ko-KR" smtClean="0"/>
          </a:p>
          <a:p>
            <a:endParaRPr lang="en-US" altLang="ko-KR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C6C7E-558C-4F83-89D4-B54A00B8DF99}" type="slidenum">
              <a:rPr lang="ko-KR" altLang="en-US"/>
              <a:pPr>
                <a:defRPr/>
              </a:pPr>
              <a:t>27</a:t>
            </a:fld>
            <a:endParaRPr lang="ko-KR" altLang="en-US"/>
          </a:p>
        </p:txBody>
      </p:sp>
      <p:pic>
        <p:nvPicPr>
          <p:cNvPr id="1639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1785938"/>
            <a:ext cx="74009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6488113"/>
            <a:ext cx="329882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+mn-cs"/>
              </a:rPr>
              <a:t>PNAS, 101(11):3747–3752, 2004</a:t>
            </a:r>
          </a:p>
        </p:txBody>
      </p:sp>
      <p:sp>
        <p:nvSpPr>
          <p:cNvPr id="10" name="순서도: 추출 9"/>
          <p:cNvSpPr/>
          <p:nvPr/>
        </p:nvSpPr>
        <p:spPr>
          <a:xfrm>
            <a:off x="5572125" y="1285875"/>
            <a:ext cx="214313" cy="214313"/>
          </a:xfrm>
          <a:prstGeom prst="flowChartExtra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28625" y="1428750"/>
            <a:ext cx="2070100" cy="71438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572000" y="1428750"/>
            <a:ext cx="2070100" cy="71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500313" y="1428750"/>
            <a:ext cx="2070100" cy="71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629400" y="1428750"/>
            <a:ext cx="20701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1916113" y="4465638"/>
            <a:ext cx="357187" cy="3571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1916113" y="3535363"/>
            <a:ext cx="357187" cy="358775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i="1" dirty="0">
                <a:solidFill>
                  <a:srgbClr val="FF0000"/>
                </a:solidFill>
                <a:latin typeface="Calibri" pitchFamily="34" charset="0"/>
              </a:rPr>
              <a:t>i1</a:t>
            </a:r>
            <a:endParaRPr lang="ko-KR" altLang="en-US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2760663" y="4010025"/>
            <a:ext cx="357187" cy="3571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1058863" y="4010025"/>
            <a:ext cx="357187" cy="3571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cxnSp>
        <p:nvCxnSpPr>
          <p:cNvPr id="21" name="직선 연결선 20"/>
          <p:cNvCxnSpPr>
            <a:stCxn id="19" idx="7"/>
            <a:endCxn id="17" idx="2"/>
          </p:cNvCxnSpPr>
          <p:nvPr/>
        </p:nvCxnSpPr>
        <p:spPr>
          <a:xfrm rot="5400000" flipH="1" flipV="1">
            <a:off x="1466056" y="3612357"/>
            <a:ext cx="347663" cy="55245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3500438" y="4071938"/>
            <a:ext cx="5000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>
            <a:stCxn id="16" idx="6"/>
            <a:endCxn id="18" idx="3"/>
          </p:cNvCxnSpPr>
          <p:nvPr/>
        </p:nvCxnSpPr>
        <p:spPr>
          <a:xfrm flipV="1">
            <a:off x="2273300" y="4314825"/>
            <a:ext cx="539750" cy="3286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>
            <a:stCxn id="16" idx="0"/>
            <a:endCxn id="17" idx="4"/>
          </p:cNvCxnSpPr>
          <p:nvPr/>
        </p:nvCxnSpPr>
        <p:spPr>
          <a:xfrm rot="5400000" flipH="1" flipV="1">
            <a:off x="1808957" y="4179094"/>
            <a:ext cx="57150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/>
          <p:cNvCxnSpPr/>
          <p:nvPr/>
        </p:nvCxnSpPr>
        <p:spPr>
          <a:xfrm flipV="1">
            <a:off x="3500438" y="3714750"/>
            <a:ext cx="50006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8" name="직사각형 45"/>
          <p:cNvSpPr>
            <a:spLocks noChangeArrowheads="1"/>
          </p:cNvSpPr>
          <p:nvPr/>
        </p:nvSpPr>
        <p:spPr bwMode="auto">
          <a:xfrm>
            <a:off x="4071938" y="3357563"/>
            <a:ext cx="1285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latinLnBrk="1">
              <a:spcBef>
                <a:spcPct val="20000"/>
              </a:spcBef>
            </a:pPr>
            <a:r>
              <a:rPr lang="en-US" altLang="ko-KR" sz="3200">
                <a:solidFill>
                  <a:srgbClr val="000000"/>
                </a:solidFill>
                <a:latin typeface="Calibri" pitchFamily="34" charset="0"/>
              </a:rPr>
              <a:t>w = 10</a:t>
            </a:r>
            <a:endParaRPr lang="en-US" altLang="ko-KR" sz="3200" baseline="30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409" name="직사각형 46"/>
          <p:cNvSpPr>
            <a:spLocks noChangeArrowheads="1"/>
          </p:cNvSpPr>
          <p:nvPr/>
        </p:nvSpPr>
        <p:spPr bwMode="auto">
          <a:xfrm>
            <a:off x="4071938" y="3786188"/>
            <a:ext cx="10779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latinLnBrk="1">
              <a:spcBef>
                <a:spcPct val="20000"/>
              </a:spcBef>
            </a:pPr>
            <a:r>
              <a:rPr lang="en-US" altLang="ko-KR" sz="3200">
                <a:solidFill>
                  <a:srgbClr val="000000"/>
                </a:solidFill>
                <a:latin typeface="Calibri" pitchFamily="34" charset="0"/>
              </a:rPr>
              <a:t>w = 1</a:t>
            </a:r>
            <a:endParaRPr lang="en-US" altLang="ko-KR" sz="3200" baseline="30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8" name="타원 47"/>
          <p:cNvSpPr/>
          <p:nvPr/>
        </p:nvSpPr>
        <p:spPr>
          <a:xfrm>
            <a:off x="6513513" y="4465638"/>
            <a:ext cx="357187" cy="3571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49" name="타원 48"/>
          <p:cNvSpPr/>
          <p:nvPr/>
        </p:nvSpPr>
        <p:spPr>
          <a:xfrm>
            <a:off x="6513513" y="3535363"/>
            <a:ext cx="357187" cy="358775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i="1" dirty="0">
                <a:solidFill>
                  <a:srgbClr val="0000FF"/>
                </a:solidFill>
                <a:latin typeface="Calibri" pitchFamily="34" charset="0"/>
              </a:rPr>
              <a:t>i2</a:t>
            </a:r>
            <a:endParaRPr lang="ko-KR" altLang="en-US" i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50" name="타원 49"/>
          <p:cNvSpPr/>
          <p:nvPr/>
        </p:nvSpPr>
        <p:spPr>
          <a:xfrm>
            <a:off x="7358063" y="4010025"/>
            <a:ext cx="357187" cy="3571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51" name="타원 50"/>
          <p:cNvSpPr/>
          <p:nvPr/>
        </p:nvSpPr>
        <p:spPr>
          <a:xfrm>
            <a:off x="5656263" y="4010025"/>
            <a:ext cx="357187" cy="3571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cxnSp>
        <p:nvCxnSpPr>
          <p:cNvPr id="53" name="직선 연결선 52"/>
          <p:cNvCxnSpPr>
            <a:stCxn id="49" idx="6"/>
            <a:endCxn id="50" idx="1"/>
          </p:cNvCxnSpPr>
          <p:nvPr/>
        </p:nvCxnSpPr>
        <p:spPr>
          <a:xfrm>
            <a:off x="6870700" y="3714750"/>
            <a:ext cx="539750" cy="3476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/>
          <p:cNvCxnSpPr>
            <a:stCxn id="48" idx="6"/>
            <a:endCxn id="50" idx="3"/>
          </p:cNvCxnSpPr>
          <p:nvPr/>
        </p:nvCxnSpPr>
        <p:spPr>
          <a:xfrm flipV="1">
            <a:off x="6870700" y="4314825"/>
            <a:ext cx="539750" cy="3286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>
            <a:stCxn id="48" idx="0"/>
            <a:endCxn id="49" idx="4"/>
          </p:cNvCxnSpPr>
          <p:nvPr/>
        </p:nvCxnSpPr>
        <p:spPr>
          <a:xfrm rot="5400000" flipH="1" flipV="1">
            <a:off x="6406357" y="4179094"/>
            <a:ext cx="571500" cy="158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>
            <a:stCxn id="16" idx="2"/>
            <a:endCxn id="19" idx="5"/>
          </p:cNvCxnSpPr>
          <p:nvPr/>
        </p:nvCxnSpPr>
        <p:spPr>
          <a:xfrm rot="10800000">
            <a:off x="1363663" y="4314825"/>
            <a:ext cx="552450" cy="3286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 58"/>
          <p:cNvCxnSpPr>
            <a:stCxn id="48" idx="2"/>
            <a:endCxn id="51" idx="5"/>
          </p:cNvCxnSpPr>
          <p:nvPr/>
        </p:nvCxnSpPr>
        <p:spPr>
          <a:xfrm rot="10800000">
            <a:off x="5961063" y="4314825"/>
            <a:ext cx="552450" cy="3286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201613" y="5286375"/>
          <a:ext cx="3887787" cy="704850"/>
        </p:xfrm>
        <a:graphic>
          <a:graphicData uri="http://schemas.openxmlformats.org/presentationml/2006/ole">
            <p:oleObj spid="_x0000_s16386" name="Equation" r:id="rId5" imgW="2311200" imgH="419040" progId="Equation.3">
              <p:embed/>
            </p:oleObj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4873625" y="5286375"/>
          <a:ext cx="3995738" cy="704850"/>
        </p:xfrm>
        <a:graphic>
          <a:graphicData uri="http://schemas.openxmlformats.org/presentationml/2006/ole">
            <p:oleObj spid="_x0000_s16387" name="Equation" r:id="rId6" imgW="2374560" imgH="419040" progId="Equation.3">
              <p:embed/>
            </p:oleObj>
          </a:graphicData>
        </a:graphic>
      </p:graphicFrame>
      <p:sp>
        <p:nvSpPr>
          <p:cNvPr id="39" name="직사각형 38"/>
          <p:cNvSpPr/>
          <p:nvPr/>
        </p:nvSpPr>
        <p:spPr>
          <a:xfrm>
            <a:off x="142875" y="5214938"/>
            <a:ext cx="4143375" cy="7858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4714875" y="5214938"/>
            <a:ext cx="4286250" cy="78581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3714750" y="4429125"/>
          <a:ext cx="1381125" cy="582613"/>
        </p:xfrm>
        <a:graphic>
          <a:graphicData uri="http://schemas.openxmlformats.org/presentationml/2006/ole">
            <p:oleObj spid="_x0000_s16388" name="Equation" r:id="rId7" imgW="571320" imgH="241200" progId="Equation.3">
              <p:embed/>
            </p:oleObj>
          </a:graphicData>
        </a:graphic>
      </p:graphicFrame>
      <p:sp>
        <p:nvSpPr>
          <p:cNvPr id="41" name="이등변 삼각형 40"/>
          <p:cNvSpPr/>
          <p:nvPr/>
        </p:nvSpPr>
        <p:spPr>
          <a:xfrm rot="16200000">
            <a:off x="5232401" y="3375025"/>
            <a:ext cx="1822450" cy="1571625"/>
          </a:xfrm>
          <a:prstGeom prst="triangle">
            <a:avLst/>
          </a:prstGeom>
          <a:noFill/>
          <a:ln w="28575">
            <a:solidFill>
              <a:srgbClr val="0000FF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cxnSp>
        <p:nvCxnSpPr>
          <p:cNvPr id="45" name="직선 연결선 44"/>
          <p:cNvCxnSpPr>
            <a:stCxn id="18" idx="1"/>
            <a:endCxn id="17" idx="6"/>
          </p:cNvCxnSpPr>
          <p:nvPr/>
        </p:nvCxnSpPr>
        <p:spPr>
          <a:xfrm rot="16200000" flipV="1">
            <a:off x="2369343" y="3618707"/>
            <a:ext cx="347663" cy="5397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/>
          <p:cNvCxnSpPr>
            <a:stCxn id="49" idx="2"/>
            <a:endCxn id="51" idx="7"/>
          </p:cNvCxnSpPr>
          <p:nvPr/>
        </p:nvCxnSpPr>
        <p:spPr>
          <a:xfrm rot="10800000" flipV="1">
            <a:off x="5961063" y="3714750"/>
            <a:ext cx="552450" cy="3476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이등변 삼각형 64"/>
          <p:cNvSpPr/>
          <p:nvPr/>
        </p:nvSpPr>
        <p:spPr>
          <a:xfrm rot="5400000">
            <a:off x="6303963" y="3340100"/>
            <a:ext cx="1822450" cy="1571625"/>
          </a:xfrm>
          <a:prstGeom prst="triangle">
            <a:avLst/>
          </a:prstGeom>
          <a:noFill/>
          <a:ln w="28575">
            <a:solidFill>
              <a:srgbClr val="0000FF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66" name="이등변 삼각형 65"/>
          <p:cNvSpPr/>
          <p:nvPr/>
        </p:nvSpPr>
        <p:spPr>
          <a:xfrm rot="16200000">
            <a:off x="660401" y="3375025"/>
            <a:ext cx="1822450" cy="1571625"/>
          </a:xfrm>
          <a:prstGeom prst="triangl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</p:spTree>
  </p:cSld>
  <p:clrMapOvr>
    <a:masterClrMapping/>
  </p:clrMapOvr>
  <p:transition advTm="40233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Weighted clustering coefficient</a:t>
            </a:r>
            <a:endParaRPr lang="ko-KR" altLang="en-US" smtClean="0"/>
          </a:p>
        </p:txBody>
      </p:sp>
      <p:sp>
        <p:nvSpPr>
          <p:cNvPr id="76806" name="내용 개체 틀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smtClean="0"/>
          </a:p>
          <a:p>
            <a:endParaRPr lang="en-US" altLang="ko-KR" smtClean="0"/>
          </a:p>
          <a:p>
            <a:endParaRPr lang="en-US" altLang="ko-KR" smtClean="0"/>
          </a:p>
          <a:p>
            <a:endParaRPr lang="en-US" altLang="ko-KR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216B1-AC13-42D0-BAB9-826B10A76A5C}" type="slidenum">
              <a:rPr lang="ko-KR" altLang="en-US"/>
              <a:pPr>
                <a:defRPr/>
              </a:pPr>
              <a:t>28</a:t>
            </a:fld>
            <a:endParaRPr lang="ko-KR" altLang="en-US"/>
          </a:p>
        </p:txBody>
      </p:sp>
      <p:pic>
        <p:nvPicPr>
          <p:cNvPr id="7680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1785938"/>
            <a:ext cx="74009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6488113"/>
            <a:ext cx="329882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+mn-cs"/>
              </a:rPr>
              <a:t>PNAS, 101(11):3747–3752, 2004</a:t>
            </a:r>
          </a:p>
        </p:txBody>
      </p:sp>
      <p:sp>
        <p:nvSpPr>
          <p:cNvPr id="10" name="순서도: 추출 9"/>
          <p:cNvSpPr/>
          <p:nvPr/>
        </p:nvSpPr>
        <p:spPr>
          <a:xfrm>
            <a:off x="5572125" y="1285875"/>
            <a:ext cx="214313" cy="214313"/>
          </a:xfrm>
          <a:prstGeom prst="flowChartExtra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28625" y="1428750"/>
            <a:ext cx="2070100" cy="71438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572000" y="1428750"/>
            <a:ext cx="2070100" cy="71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500313" y="1428750"/>
            <a:ext cx="2070100" cy="71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629400" y="1428750"/>
            <a:ext cx="20701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cxnSp>
        <p:nvCxnSpPr>
          <p:cNvPr id="23" name="직선 연결선 22"/>
          <p:cNvCxnSpPr/>
          <p:nvPr/>
        </p:nvCxnSpPr>
        <p:spPr>
          <a:xfrm>
            <a:off x="3500438" y="4071938"/>
            <a:ext cx="5000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/>
          <p:cNvCxnSpPr/>
          <p:nvPr/>
        </p:nvCxnSpPr>
        <p:spPr>
          <a:xfrm flipV="1">
            <a:off x="3500438" y="3714750"/>
            <a:ext cx="50006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817" name="직사각형 45"/>
          <p:cNvSpPr>
            <a:spLocks noChangeArrowheads="1"/>
          </p:cNvSpPr>
          <p:nvPr/>
        </p:nvSpPr>
        <p:spPr bwMode="auto">
          <a:xfrm>
            <a:off x="4071938" y="3357563"/>
            <a:ext cx="1285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latinLnBrk="1">
              <a:spcBef>
                <a:spcPct val="20000"/>
              </a:spcBef>
            </a:pPr>
            <a:r>
              <a:rPr lang="en-US" altLang="ko-KR" sz="3200">
                <a:solidFill>
                  <a:srgbClr val="000000"/>
                </a:solidFill>
                <a:latin typeface="Calibri" pitchFamily="34" charset="0"/>
              </a:rPr>
              <a:t>w = 10</a:t>
            </a:r>
            <a:endParaRPr lang="en-US" altLang="ko-KR" sz="3200" baseline="30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6818" name="직사각형 46"/>
          <p:cNvSpPr>
            <a:spLocks noChangeArrowheads="1"/>
          </p:cNvSpPr>
          <p:nvPr/>
        </p:nvSpPr>
        <p:spPr bwMode="auto">
          <a:xfrm>
            <a:off x="4071938" y="3786188"/>
            <a:ext cx="10779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latinLnBrk="1">
              <a:spcBef>
                <a:spcPct val="20000"/>
              </a:spcBef>
            </a:pPr>
            <a:r>
              <a:rPr lang="en-US" altLang="ko-KR" sz="3200">
                <a:solidFill>
                  <a:srgbClr val="000000"/>
                </a:solidFill>
                <a:latin typeface="Calibri" pitchFamily="34" charset="0"/>
              </a:rPr>
              <a:t>w = 1</a:t>
            </a:r>
            <a:endParaRPr lang="en-US" altLang="ko-KR" sz="3200" baseline="3000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149225" y="5286375"/>
          <a:ext cx="3994150" cy="704850"/>
        </p:xfrm>
        <a:graphic>
          <a:graphicData uri="http://schemas.openxmlformats.org/presentationml/2006/ole">
            <p:oleObj spid="_x0000_s76802" name="Equation" r:id="rId5" imgW="2374560" imgH="419040" progId="Equation.3">
              <p:embed/>
            </p:oleObj>
          </a:graphicData>
        </a:graphic>
      </p:graphicFrame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4714875" y="5286375"/>
          <a:ext cx="4314825" cy="704850"/>
        </p:xfrm>
        <a:graphic>
          <a:graphicData uri="http://schemas.openxmlformats.org/presentationml/2006/ole">
            <p:oleObj spid="_x0000_s76803" name="Equation" r:id="rId6" imgW="2565360" imgH="419040" progId="Equation.3">
              <p:embed/>
            </p:oleObj>
          </a:graphicData>
        </a:graphic>
      </p:graphicFrame>
      <p:sp>
        <p:nvSpPr>
          <p:cNvPr id="39" name="직사각형 38"/>
          <p:cNvSpPr/>
          <p:nvPr/>
        </p:nvSpPr>
        <p:spPr>
          <a:xfrm>
            <a:off x="142875" y="5214938"/>
            <a:ext cx="4143375" cy="7858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4714875" y="5214938"/>
            <a:ext cx="4286250" cy="78581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graphicFrame>
        <p:nvGraphicFramePr>
          <p:cNvPr id="76804" name="Object 4"/>
          <p:cNvGraphicFramePr>
            <a:graphicFrameLocks noChangeAspect="1"/>
          </p:cNvGraphicFramePr>
          <p:nvPr/>
        </p:nvGraphicFramePr>
        <p:xfrm>
          <a:off x="3714750" y="4429125"/>
          <a:ext cx="1381125" cy="582613"/>
        </p:xfrm>
        <a:graphic>
          <a:graphicData uri="http://schemas.openxmlformats.org/presentationml/2006/ole">
            <p:oleObj spid="_x0000_s76804" name="Equation" r:id="rId7" imgW="571320" imgH="241200" progId="Equation.3">
              <p:embed/>
            </p:oleObj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357188" y="4975225"/>
            <a:ext cx="8501062" cy="9540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dirty="0">
                <a:latin typeface="Calibri" pitchFamily="34" charset="0"/>
              </a:rPr>
              <a:t>If edges with large weights are more likely to form a triad, 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Calibri" pitchFamily="34" charset="0"/>
              </a:rPr>
              <a:t>C</a:t>
            </a:r>
            <a:r>
              <a:rPr lang="en-US" sz="2800" i="1" baseline="-25000" dirty="0" err="1">
                <a:latin typeface="Calibri" pitchFamily="34" charset="0"/>
              </a:rPr>
              <a:t>i</a:t>
            </a:r>
            <a:r>
              <a:rPr lang="en-US" sz="2800" i="1" baseline="30000" dirty="0" err="1">
                <a:latin typeface="Calibri" pitchFamily="34" charset="0"/>
              </a:rPr>
              <a:t>w</a:t>
            </a:r>
            <a:r>
              <a:rPr lang="en-US" sz="2800" i="1" baseline="-25000" dirty="0">
                <a:latin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</a:rPr>
              <a:t>becomes larger</a:t>
            </a:r>
            <a:endParaRPr lang="en-US" altLang="ko-KR" sz="2800" dirty="0">
              <a:latin typeface="Calibri" pitchFamily="34" charset="0"/>
            </a:endParaRPr>
          </a:p>
        </p:txBody>
      </p:sp>
      <p:sp>
        <p:nvSpPr>
          <p:cNvPr id="57" name="타원 56"/>
          <p:cNvSpPr/>
          <p:nvPr/>
        </p:nvSpPr>
        <p:spPr>
          <a:xfrm>
            <a:off x="1916113" y="4465638"/>
            <a:ext cx="357187" cy="3571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58" name="타원 57"/>
          <p:cNvSpPr/>
          <p:nvPr/>
        </p:nvSpPr>
        <p:spPr>
          <a:xfrm>
            <a:off x="1916113" y="3535363"/>
            <a:ext cx="357187" cy="358775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i="1" dirty="0">
                <a:solidFill>
                  <a:srgbClr val="FF0000"/>
                </a:solidFill>
                <a:latin typeface="Calibri" pitchFamily="34" charset="0"/>
              </a:rPr>
              <a:t>i1</a:t>
            </a:r>
            <a:endParaRPr lang="ko-KR" altLang="en-US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0" name="타원 59"/>
          <p:cNvSpPr/>
          <p:nvPr/>
        </p:nvSpPr>
        <p:spPr>
          <a:xfrm>
            <a:off x="2760663" y="4010025"/>
            <a:ext cx="357187" cy="3571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61" name="타원 60"/>
          <p:cNvSpPr/>
          <p:nvPr/>
        </p:nvSpPr>
        <p:spPr>
          <a:xfrm>
            <a:off x="1058863" y="4010025"/>
            <a:ext cx="357187" cy="3571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cxnSp>
        <p:nvCxnSpPr>
          <p:cNvPr id="62" name="직선 연결선 61"/>
          <p:cNvCxnSpPr>
            <a:stCxn id="61" idx="7"/>
            <a:endCxn id="58" idx="2"/>
          </p:cNvCxnSpPr>
          <p:nvPr/>
        </p:nvCxnSpPr>
        <p:spPr>
          <a:xfrm rot="5400000" flipH="1" flipV="1">
            <a:off x="1466056" y="3612357"/>
            <a:ext cx="347663" cy="55245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연결선 64"/>
          <p:cNvCxnSpPr>
            <a:stCxn id="57" idx="6"/>
            <a:endCxn id="60" idx="3"/>
          </p:cNvCxnSpPr>
          <p:nvPr/>
        </p:nvCxnSpPr>
        <p:spPr>
          <a:xfrm flipV="1">
            <a:off x="2273300" y="4314825"/>
            <a:ext cx="539750" cy="3286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연결선 65"/>
          <p:cNvCxnSpPr>
            <a:stCxn id="57" idx="0"/>
            <a:endCxn id="58" idx="4"/>
          </p:cNvCxnSpPr>
          <p:nvPr/>
        </p:nvCxnSpPr>
        <p:spPr>
          <a:xfrm rot="5400000" flipH="1" flipV="1">
            <a:off x="1808957" y="4179094"/>
            <a:ext cx="57150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타원 66"/>
          <p:cNvSpPr/>
          <p:nvPr/>
        </p:nvSpPr>
        <p:spPr>
          <a:xfrm>
            <a:off x="6513513" y="4465638"/>
            <a:ext cx="357187" cy="3571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68" name="타원 67"/>
          <p:cNvSpPr/>
          <p:nvPr/>
        </p:nvSpPr>
        <p:spPr>
          <a:xfrm>
            <a:off x="6513513" y="3535363"/>
            <a:ext cx="357187" cy="358775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i="1" dirty="0">
                <a:solidFill>
                  <a:srgbClr val="0000FF"/>
                </a:solidFill>
                <a:latin typeface="Calibri" pitchFamily="34" charset="0"/>
              </a:rPr>
              <a:t>i2</a:t>
            </a:r>
            <a:endParaRPr lang="ko-KR" altLang="en-US" i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69" name="타원 68"/>
          <p:cNvSpPr/>
          <p:nvPr/>
        </p:nvSpPr>
        <p:spPr>
          <a:xfrm>
            <a:off x="7358063" y="4010025"/>
            <a:ext cx="357187" cy="3571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70" name="타원 69"/>
          <p:cNvSpPr/>
          <p:nvPr/>
        </p:nvSpPr>
        <p:spPr>
          <a:xfrm>
            <a:off x="5656263" y="4010025"/>
            <a:ext cx="357187" cy="3571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cxnSp>
        <p:nvCxnSpPr>
          <p:cNvPr id="71" name="직선 연결선 70"/>
          <p:cNvCxnSpPr>
            <a:stCxn id="68" idx="6"/>
            <a:endCxn id="69" idx="1"/>
          </p:cNvCxnSpPr>
          <p:nvPr/>
        </p:nvCxnSpPr>
        <p:spPr>
          <a:xfrm>
            <a:off x="6870700" y="3714750"/>
            <a:ext cx="539750" cy="3476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연결선 71"/>
          <p:cNvCxnSpPr>
            <a:stCxn id="67" idx="6"/>
            <a:endCxn id="69" idx="3"/>
          </p:cNvCxnSpPr>
          <p:nvPr/>
        </p:nvCxnSpPr>
        <p:spPr>
          <a:xfrm flipV="1">
            <a:off x="6870700" y="4314825"/>
            <a:ext cx="539750" cy="3286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72"/>
          <p:cNvCxnSpPr>
            <a:stCxn id="67" idx="0"/>
            <a:endCxn id="68" idx="4"/>
          </p:cNvCxnSpPr>
          <p:nvPr/>
        </p:nvCxnSpPr>
        <p:spPr>
          <a:xfrm rot="5400000" flipH="1" flipV="1">
            <a:off x="6406357" y="4179094"/>
            <a:ext cx="571500" cy="158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연결선 73"/>
          <p:cNvCxnSpPr>
            <a:stCxn id="57" idx="2"/>
            <a:endCxn id="61" idx="5"/>
          </p:cNvCxnSpPr>
          <p:nvPr/>
        </p:nvCxnSpPr>
        <p:spPr>
          <a:xfrm rot="10800000">
            <a:off x="1363663" y="4314825"/>
            <a:ext cx="552450" cy="3286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74"/>
          <p:cNvCxnSpPr>
            <a:stCxn id="67" idx="2"/>
            <a:endCxn id="70" idx="5"/>
          </p:cNvCxnSpPr>
          <p:nvPr/>
        </p:nvCxnSpPr>
        <p:spPr>
          <a:xfrm rot="10800000">
            <a:off x="5961063" y="4314825"/>
            <a:ext cx="552450" cy="3286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이등변 삼각형 75"/>
          <p:cNvSpPr/>
          <p:nvPr/>
        </p:nvSpPr>
        <p:spPr>
          <a:xfrm rot="16200000">
            <a:off x="5232401" y="3375025"/>
            <a:ext cx="1822450" cy="1571625"/>
          </a:xfrm>
          <a:prstGeom prst="triangle">
            <a:avLst/>
          </a:prstGeom>
          <a:noFill/>
          <a:ln w="28575">
            <a:solidFill>
              <a:srgbClr val="0000FF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cxnSp>
        <p:nvCxnSpPr>
          <p:cNvPr id="77" name="직선 연결선 76"/>
          <p:cNvCxnSpPr>
            <a:stCxn id="60" idx="1"/>
            <a:endCxn id="58" idx="6"/>
          </p:cNvCxnSpPr>
          <p:nvPr/>
        </p:nvCxnSpPr>
        <p:spPr>
          <a:xfrm rot="16200000" flipV="1">
            <a:off x="2369343" y="3618707"/>
            <a:ext cx="347663" cy="5397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연결선 77"/>
          <p:cNvCxnSpPr>
            <a:stCxn id="68" idx="2"/>
            <a:endCxn id="70" idx="7"/>
          </p:cNvCxnSpPr>
          <p:nvPr/>
        </p:nvCxnSpPr>
        <p:spPr>
          <a:xfrm rot="10800000" flipV="1">
            <a:off x="5961063" y="3714750"/>
            <a:ext cx="552450" cy="3476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이등변 삼각형 78"/>
          <p:cNvSpPr/>
          <p:nvPr/>
        </p:nvSpPr>
        <p:spPr>
          <a:xfrm rot="5400000">
            <a:off x="6303963" y="3340100"/>
            <a:ext cx="1822450" cy="1571625"/>
          </a:xfrm>
          <a:prstGeom prst="triangle">
            <a:avLst/>
          </a:prstGeom>
          <a:noFill/>
          <a:ln w="28575">
            <a:solidFill>
              <a:srgbClr val="0000FF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80" name="이등변 삼각형 79"/>
          <p:cNvSpPr/>
          <p:nvPr/>
        </p:nvSpPr>
        <p:spPr>
          <a:xfrm rot="16200000">
            <a:off x="660401" y="3375025"/>
            <a:ext cx="1822450" cy="1571625"/>
          </a:xfrm>
          <a:prstGeom prst="triangl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Weighted clustering coefficient</a:t>
            </a:r>
            <a:endParaRPr lang="ko-KR" altLang="en-US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9D5DA-7977-4F4B-8B18-CF8E057F8017}" type="slidenum">
              <a:rPr lang="ko-KR" altLang="en-US"/>
              <a:pPr>
                <a:defRPr/>
              </a:pPr>
              <a:t>29</a:t>
            </a:fld>
            <a:endParaRPr lang="ko-KR" altLang="en-US"/>
          </a:p>
        </p:txBody>
      </p:sp>
      <p:sp>
        <p:nvSpPr>
          <p:cNvPr id="10" name="순서도: 추출 9"/>
          <p:cNvSpPr/>
          <p:nvPr/>
        </p:nvSpPr>
        <p:spPr>
          <a:xfrm>
            <a:off x="5572125" y="1285875"/>
            <a:ext cx="214313" cy="214313"/>
          </a:xfrm>
          <a:prstGeom prst="flowChartExtra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28625" y="1428750"/>
            <a:ext cx="2070100" cy="71438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572000" y="1428750"/>
            <a:ext cx="2070100" cy="71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500313" y="1428750"/>
            <a:ext cx="2070100" cy="71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629400" y="1428750"/>
            <a:ext cx="20701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78856" name="내용 개체 틀 3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In activity network C</a:t>
            </a:r>
            <a:r>
              <a:rPr lang="en-US" altLang="ko-KR" baseline="30000" smtClean="0"/>
              <a:t>w</a:t>
            </a:r>
            <a:r>
              <a:rPr lang="en-US" altLang="ko-KR" smtClean="0"/>
              <a:t>=0.0965 &lt; C=0.1665</a:t>
            </a:r>
            <a:endParaRPr lang="en-US" altLang="ko-KR" baseline="30000" smtClean="0"/>
          </a:p>
          <a:p>
            <a:endParaRPr lang="en-US" altLang="ko-KR" smtClean="0"/>
          </a:p>
          <a:p>
            <a:endParaRPr lang="ko-KR" altLang="en-US" smtClean="0"/>
          </a:p>
        </p:txBody>
      </p:sp>
      <p:sp>
        <p:nvSpPr>
          <p:cNvPr id="39" name="TextBox 38"/>
          <p:cNvSpPr txBox="1"/>
          <p:nvPr/>
        </p:nvSpPr>
        <p:spPr>
          <a:xfrm>
            <a:off x="571500" y="2357438"/>
            <a:ext cx="8072438" cy="5238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dirty="0">
                <a:latin typeface="Calibri" pitchFamily="34" charset="0"/>
              </a:rPr>
              <a:t>Edges with large weights are less likely to form a triad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1006475" y="3429000"/>
            <a:ext cx="2143125" cy="1598613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5656263" y="3429000"/>
            <a:ext cx="2143125" cy="1598613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35" name="곱셈 기호 34"/>
          <p:cNvSpPr/>
          <p:nvPr/>
        </p:nvSpPr>
        <p:spPr>
          <a:xfrm>
            <a:off x="4572000" y="2276475"/>
            <a:ext cx="4143375" cy="4143375"/>
          </a:xfrm>
          <a:prstGeom prst="mathMultiply">
            <a:avLst>
              <a:gd name="adj1" fmla="val 527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36" name="타원 35"/>
          <p:cNvSpPr/>
          <p:nvPr/>
        </p:nvSpPr>
        <p:spPr>
          <a:xfrm>
            <a:off x="844550" y="3143250"/>
            <a:ext cx="2370138" cy="2370138"/>
          </a:xfrm>
          <a:prstGeom prst="ellipse">
            <a:avLst/>
          </a:prstGeom>
          <a:noFill/>
          <a:ln w="14922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38" name="타원 37"/>
          <p:cNvSpPr/>
          <p:nvPr/>
        </p:nvSpPr>
        <p:spPr>
          <a:xfrm>
            <a:off x="1916113" y="4465638"/>
            <a:ext cx="357187" cy="3571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40" name="타원 39"/>
          <p:cNvSpPr/>
          <p:nvPr/>
        </p:nvSpPr>
        <p:spPr>
          <a:xfrm>
            <a:off x="1916113" y="3535363"/>
            <a:ext cx="357187" cy="358775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i="1" dirty="0">
                <a:solidFill>
                  <a:srgbClr val="FF0000"/>
                </a:solidFill>
                <a:latin typeface="Calibri" pitchFamily="34" charset="0"/>
              </a:rPr>
              <a:t>i1</a:t>
            </a:r>
            <a:endParaRPr lang="ko-KR" altLang="en-US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1" name="타원 40"/>
          <p:cNvSpPr/>
          <p:nvPr/>
        </p:nvSpPr>
        <p:spPr>
          <a:xfrm>
            <a:off x="2760663" y="4010025"/>
            <a:ext cx="357187" cy="3571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42" name="타원 41"/>
          <p:cNvSpPr/>
          <p:nvPr/>
        </p:nvSpPr>
        <p:spPr>
          <a:xfrm>
            <a:off x="1058863" y="4010025"/>
            <a:ext cx="357187" cy="3571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cxnSp>
        <p:nvCxnSpPr>
          <p:cNvPr id="43" name="직선 연결선 42"/>
          <p:cNvCxnSpPr>
            <a:stCxn id="42" idx="7"/>
            <a:endCxn id="40" idx="2"/>
          </p:cNvCxnSpPr>
          <p:nvPr/>
        </p:nvCxnSpPr>
        <p:spPr>
          <a:xfrm rot="5400000" flipH="1" flipV="1">
            <a:off x="1466056" y="3612357"/>
            <a:ext cx="347663" cy="55245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/>
          <p:cNvCxnSpPr>
            <a:stCxn id="38" idx="6"/>
            <a:endCxn id="41" idx="3"/>
          </p:cNvCxnSpPr>
          <p:nvPr/>
        </p:nvCxnSpPr>
        <p:spPr>
          <a:xfrm flipV="1">
            <a:off x="2273300" y="4314825"/>
            <a:ext cx="539750" cy="3286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/>
          <p:cNvCxnSpPr>
            <a:stCxn id="38" idx="0"/>
            <a:endCxn id="40" idx="4"/>
          </p:cNvCxnSpPr>
          <p:nvPr/>
        </p:nvCxnSpPr>
        <p:spPr>
          <a:xfrm rot="5400000" flipH="1" flipV="1">
            <a:off x="1808957" y="4179094"/>
            <a:ext cx="57150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타원 45"/>
          <p:cNvSpPr/>
          <p:nvPr/>
        </p:nvSpPr>
        <p:spPr>
          <a:xfrm>
            <a:off x="6513513" y="4465638"/>
            <a:ext cx="357187" cy="3571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47" name="타원 46"/>
          <p:cNvSpPr/>
          <p:nvPr/>
        </p:nvSpPr>
        <p:spPr>
          <a:xfrm>
            <a:off x="6513513" y="3535363"/>
            <a:ext cx="357187" cy="358775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i="1" dirty="0">
                <a:solidFill>
                  <a:srgbClr val="0000FF"/>
                </a:solidFill>
                <a:latin typeface="Calibri" pitchFamily="34" charset="0"/>
              </a:rPr>
              <a:t>i2</a:t>
            </a:r>
            <a:endParaRPr lang="ko-KR" altLang="en-US" i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48" name="타원 47"/>
          <p:cNvSpPr/>
          <p:nvPr/>
        </p:nvSpPr>
        <p:spPr>
          <a:xfrm>
            <a:off x="7358063" y="4010025"/>
            <a:ext cx="357187" cy="3571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49" name="타원 48"/>
          <p:cNvSpPr/>
          <p:nvPr/>
        </p:nvSpPr>
        <p:spPr>
          <a:xfrm>
            <a:off x="5656263" y="4010025"/>
            <a:ext cx="357187" cy="3571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cxnSp>
        <p:nvCxnSpPr>
          <p:cNvPr id="50" name="직선 연결선 49"/>
          <p:cNvCxnSpPr>
            <a:stCxn id="47" idx="6"/>
            <a:endCxn id="48" idx="1"/>
          </p:cNvCxnSpPr>
          <p:nvPr/>
        </p:nvCxnSpPr>
        <p:spPr>
          <a:xfrm>
            <a:off x="6870700" y="3714750"/>
            <a:ext cx="539750" cy="3476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/>
          <p:cNvCxnSpPr>
            <a:stCxn id="46" idx="6"/>
            <a:endCxn id="48" idx="3"/>
          </p:cNvCxnSpPr>
          <p:nvPr/>
        </p:nvCxnSpPr>
        <p:spPr>
          <a:xfrm flipV="1">
            <a:off x="6870700" y="4314825"/>
            <a:ext cx="539750" cy="3286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/>
          <p:cNvCxnSpPr>
            <a:stCxn id="46" idx="0"/>
            <a:endCxn id="47" idx="4"/>
          </p:cNvCxnSpPr>
          <p:nvPr/>
        </p:nvCxnSpPr>
        <p:spPr>
          <a:xfrm rot="5400000" flipH="1" flipV="1">
            <a:off x="6406357" y="4179094"/>
            <a:ext cx="571500" cy="158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/>
          <p:cNvCxnSpPr>
            <a:stCxn id="38" idx="2"/>
            <a:endCxn id="42" idx="5"/>
          </p:cNvCxnSpPr>
          <p:nvPr/>
        </p:nvCxnSpPr>
        <p:spPr>
          <a:xfrm rot="10800000">
            <a:off x="1363663" y="4314825"/>
            <a:ext cx="552450" cy="3286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/>
          <p:cNvCxnSpPr>
            <a:stCxn id="46" idx="2"/>
            <a:endCxn id="49" idx="5"/>
          </p:cNvCxnSpPr>
          <p:nvPr/>
        </p:nvCxnSpPr>
        <p:spPr>
          <a:xfrm rot="10800000">
            <a:off x="5961063" y="4314825"/>
            <a:ext cx="552450" cy="3286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이등변 삼각형 54"/>
          <p:cNvSpPr/>
          <p:nvPr/>
        </p:nvSpPr>
        <p:spPr>
          <a:xfrm rot="16200000">
            <a:off x="5232401" y="3375025"/>
            <a:ext cx="1822450" cy="1571625"/>
          </a:xfrm>
          <a:prstGeom prst="triangle">
            <a:avLst/>
          </a:prstGeom>
          <a:noFill/>
          <a:ln w="28575">
            <a:solidFill>
              <a:srgbClr val="0000FF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cxnSp>
        <p:nvCxnSpPr>
          <p:cNvPr id="56" name="직선 연결선 55"/>
          <p:cNvCxnSpPr>
            <a:stCxn id="41" idx="1"/>
            <a:endCxn id="40" idx="6"/>
          </p:cNvCxnSpPr>
          <p:nvPr/>
        </p:nvCxnSpPr>
        <p:spPr>
          <a:xfrm rot="16200000" flipV="1">
            <a:off x="2369343" y="3618707"/>
            <a:ext cx="347663" cy="5397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>
            <a:stCxn id="47" idx="2"/>
            <a:endCxn id="49" idx="7"/>
          </p:cNvCxnSpPr>
          <p:nvPr/>
        </p:nvCxnSpPr>
        <p:spPr>
          <a:xfrm rot="10800000" flipV="1">
            <a:off x="5961063" y="3714750"/>
            <a:ext cx="552450" cy="3476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이등변 삼각형 57"/>
          <p:cNvSpPr/>
          <p:nvPr/>
        </p:nvSpPr>
        <p:spPr>
          <a:xfrm rot="5400000">
            <a:off x="6303963" y="3340100"/>
            <a:ext cx="1822450" cy="1571625"/>
          </a:xfrm>
          <a:prstGeom prst="triangle">
            <a:avLst/>
          </a:prstGeom>
          <a:noFill/>
          <a:ln w="28575">
            <a:solidFill>
              <a:srgbClr val="0000FF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59" name="이등변 삼각형 58"/>
          <p:cNvSpPr/>
          <p:nvPr/>
        </p:nvSpPr>
        <p:spPr>
          <a:xfrm rot="16200000">
            <a:off x="660401" y="3375025"/>
            <a:ext cx="1822450" cy="1571625"/>
          </a:xfrm>
          <a:prstGeom prst="triangl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In online social networks, </a:t>
            </a:r>
            <a:endParaRPr lang="ko-KR" altLang="en-US" smtClean="0"/>
          </a:p>
        </p:txBody>
      </p:sp>
      <p:sp>
        <p:nvSpPr>
          <p:cNvPr id="20482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Social relations are useful for</a:t>
            </a:r>
          </a:p>
          <a:p>
            <a:pPr lvl="1"/>
            <a:r>
              <a:rPr lang="en-US" altLang="ko-KR" smtClean="0"/>
              <a:t>Recommendation</a:t>
            </a:r>
          </a:p>
          <a:p>
            <a:pPr lvl="1"/>
            <a:r>
              <a:rPr lang="en-US" altLang="ko-KR" smtClean="0"/>
              <a:t>Security</a:t>
            </a:r>
          </a:p>
          <a:p>
            <a:pPr lvl="1"/>
            <a:r>
              <a:rPr lang="en-US" altLang="ko-KR" smtClean="0"/>
              <a:t>Search …</a:t>
            </a:r>
          </a:p>
          <a:p>
            <a:r>
              <a:rPr lang="en-US" altLang="ko-KR" smtClean="0"/>
              <a:t>But do “</a:t>
            </a:r>
            <a:r>
              <a:rPr lang="en-US" altLang="ko-KR" b="1" smtClean="0"/>
              <a:t>friendship</a:t>
            </a:r>
            <a:r>
              <a:rPr lang="en-US" altLang="ko-KR" smtClean="0"/>
              <a:t>” in social networks represent meaningful social relations?</a:t>
            </a:r>
          </a:p>
          <a:p>
            <a:endParaRPr lang="en-US" altLang="ko-KR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2F3C59-A652-48B0-B386-783A464B9C37}" type="slidenum">
              <a:rPr lang="ko-KR" altLang="en-US"/>
              <a:pPr>
                <a:defRPr/>
              </a:pPr>
              <a:t>3</a:t>
            </a:fld>
            <a:endParaRPr lang="ko-KR" altLang="en-US"/>
          </a:p>
        </p:txBody>
      </p:sp>
      <p:sp>
        <p:nvSpPr>
          <p:cNvPr id="11" name="순서도: 추출 10"/>
          <p:cNvSpPr/>
          <p:nvPr/>
        </p:nvSpPr>
        <p:spPr>
          <a:xfrm>
            <a:off x="1357313" y="1285875"/>
            <a:ext cx="214312" cy="214313"/>
          </a:xfrm>
          <a:prstGeom prst="flowChartExtra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28625" y="1428750"/>
            <a:ext cx="2070100" cy="71438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572000" y="1428750"/>
            <a:ext cx="2070100" cy="71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500313" y="1428750"/>
            <a:ext cx="2070100" cy="71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629400" y="1428750"/>
            <a:ext cx="20701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</p:spTree>
  </p:cSld>
  <p:clrMapOvr>
    <a:masterClrMapping/>
  </p:clrMapOvr>
  <p:transition advTm="6568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3214688"/>
            <a:ext cx="2286000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Degree correlation</a:t>
            </a:r>
            <a:endParaRPr lang="ko-KR" altLang="en-US" smtClean="0"/>
          </a:p>
        </p:txBody>
      </p:sp>
      <p:sp>
        <p:nvSpPr>
          <p:cNvPr id="80899" name="내용 개체 틀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Is correlation between </a:t>
            </a:r>
          </a:p>
          <a:p>
            <a:pPr lvl="1"/>
            <a:r>
              <a:rPr lang="en-US" altLang="ko-KR" smtClean="0"/>
              <a:t>#(neighbors) and avg. of #(neighbors’ neighbor)</a:t>
            </a:r>
          </a:p>
          <a:p>
            <a:r>
              <a:rPr lang="en-US" altLang="ko-KR" smtClean="0"/>
              <a:t>Do hubs interact with other hubs? </a:t>
            </a:r>
            <a:endParaRPr lang="ko-KR" altLang="en-US" smtClean="0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>
          <a:xfrm>
            <a:off x="5838825" y="6356350"/>
            <a:ext cx="2133600" cy="365125"/>
          </a:xfrm>
        </p:spPr>
        <p:txBody>
          <a:bodyPr/>
          <a:lstStyle/>
          <a:p>
            <a:pPr>
              <a:defRPr/>
            </a:pPr>
            <a:fld id="{69D529D8-7EB0-4112-AB88-C847CFEA354B}" type="slidenum">
              <a:rPr lang="ko-KR" altLang="en-US"/>
              <a:pPr>
                <a:defRPr/>
              </a:pPr>
              <a:t>30</a:t>
            </a:fld>
            <a:endParaRPr lang="ko-KR" altLang="en-US"/>
          </a:p>
        </p:txBody>
      </p:sp>
      <p:sp>
        <p:nvSpPr>
          <p:cNvPr id="15" name="순서도: 추출 14"/>
          <p:cNvSpPr/>
          <p:nvPr/>
        </p:nvSpPr>
        <p:spPr>
          <a:xfrm>
            <a:off x="5572125" y="1285875"/>
            <a:ext cx="214313" cy="214313"/>
          </a:xfrm>
          <a:prstGeom prst="flowChartExtra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28625" y="1428750"/>
            <a:ext cx="2070100" cy="71438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572000" y="1428750"/>
            <a:ext cx="2070100" cy="71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500313" y="1428750"/>
            <a:ext cx="2070100" cy="71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6629400" y="1428750"/>
            <a:ext cx="20701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pic>
        <p:nvPicPr>
          <p:cNvPr id="8090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88" y="3465513"/>
            <a:ext cx="14874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5" y="3214688"/>
            <a:ext cx="2071688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5" y="4929188"/>
            <a:ext cx="3429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직선 화살표 연결선 26"/>
          <p:cNvCxnSpPr>
            <a:stCxn id="21507" idx="3"/>
            <a:endCxn id="21508" idx="1"/>
          </p:cNvCxnSpPr>
          <p:nvPr/>
        </p:nvCxnSpPr>
        <p:spPr>
          <a:xfrm flipV="1">
            <a:off x="2987675" y="3990975"/>
            <a:ext cx="1441450" cy="5905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>
            <a:stCxn id="21507" idx="3"/>
            <a:endCxn id="24" idx="1"/>
          </p:cNvCxnSpPr>
          <p:nvPr/>
        </p:nvCxnSpPr>
        <p:spPr>
          <a:xfrm>
            <a:off x="2987675" y="4581525"/>
            <a:ext cx="1441450" cy="1109663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십자형 29"/>
          <p:cNvSpPr/>
          <p:nvPr/>
        </p:nvSpPr>
        <p:spPr>
          <a:xfrm rot="2432497">
            <a:off x="3432175" y="4860925"/>
            <a:ext cx="714375" cy="714375"/>
          </a:xfrm>
          <a:prstGeom prst="plus">
            <a:avLst>
              <a:gd name="adj" fmla="val 3876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3470275" y="4000500"/>
            <a:ext cx="571500" cy="571500"/>
          </a:xfrm>
          <a:prstGeom prst="ellipse">
            <a:avLst/>
          </a:prstGeom>
          <a:noFill/>
          <a:ln w="1143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pic>
        <p:nvPicPr>
          <p:cNvPr id="8091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38" y="3214688"/>
            <a:ext cx="1214437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dirty="0" smtClean="0">
                <a:cs typeface="+mj-cs"/>
              </a:rPr>
              <a:t>Degree correlation of social network</a:t>
            </a:r>
            <a:endParaRPr lang="ko-KR" altLang="en-US" dirty="0">
              <a:cs typeface="+mj-cs"/>
            </a:endParaRPr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03676-9E42-4C72-889E-E887957F893F}" type="slidenum">
              <a:rPr lang="ko-KR" altLang="en-US"/>
              <a:pPr>
                <a:defRPr/>
              </a:pPr>
              <a:t>31</a:t>
            </a:fld>
            <a:endParaRPr lang="ko-KR" altLang="en-US"/>
          </a:p>
        </p:txBody>
      </p:sp>
      <p:cxnSp>
        <p:nvCxnSpPr>
          <p:cNvPr id="5" name="직선 화살표 연결선 4"/>
          <p:cNvCxnSpPr/>
          <p:nvPr/>
        </p:nvCxnSpPr>
        <p:spPr>
          <a:xfrm>
            <a:off x="2428875" y="5572125"/>
            <a:ext cx="435768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화살표 연결선 6"/>
          <p:cNvCxnSpPr/>
          <p:nvPr/>
        </p:nvCxnSpPr>
        <p:spPr>
          <a:xfrm rot="16200000" flipV="1">
            <a:off x="500062" y="3643313"/>
            <a:ext cx="385762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949" name="TextBox 10"/>
          <p:cNvSpPr txBox="1">
            <a:spLocks noChangeArrowheads="1"/>
          </p:cNvSpPr>
          <p:nvPr/>
        </p:nvSpPr>
        <p:spPr bwMode="auto">
          <a:xfrm>
            <a:off x="4143375" y="5715000"/>
            <a:ext cx="1343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3200">
                <a:latin typeface="Calibri" pitchFamily="34" charset="0"/>
              </a:rPr>
              <a:t>degree</a:t>
            </a:r>
            <a:endParaRPr lang="ko-KR" altLang="en-US" sz="3200">
              <a:latin typeface="Calibri" pitchFamily="34" charset="0"/>
            </a:endParaRPr>
          </a:p>
        </p:txBody>
      </p:sp>
      <p:sp>
        <p:nvSpPr>
          <p:cNvPr id="82950" name="TextBox 11"/>
          <p:cNvSpPr txBox="1">
            <a:spLocks noChangeArrowheads="1"/>
          </p:cNvSpPr>
          <p:nvPr/>
        </p:nvSpPr>
        <p:spPr bwMode="auto">
          <a:xfrm>
            <a:off x="504825" y="2519363"/>
            <a:ext cx="183832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latinLnBrk="1"/>
            <a:r>
              <a:rPr lang="en-US" altLang="ko-KR" sz="3200">
                <a:latin typeface="Calibri" pitchFamily="34" charset="0"/>
              </a:rPr>
              <a:t>avg.</a:t>
            </a:r>
          </a:p>
          <a:p>
            <a:pPr algn="r" latinLnBrk="1"/>
            <a:r>
              <a:rPr lang="en-US" altLang="ko-KR" sz="3200">
                <a:latin typeface="Calibri" pitchFamily="34" charset="0"/>
              </a:rPr>
              <a:t>degree</a:t>
            </a:r>
          </a:p>
          <a:p>
            <a:pPr algn="r" latinLnBrk="1"/>
            <a:r>
              <a:rPr lang="en-US" altLang="ko-KR" sz="3200">
                <a:latin typeface="Calibri" pitchFamily="34" charset="0"/>
              </a:rPr>
              <a:t>of</a:t>
            </a:r>
          </a:p>
          <a:p>
            <a:pPr algn="r" latinLnBrk="1"/>
            <a:r>
              <a:rPr lang="en-US" altLang="ko-KR" sz="3200">
                <a:latin typeface="Calibri" pitchFamily="34" charset="0"/>
              </a:rPr>
              <a:t>neighbors</a:t>
            </a:r>
            <a:endParaRPr lang="ko-KR" altLang="en-US" sz="3200">
              <a:latin typeface="Calibri" pitchFamily="34" charset="0"/>
            </a:endParaRPr>
          </a:p>
        </p:txBody>
      </p:sp>
      <p:sp>
        <p:nvSpPr>
          <p:cNvPr id="19" name="타원 18"/>
          <p:cNvSpPr/>
          <p:nvPr/>
        </p:nvSpPr>
        <p:spPr>
          <a:xfrm rot="19013973">
            <a:off x="1885950" y="3248025"/>
            <a:ext cx="4541838" cy="1460500"/>
          </a:xfrm>
          <a:prstGeom prst="ellipse">
            <a:avLst/>
          </a:prstGeom>
          <a:solidFill>
            <a:srgbClr val="FF3300">
              <a:alpha val="4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82952" name="TextBox 25"/>
          <p:cNvSpPr txBox="1">
            <a:spLocks noChangeArrowheads="1"/>
          </p:cNvSpPr>
          <p:nvPr/>
        </p:nvSpPr>
        <p:spPr bwMode="auto">
          <a:xfrm>
            <a:off x="4786313" y="1714500"/>
            <a:ext cx="32400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4000">
                <a:solidFill>
                  <a:srgbClr val="FC5D42"/>
                </a:solidFill>
                <a:latin typeface="Calibri" pitchFamily="34" charset="0"/>
              </a:rPr>
              <a:t>Social network</a:t>
            </a:r>
            <a:endParaRPr lang="ko-KR" altLang="en-US" sz="4000">
              <a:solidFill>
                <a:srgbClr val="FC5D42"/>
              </a:solidFill>
              <a:latin typeface="Calibri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0" y="6488113"/>
            <a:ext cx="329882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+mn-cs"/>
              </a:rPr>
              <a:t>Phys. Rev. </a:t>
            </a:r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+mn-cs"/>
              </a:rPr>
              <a:t>Lett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+mn-cs"/>
              </a:rPr>
              <a:t>. 89, 208701 (2002). </a:t>
            </a:r>
          </a:p>
        </p:txBody>
      </p:sp>
      <p:sp>
        <p:nvSpPr>
          <p:cNvPr id="15" name="순서도: 추출 14"/>
          <p:cNvSpPr/>
          <p:nvPr/>
        </p:nvSpPr>
        <p:spPr>
          <a:xfrm>
            <a:off x="5572125" y="1285875"/>
            <a:ext cx="214313" cy="214313"/>
          </a:xfrm>
          <a:prstGeom prst="flowChartExtra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28625" y="1428750"/>
            <a:ext cx="2070100" cy="71438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572000" y="1428750"/>
            <a:ext cx="2070100" cy="71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500313" y="1428750"/>
            <a:ext cx="2070100" cy="71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6629400" y="1428750"/>
            <a:ext cx="20701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pic>
        <p:nvPicPr>
          <p:cNvPr id="829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5143500"/>
            <a:ext cx="500062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50" y="2143125"/>
            <a:ext cx="714375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직선 연결선 27"/>
          <p:cNvCxnSpPr>
            <a:stCxn id="25" idx="3"/>
          </p:cNvCxnSpPr>
          <p:nvPr/>
        </p:nvCxnSpPr>
        <p:spPr>
          <a:xfrm>
            <a:off x="2714625" y="2411413"/>
            <a:ext cx="2857500" cy="1746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>
            <a:endCxn id="24" idx="0"/>
          </p:cNvCxnSpPr>
          <p:nvPr/>
        </p:nvCxnSpPr>
        <p:spPr>
          <a:xfrm rot="16200000" flipH="1">
            <a:off x="4233069" y="3767931"/>
            <a:ext cx="2714625" cy="3651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타원 31"/>
          <p:cNvSpPr/>
          <p:nvPr/>
        </p:nvSpPr>
        <p:spPr>
          <a:xfrm>
            <a:off x="5548313" y="2405063"/>
            <a:ext cx="46037" cy="4603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82964" name="TextBox 13"/>
          <p:cNvSpPr txBox="1">
            <a:spLocks noChangeArrowheads="1"/>
          </p:cNvSpPr>
          <p:nvPr/>
        </p:nvSpPr>
        <p:spPr bwMode="auto">
          <a:xfrm>
            <a:off x="4643438" y="2857500"/>
            <a:ext cx="3546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3200">
                <a:latin typeface="Calibri" pitchFamily="34" charset="0"/>
              </a:rPr>
              <a:t>“Assortative mixing”</a:t>
            </a:r>
            <a:endParaRPr lang="ko-KR" altLang="en-US" sz="3200">
              <a:latin typeface="Calibri" pitchFamily="34" charset="0"/>
            </a:endParaRPr>
          </a:p>
        </p:txBody>
      </p:sp>
      <p:pic>
        <p:nvPicPr>
          <p:cNvPr id="8296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63" y="1882775"/>
            <a:ext cx="115252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6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5188" y="1882775"/>
            <a:ext cx="104457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6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0188" y="1882775"/>
            <a:ext cx="61277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6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30500" y="5286375"/>
            <a:ext cx="6572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6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00250" y="4786313"/>
            <a:ext cx="60801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70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57313" y="4786313"/>
            <a:ext cx="64293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직선 연결선 29"/>
          <p:cNvCxnSpPr/>
          <p:nvPr/>
        </p:nvCxnSpPr>
        <p:spPr>
          <a:xfrm>
            <a:off x="2357438" y="5072063"/>
            <a:ext cx="701675" cy="1587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/>
          <p:cNvCxnSpPr/>
          <p:nvPr/>
        </p:nvCxnSpPr>
        <p:spPr>
          <a:xfrm rot="5400000">
            <a:off x="2916238" y="5214938"/>
            <a:ext cx="28575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타원 37"/>
          <p:cNvSpPr/>
          <p:nvPr/>
        </p:nvSpPr>
        <p:spPr>
          <a:xfrm>
            <a:off x="3033713" y="5048250"/>
            <a:ext cx="46037" cy="460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</p:spTree>
  </p:cSld>
  <p:clrMapOvr>
    <a:masterClrMapping/>
  </p:clrMapOvr>
  <p:transition advTm="11653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dirty="0" smtClean="0">
                <a:cs typeface="+mj-cs"/>
              </a:rPr>
              <a:t>Degree correlation of activity network</a:t>
            </a:r>
            <a:endParaRPr lang="ko-KR" altLang="en-US" dirty="0">
              <a:cs typeface="+mj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0B317-0A4C-4591-9C51-5FE0945962CF}" type="slidenum">
              <a:rPr lang="ko-KR" altLang="en-US"/>
              <a:pPr>
                <a:defRPr/>
              </a:pPr>
              <a:t>32</a:t>
            </a:fld>
            <a:endParaRPr lang="ko-KR" altLang="en-US"/>
          </a:p>
        </p:txBody>
      </p:sp>
      <p:sp>
        <p:nvSpPr>
          <p:cNvPr id="5" name="순서도: 추출 4"/>
          <p:cNvSpPr/>
          <p:nvPr/>
        </p:nvSpPr>
        <p:spPr>
          <a:xfrm>
            <a:off x="5572125" y="1285875"/>
            <a:ext cx="214313" cy="214313"/>
          </a:xfrm>
          <a:prstGeom prst="flowChartExtra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28625" y="1428750"/>
            <a:ext cx="2070100" cy="71438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572000" y="1428750"/>
            <a:ext cx="2070100" cy="71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500313" y="1428750"/>
            <a:ext cx="2070100" cy="71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629400" y="1428750"/>
            <a:ext cx="20701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pic>
        <p:nvPicPr>
          <p:cNvPr id="850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562100" y="1706563"/>
            <a:ext cx="6019800" cy="4314825"/>
          </a:xfrm>
        </p:spPr>
      </p:pic>
      <p:cxnSp>
        <p:nvCxnSpPr>
          <p:cNvPr id="12" name="직선 연결선 11"/>
          <p:cNvCxnSpPr/>
          <p:nvPr/>
        </p:nvCxnSpPr>
        <p:spPr>
          <a:xfrm flipV="1">
            <a:off x="3571875" y="3571875"/>
            <a:ext cx="1285875" cy="357188"/>
          </a:xfrm>
          <a:prstGeom prst="line">
            <a:avLst/>
          </a:prstGeom>
          <a:ln w="57150">
            <a:solidFill>
              <a:srgbClr val="F796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28875" y="4130675"/>
            <a:ext cx="5072063" cy="5222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dirty="0">
                <a:latin typeface="Calibri" pitchFamily="34" charset="0"/>
              </a:rPr>
              <a:t>We find positive correlation</a:t>
            </a:r>
          </a:p>
        </p:txBody>
      </p:sp>
    </p:spTree>
    <p:custDataLst>
      <p:tags r:id="rId1"/>
    </p:custData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From the topological structure </a:t>
            </a:r>
            <a:endParaRPr lang="ko-KR" altLang="en-US" smtClean="0"/>
          </a:p>
        </p:txBody>
      </p:sp>
      <p:sp>
        <p:nvSpPr>
          <p:cNvPr id="87042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We find</a:t>
            </a:r>
          </a:p>
          <a:p>
            <a:pPr lvl="1"/>
            <a:r>
              <a:rPr lang="en-US" altLang="ko-KR" smtClean="0"/>
              <a:t>There are heterogeneous user relations</a:t>
            </a:r>
          </a:p>
          <a:p>
            <a:pPr lvl="1"/>
            <a:r>
              <a:rPr lang="en-US" altLang="ko-KR" smtClean="0"/>
              <a:t>Edges with large weight are less likely to be a triad</a:t>
            </a:r>
          </a:p>
          <a:p>
            <a:pPr lvl="1"/>
            <a:r>
              <a:rPr lang="en-US" altLang="ko-KR" smtClean="0"/>
              <a:t>Assortative mixing pattern appears</a:t>
            </a:r>
          </a:p>
          <a:p>
            <a:pPr lvl="1"/>
            <a:endParaRPr lang="en-US" altLang="ko-KR" smtClean="0"/>
          </a:p>
          <a:p>
            <a:pPr lvl="1"/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64240-C6F3-4139-906A-D09F0D414FDD}" type="slidenum">
              <a:rPr lang="ko-KR" altLang="en-US"/>
              <a:pPr>
                <a:defRPr/>
              </a:pPr>
              <a:t>33</a:t>
            </a:fld>
            <a:endParaRPr lang="ko-KR" altLang="en-US"/>
          </a:p>
        </p:txBody>
      </p:sp>
      <p:sp>
        <p:nvSpPr>
          <p:cNvPr id="5" name="순서도: 추출 4"/>
          <p:cNvSpPr/>
          <p:nvPr/>
        </p:nvSpPr>
        <p:spPr>
          <a:xfrm>
            <a:off x="5572125" y="1285875"/>
            <a:ext cx="214313" cy="214313"/>
          </a:xfrm>
          <a:prstGeom prst="flowChartExtra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28625" y="1428750"/>
            <a:ext cx="2070100" cy="71438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572000" y="1428750"/>
            <a:ext cx="2070100" cy="71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500313" y="1428750"/>
            <a:ext cx="2070100" cy="71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629400" y="1428750"/>
            <a:ext cx="20701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Our analysis</a:t>
            </a:r>
            <a:endParaRPr lang="ko-KR" altLang="en-US" smtClean="0"/>
          </a:p>
        </p:txBody>
      </p:sp>
      <p:sp>
        <p:nvSpPr>
          <p:cNvPr id="89090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Topological characteristics</a:t>
            </a:r>
          </a:p>
          <a:p>
            <a:r>
              <a:rPr lang="en-US" altLang="ko-KR" b="1" u="sng" smtClean="0"/>
              <a:t>Microscopic interaction pattern</a:t>
            </a:r>
          </a:p>
          <a:p>
            <a:pPr lvl="1"/>
            <a:r>
              <a:rPr lang="en-US" altLang="ko-KR" smtClean="0"/>
              <a:t>Reciprocity</a:t>
            </a:r>
          </a:p>
          <a:p>
            <a:pPr lvl="1"/>
            <a:r>
              <a:rPr lang="en-US" altLang="ko-KR" smtClean="0"/>
              <a:t>Disparity</a:t>
            </a:r>
          </a:p>
          <a:p>
            <a:pPr lvl="1"/>
            <a:r>
              <a:rPr lang="en-US" altLang="ko-KR" smtClean="0"/>
              <a:t>Network motif</a:t>
            </a:r>
          </a:p>
          <a:p>
            <a:r>
              <a:rPr lang="en-US" altLang="ko-KR" smtClean="0"/>
              <a:t>Other interesting observations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214313" y="0"/>
            <a:ext cx="714375" cy="50006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19591-4D67-45E0-B8BC-570F14E4E38D}" type="slidenum">
              <a:rPr lang="ko-KR" altLang="en-US"/>
              <a:pPr>
                <a:defRPr/>
              </a:pPr>
              <a:t>34</a:t>
            </a:fld>
            <a:endParaRPr lang="ko-KR" altLang="en-US"/>
          </a:p>
        </p:txBody>
      </p:sp>
      <p:sp>
        <p:nvSpPr>
          <p:cNvPr id="6" name="순서도: 추출 5"/>
          <p:cNvSpPr/>
          <p:nvPr/>
        </p:nvSpPr>
        <p:spPr>
          <a:xfrm>
            <a:off x="5572125" y="1285875"/>
            <a:ext cx="214313" cy="214313"/>
          </a:xfrm>
          <a:prstGeom prst="flowChartExtra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28625" y="1428750"/>
            <a:ext cx="2070100" cy="71438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572000" y="1428750"/>
            <a:ext cx="2070100" cy="71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500313" y="1428750"/>
            <a:ext cx="2070100" cy="71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629400" y="1428750"/>
            <a:ext cx="20701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</p:spTree>
  </p:cSld>
  <p:clrMapOvr>
    <a:masterClrMapping/>
  </p:clrMapOvr>
  <p:transition advTm="48267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Reciprocity</a:t>
            </a:r>
            <a:endParaRPr lang="ko-KR" altLang="en-US" smtClean="0"/>
          </a:p>
        </p:txBody>
      </p:sp>
      <p:sp>
        <p:nvSpPr>
          <p:cNvPr id="91138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Quantitative measure of reciprocal interaction</a:t>
            </a:r>
          </a:p>
          <a:p>
            <a:r>
              <a:rPr lang="en-US" altLang="ko-KR" smtClean="0"/>
              <a:t>#(sent msgs) vs. #(received msgs)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34690-AF6E-4C72-B5B7-8684E3D0B7A7}" type="slidenum">
              <a:rPr lang="ko-KR" altLang="en-US"/>
              <a:pPr>
                <a:defRPr/>
              </a:pPr>
              <a:t>35</a:t>
            </a:fld>
            <a:endParaRPr lang="ko-KR" altLang="en-US"/>
          </a:p>
        </p:txBody>
      </p:sp>
      <p:sp>
        <p:nvSpPr>
          <p:cNvPr id="5" name="순서도: 추출 4"/>
          <p:cNvSpPr/>
          <p:nvPr/>
        </p:nvSpPr>
        <p:spPr>
          <a:xfrm>
            <a:off x="5572125" y="1285875"/>
            <a:ext cx="214313" cy="214313"/>
          </a:xfrm>
          <a:prstGeom prst="flowChartExtra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28625" y="1428750"/>
            <a:ext cx="2070100" cy="71438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572000" y="1428750"/>
            <a:ext cx="2070100" cy="71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500313" y="1428750"/>
            <a:ext cx="2070100" cy="71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629400" y="1428750"/>
            <a:ext cx="20701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</p:spTree>
  </p:cSld>
  <p:clrMapOvr>
    <a:masterClrMapping/>
  </p:clrMapOvr>
  <p:transition advTm="9438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Reciprocity in user activities</a:t>
            </a:r>
            <a:endParaRPr lang="ko-KR" altLang="en-US" smtClean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6F977-8B72-4AC1-B0C1-62B533837A86}" type="slidenum">
              <a:rPr lang="ko-KR" altLang="en-US"/>
              <a:pPr>
                <a:defRPr/>
              </a:pPr>
              <a:t>36</a:t>
            </a:fld>
            <a:endParaRPr lang="ko-KR" altLang="en-US"/>
          </a:p>
        </p:txBody>
      </p:sp>
      <p:pic>
        <p:nvPicPr>
          <p:cNvPr id="931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42963" y="1600200"/>
            <a:ext cx="7458075" cy="4525963"/>
          </a:xfrm>
        </p:spPr>
      </p:pic>
      <p:cxnSp>
        <p:nvCxnSpPr>
          <p:cNvPr id="6" name="직선 연결선 5"/>
          <p:cNvCxnSpPr/>
          <p:nvPr/>
        </p:nvCxnSpPr>
        <p:spPr>
          <a:xfrm flipV="1">
            <a:off x="2071688" y="1928813"/>
            <a:ext cx="5072062" cy="314325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189" name="TextBox 6"/>
          <p:cNvSpPr txBox="1">
            <a:spLocks noChangeArrowheads="1"/>
          </p:cNvSpPr>
          <p:nvPr/>
        </p:nvSpPr>
        <p:spPr bwMode="auto">
          <a:xfrm>
            <a:off x="6286500" y="2276475"/>
            <a:ext cx="920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3200" b="1">
                <a:solidFill>
                  <a:srgbClr val="92D050"/>
                </a:solidFill>
                <a:latin typeface="맑은 고딕"/>
              </a:rPr>
              <a:t>y=x</a:t>
            </a:r>
            <a:endParaRPr lang="ko-KR" altLang="en-US" sz="3200" b="1">
              <a:solidFill>
                <a:srgbClr val="92D050"/>
              </a:solidFill>
              <a:latin typeface="맑은 고딕"/>
            </a:endParaRPr>
          </a:p>
        </p:txBody>
      </p:sp>
      <p:sp>
        <p:nvSpPr>
          <p:cNvPr id="15" name="순서도: 추출 14"/>
          <p:cNvSpPr/>
          <p:nvPr/>
        </p:nvSpPr>
        <p:spPr>
          <a:xfrm>
            <a:off x="5572125" y="1285875"/>
            <a:ext cx="214313" cy="214313"/>
          </a:xfrm>
          <a:prstGeom prst="flowChartExtra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28625" y="1428750"/>
            <a:ext cx="2070100" cy="71438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4572000" y="1428750"/>
            <a:ext cx="2070100" cy="71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500313" y="1428750"/>
            <a:ext cx="2070100" cy="71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6629400" y="1428750"/>
            <a:ext cx="20701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Reciprocity in user activities</a:t>
            </a:r>
            <a:endParaRPr lang="ko-KR" altLang="en-US" smtClean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EF6320-941E-4D68-AC5C-2F456A8A2AFB}" type="slidenum">
              <a:rPr lang="ko-KR" altLang="en-US"/>
              <a:pPr>
                <a:defRPr/>
              </a:pPr>
              <a:t>37</a:t>
            </a:fld>
            <a:endParaRPr lang="ko-KR" altLang="en-US"/>
          </a:p>
        </p:txBody>
      </p:sp>
      <p:pic>
        <p:nvPicPr>
          <p:cNvPr id="952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42963" y="1600200"/>
            <a:ext cx="7458075" cy="4525963"/>
          </a:xfrm>
        </p:spPr>
      </p:pic>
      <p:cxnSp>
        <p:nvCxnSpPr>
          <p:cNvPr id="6" name="직선 연결선 5"/>
          <p:cNvCxnSpPr/>
          <p:nvPr/>
        </p:nvCxnSpPr>
        <p:spPr>
          <a:xfrm flipV="1">
            <a:off x="2071688" y="1928813"/>
            <a:ext cx="5072062" cy="314325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237" name="TextBox 6"/>
          <p:cNvSpPr txBox="1">
            <a:spLocks noChangeArrowheads="1"/>
          </p:cNvSpPr>
          <p:nvPr/>
        </p:nvSpPr>
        <p:spPr bwMode="auto">
          <a:xfrm>
            <a:off x="6286500" y="2276475"/>
            <a:ext cx="920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3200" b="1">
                <a:solidFill>
                  <a:srgbClr val="92D050"/>
                </a:solidFill>
                <a:latin typeface="맑은 고딕"/>
              </a:rPr>
              <a:t>y=x</a:t>
            </a:r>
            <a:endParaRPr lang="ko-KR" altLang="en-US" sz="3200" b="1">
              <a:solidFill>
                <a:srgbClr val="92D050"/>
              </a:solidFill>
              <a:latin typeface="맑은 고딕"/>
            </a:endParaRPr>
          </a:p>
        </p:txBody>
      </p:sp>
      <p:sp>
        <p:nvSpPr>
          <p:cNvPr id="15" name="순서도: 추출 14"/>
          <p:cNvSpPr/>
          <p:nvPr/>
        </p:nvSpPr>
        <p:spPr>
          <a:xfrm>
            <a:off x="5572125" y="1285875"/>
            <a:ext cx="214313" cy="214313"/>
          </a:xfrm>
          <a:prstGeom prst="flowChartExtra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28625" y="1428750"/>
            <a:ext cx="2070100" cy="71438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4572000" y="1428750"/>
            <a:ext cx="2070100" cy="71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500313" y="1428750"/>
            <a:ext cx="2070100" cy="71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6629400" y="1428750"/>
            <a:ext cx="20701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2" name="타원 11"/>
          <p:cNvSpPr/>
          <p:nvPr/>
        </p:nvSpPr>
        <p:spPr>
          <a:xfrm rot="19836363">
            <a:off x="1722438" y="3125788"/>
            <a:ext cx="4686300" cy="150018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4438" y="2190750"/>
            <a:ext cx="5072062" cy="5238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dirty="0">
                <a:latin typeface="Calibri" pitchFamily="34" charset="0"/>
              </a:rPr>
              <a:t>#(sent </a:t>
            </a:r>
            <a:r>
              <a:rPr lang="en-US" altLang="ko-KR" sz="2800" dirty="0" err="1">
                <a:latin typeface="Calibri" pitchFamily="34" charset="0"/>
              </a:rPr>
              <a:t>msgs</a:t>
            </a:r>
            <a:r>
              <a:rPr lang="en-US" altLang="ko-KR" sz="2800" dirty="0">
                <a:latin typeface="Calibri" pitchFamily="34" charset="0"/>
              </a:rPr>
              <a:t>) ≈ #(received </a:t>
            </a:r>
            <a:r>
              <a:rPr lang="en-US" altLang="ko-KR" sz="2800" dirty="0" err="1">
                <a:latin typeface="Calibri" pitchFamily="34" charset="0"/>
              </a:rPr>
              <a:t>msgs</a:t>
            </a:r>
            <a:r>
              <a:rPr lang="en-US" altLang="ko-KR" sz="2800" dirty="0">
                <a:latin typeface="Calibri" pitchFamily="34" charset="0"/>
              </a:rPr>
              <a:t>)</a:t>
            </a:r>
          </a:p>
        </p:txBody>
      </p:sp>
    </p:spTree>
    <p:custDataLst>
      <p:tags r:id="rId1"/>
    </p:custData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Reciprocity in user activities</a:t>
            </a:r>
            <a:endParaRPr lang="ko-KR" altLang="en-US" smtClean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078DAE-3A81-47F8-96F4-A9C74E825EDD}" type="slidenum">
              <a:rPr lang="ko-KR" altLang="en-US"/>
              <a:pPr>
                <a:defRPr/>
              </a:pPr>
              <a:t>38</a:t>
            </a:fld>
            <a:endParaRPr lang="ko-KR" altLang="en-US"/>
          </a:p>
        </p:txBody>
      </p:sp>
      <p:pic>
        <p:nvPicPr>
          <p:cNvPr id="972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42963" y="1600200"/>
            <a:ext cx="7458075" cy="4525963"/>
          </a:xfrm>
        </p:spPr>
      </p:pic>
      <p:cxnSp>
        <p:nvCxnSpPr>
          <p:cNvPr id="6" name="직선 연결선 5"/>
          <p:cNvCxnSpPr/>
          <p:nvPr/>
        </p:nvCxnSpPr>
        <p:spPr>
          <a:xfrm flipV="1">
            <a:off x="2071688" y="1928813"/>
            <a:ext cx="5072062" cy="314325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285" name="TextBox 6"/>
          <p:cNvSpPr txBox="1">
            <a:spLocks noChangeArrowheads="1"/>
          </p:cNvSpPr>
          <p:nvPr/>
        </p:nvSpPr>
        <p:spPr bwMode="auto">
          <a:xfrm>
            <a:off x="6286500" y="2276475"/>
            <a:ext cx="920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3200" b="1">
                <a:solidFill>
                  <a:srgbClr val="92D050"/>
                </a:solidFill>
                <a:latin typeface="맑은 고딕"/>
              </a:rPr>
              <a:t>y=x</a:t>
            </a:r>
            <a:endParaRPr lang="ko-KR" altLang="en-US" sz="3200" b="1">
              <a:solidFill>
                <a:srgbClr val="92D050"/>
              </a:solidFill>
              <a:latin typeface="맑은 고딕"/>
            </a:endParaRPr>
          </a:p>
        </p:txBody>
      </p:sp>
      <p:sp>
        <p:nvSpPr>
          <p:cNvPr id="15" name="순서도: 추출 14"/>
          <p:cNvSpPr/>
          <p:nvPr/>
        </p:nvSpPr>
        <p:spPr>
          <a:xfrm>
            <a:off x="5572125" y="1285875"/>
            <a:ext cx="214313" cy="214313"/>
          </a:xfrm>
          <a:prstGeom prst="flowChartExtra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28625" y="1428750"/>
            <a:ext cx="2070100" cy="71438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4572000" y="1428750"/>
            <a:ext cx="2070100" cy="71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500313" y="1428750"/>
            <a:ext cx="2070100" cy="71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6629400" y="1428750"/>
            <a:ext cx="20701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1857375" y="4714875"/>
            <a:ext cx="5572125" cy="50006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0" y="4214813"/>
            <a:ext cx="5072063" cy="5238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dirty="0">
                <a:latin typeface="Calibri" pitchFamily="34" charset="0"/>
              </a:rPr>
              <a:t>#(sent </a:t>
            </a:r>
            <a:r>
              <a:rPr lang="en-US" altLang="ko-KR" sz="2800" dirty="0" err="1">
                <a:latin typeface="Calibri" pitchFamily="34" charset="0"/>
              </a:rPr>
              <a:t>msgs</a:t>
            </a:r>
            <a:r>
              <a:rPr lang="en-US" altLang="ko-KR" sz="2800" dirty="0">
                <a:latin typeface="Calibri" pitchFamily="34" charset="0"/>
              </a:rPr>
              <a:t>) &gt;&gt; #(received </a:t>
            </a:r>
            <a:r>
              <a:rPr lang="en-US" altLang="ko-KR" sz="2800" dirty="0" err="1">
                <a:latin typeface="Calibri" pitchFamily="34" charset="0"/>
              </a:rPr>
              <a:t>msgs</a:t>
            </a:r>
            <a:r>
              <a:rPr lang="en-US" altLang="ko-KR" sz="2800" dirty="0">
                <a:latin typeface="Calibri" pitchFamily="34" charset="0"/>
              </a:rPr>
              <a:t>)</a:t>
            </a:r>
          </a:p>
        </p:txBody>
      </p:sp>
    </p:spTree>
    <p:custDataLst>
      <p:tags r:id="rId1"/>
    </p:custData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Reciprocity in user activities</a:t>
            </a:r>
            <a:endParaRPr lang="ko-KR" altLang="en-US" smtClean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A0421E-52AF-4D2E-AC3F-51C4D161B47A}" type="slidenum">
              <a:rPr lang="ko-KR" altLang="en-US"/>
              <a:pPr>
                <a:defRPr/>
              </a:pPr>
              <a:t>39</a:t>
            </a:fld>
            <a:endParaRPr lang="ko-KR" altLang="en-US"/>
          </a:p>
        </p:txBody>
      </p:sp>
      <p:pic>
        <p:nvPicPr>
          <p:cNvPr id="993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42963" y="1600200"/>
            <a:ext cx="7458075" cy="4525963"/>
          </a:xfrm>
        </p:spPr>
      </p:pic>
      <p:cxnSp>
        <p:nvCxnSpPr>
          <p:cNvPr id="6" name="직선 연결선 5"/>
          <p:cNvCxnSpPr/>
          <p:nvPr/>
        </p:nvCxnSpPr>
        <p:spPr>
          <a:xfrm flipV="1">
            <a:off x="2071688" y="1928813"/>
            <a:ext cx="5072062" cy="314325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333" name="TextBox 6"/>
          <p:cNvSpPr txBox="1">
            <a:spLocks noChangeArrowheads="1"/>
          </p:cNvSpPr>
          <p:nvPr/>
        </p:nvSpPr>
        <p:spPr bwMode="auto">
          <a:xfrm>
            <a:off x="6286500" y="2276475"/>
            <a:ext cx="920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3200" b="1">
                <a:solidFill>
                  <a:srgbClr val="92D050"/>
                </a:solidFill>
                <a:latin typeface="맑은 고딕"/>
              </a:rPr>
              <a:t>y=x</a:t>
            </a:r>
            <a:endParaRPr lang="ko-KR" altLang="en-US" sz="3200" b="1">
              <a:solidFill>
                <a:srgbClr val="92D050"/>
              </a:solidFill>
              <a:latin typeface="맑은 고딕"/>
            </a:endParaRPr>
          </a:p>
        </p:txBody>
      </p:sp>
      <p:sp>
        <p:nvSpPr>
          <p:cNvPr id="15" name="순서도: 추출 14"/>
          <p:cNvSpPr/>
          <p:nvPr/>
        </p:nvSpPr>
        <p:spPr>
          <a:xfrm>
            <a:off x="5572125" y="1285875"/>
            <a:ext cx="214313" cy="214313"/>
          </a:xfrm>
          <a:prstGeom prst="flowChartExtra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28625" y="1428750"/>
            <a:ext cx="2070100" cy="71438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4572000" y="1428750"/>
            <a:ext cx="2070100" cy="71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500313" y="1428750"/>
            <a:ext cx="2070100" cy="71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6629400" y="1428750"/>
            <a:ext cx="20701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1785938" y="1714500"/>
            <a:ext cx="642937" cy="350043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0" y="1690688"/>
            <a:ext cx="5072063" cy="5238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dirty="0">
                <a:latin typeface="Calibri" pitchFamily="34" charset="0"/>
              </a:rPr>
              <a:t>#(sent </a:t>
            </a:r>
            <a:r>
              <a:rPr lang="en-US" altLang="ko-KR" sz="2800" dirty="0" err="1">
                <a:latin typeface="Calibri" pitchFamily="34" charset="0"/>
              </a:rPr>
              <a:t>msgs</a:t>
            </a:r>
            <a:r>
              <a:rPr lang="en-US" altLang="ko-KR" sz="2800" dirty="0">
                <a:latin typeface="Calibri" pitchFamily="34" charset="0"/>
              </a:rPr>
              <a:t>) &lt;&lt; #(received </a:t>
            </a:r>
            <a:r>
              <a:rPr lang="en-US" altLang="ko-KR" sz="2800" dirty="0" err="1">
                <a:latin typeface="Calibri" pitchFamily="34" charset="0"/>
              </a:rPr>
              <a:t>msgs</a:t>
            </a:r>
            <a:r>
              <a:rPr lang="en-US" altLang="ko-KR" sz="2800" dirty="0">
                <a:latin typeface="Calibri" pitchFamily="34" charset="0"/>
              </a:rPr>
              <a:t>)</a:t>
            </a:r>
          </a:p>
        </p:txBody>
      </p:sp>
    </p:spTree>
    <p:custDataLst>
      <p:tags r:id="rId1"/>
    </p:custData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Characteristics of online friendship</a:t>
            </a:r>
            <a:endParaRPr lang="ko-KR" altLang="en-US" smtClean="0"/>
          </a:p>
        </p:txBody>
      </p:sp>
      <p:sp>
        <p:nvSpPr>
          <p:cNvPr id="22530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맑은 고딕"/>
              <a:buAutoNum type="arabicPeriod"/>
            </a:pPr>
            <a:r>
              <a:rPr lang="en-US" altLang="ko-KR" smtClean="0"/>
              <a:t>It needs </a:t>
            </a:r>
            <a:r>
              <a:rPr lang="en-US" altLang="ko-KR" b="1" smtClean="0"/>
              <a:t>no more cost </a:t>
            </a:r>
            <a:r>
              <a:rPr lang="en-US" altLang="ko-KR" smtClean="0"/>
              <a:t>once established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2AF99-77A9-471D-AEC1-3F2CF7596311}" type="slidenum">
              <a:rPr lang="ko-KR" altLang="en-US"/>
              <a:pPr>
                <a:defRPr/>
              </a:pPr>
              <a:t>4</a:t>
            </a:fld>
            <a:endParaRPr lang="ko-KR" altLang="en-US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88" y="2500313"/>
            <a:ext cx="7265987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47788" y="4357688"/>
            <a:ext cx="6448425" cy="10779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i="1" dirty="0">
                <a:solidFill>
                  <a:schemeClr val="bg1"/>
                </a:solidFill>
                <a:latin typeface="Calibri" pitchFamily="34" charset="0"/>
              </a:rPr>
              <a:t>My friends do not drop me off, 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i="1" dirty="0">
                <a:solidFill>
                  <a:schemeClr val="bg1"/>
                </a:solidFill>
                <a:latin typeface="Calibri" pitchFamily="34" charset="0"/>
              </a:rPr>
              <a:t>even if I don’t do anything (hopefully)</a:t>
            </a:r>
          </a:p>
        </p:txBody>
      </p:sp>
      <p:sp>
        <p:nvSpPr>
          <p:cNvPr id="13" name="순서도: 추출 12"/>
          <p:cNvSpPr/>
          <p:nvPr/>
        </p:nvSpPr>
        <p:spPr>
          <a:xfrm>
            <a:off x="1357313" y="1285875"/>
            <a:ext cx="214312" cy="214313"/>
          </a:xfrm>
          <a:prstGeom prst="flowChartExtra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28625" y="1428750"/>
            <a:ext cx="2070100" cy="71438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572000" y="1428750"/>
            <a:ext cx="2070100" cy="71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500313" y="1428750"/>
            <a:ext cx="2070100" cy="71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629400" y="1428750"/>
            <a:ext cx="20701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220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Disparity</a:t>
            </a:r>
            <a:endParaRPr lang="ko-KR" altLang="en-US" smtClean="0"/>
          </a:p>
        </p:txBody>
      </p:sp>
      <p:sp>
        <p:nvSpPr>
          <p:cNvPr id="101378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Do users interact evenly with all friends?</a:t>
            </a:r>
          </a:p>
          <a:p>
            <a:endParaRPr lang="en-US" altLang="ko-KR" smtClean="0"/>
          </a:p>
          <a:p>
            <a:endParaRPr lang="en-US" altLang="ko-KR" smtClean="0"/>
          </a:p>
          <a:p>
            <a:endParaRPr lang="en-US" altLang="ko-KR" smtClean="0"/>
          </a:p>
          <a:p>
            <a:endParaRPr lang="en-US" altLang="ko-KR" smtClean="0"/>
          </a:p>
          <a:p>
            <a:endParaRPr lang="en-US" altLang="ko-KR" smtClean="0"/>
          </a:p>
          <a:p>
            <a:pPr>
              <a:buFont typeface="Arial" charset="0"/>
              <a:buNone/>
            </a:pPr>
            <a:r>
              <a:rPr lang="en-US" altLang="ko-KR" i="1" smtClean="0"/>
              <a:t>     </a:t>
            </a:r>
            <a:endParaRPr lang="ko-KR" altLang="en-US" i="1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571750"/>
            <a:ext cx="69532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6488113"/>
            <a:ext cx="74295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+mn-cs"/>
              </a:rPr>
              <a:t>Journal of Physics A: Mathematical and General, 20:5273–5288, 1987.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1C5DF-26C1-42B9-A103-33FC3A0197CC}" type="slidenum">
              <a:rPr lang="ko-KR" altLang="en-US"/>
              <a:pPr>
                <a:defRPr/>
              </a:pPr>
              <a:t>40</a:t>
            </a:fld>
            <a:endParaRPr lang="ko-KR" alt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14438" y="2428875"/>
            <a:ext cx="1963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3200">
                <a:latin typeface="Calibri" pitchFamily="34" charset="0"/>
              </a:rPr>
              <a:t>For node </a:t>
            </a:r>
            <a:r>
              <a:rPr lang="en-US" altLang="ko-KR" sz="3200" i="1">
                <a:latin typeface="Calibri" pitchFamily="34" charset="0"/>
              </a:rPr>
              <a:t>i</a:t>
            </a:r>
            <a:r>
              <a:rPr lang="en-US" altLang="ko-KR" sz="3200">
                <a:latin typeface="Calibri" pitchFamily="34" charset="0"/>
              </a:rPr>
              <a:t>,</a:t>
            </a:r>
            <a:endParaRPr lang="ko-KR" altLang="en-US" sz="3200">
              <a:latin typeface="Calibri" pitchFamily="34" charset="0"/>
            </a:endParaRP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089025" y="5000625"/>
            <a:ext cx="6965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3200" i="1">
                <a:latin typeface="Calibri" pitchFamily="34" charset="0"/>
              </a:rPr>
              <a:t>Y(k)</a:t>
            </a:r>
            <a:r>
              <a:rPr lang="en-US" altLang="ko-KR" sz="3200">
                <a:latin typeface="Calibri" pitchFamily="34" charset="0"/>
              </a:rPr>
              <a:t> is average over all nodes of degree </a:t>
            </a:r>
            <a:r>
              <a:rPr lang="en-US" altLang="ko-KR" sz="3200" i="1">
                <a:latin typeface="Calibri" pitchFamily="34" charset="0"/>
              </a:rPr>
              <a:t>k</a:t>
            </a:r>
            <a:endParaRPr lang="ko-KR" altLang="en-US" sz="3200" i="1">
              <a:latin typeface="Calibri" pitchFamily="34" charset="0"/>
            </a:endParaRPr>
          </a:p>
        </p:txBody>
      </p:sp>
      <p:sp>
        <p:nvSpPr>
          <p:cNvPr id="9" name="순서도: 추출 8"/>
          <p:cNvSpPr/>
          <p:nvPr/>
        </p:nvSpPr>
        <p:spPr>
          <a:xfrm>
            <a:off x="5572125" y="1285875"/>
            <a:ext cx="214313" cy="214313"/>
          </a:xfrm>
          <a:prstGeom prst="flowChartExtra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28625" y="1428750"/>
            <a:ext cx="2070100" cy="71438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572000" y="1428750"/>
            <a:ext cx="2070100" cy="71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500313" y="1428750"/>
            <a:ext cx="2070100" cy="71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629400" y="1428750"/>
            <a:ext cx="20701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000125" y="2276475"/>
            <a:ext cx="7143750" cy="265271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271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Interpretation of Y(k)</a:t>
            </a:r>
            <a:endParaRPr lang="ko-KR" altLang="en-US" smtClean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071688"/>
            <a:ext cx="8285163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-31750" y="6488113"/>
            <a:ext cx="29241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+mn-cs"/>
              </a:rPr>
              <a:t>Nature 427, 839 – 843, 2004</a:t>
            </a:r>
            <a:endParaRPr lang="ko-KR" altLang="en-US" i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2461-5D5F-481F-80A1-0AC995F38C11}" type="slidenum">
              <a:rPr lang="ko-KR" altLang="en-US"/>
              <a:pPr>
                <a:defRPr/>
              </a:pPr>
              <a:t>41</a:t>
            </a:fld>
            <a:endParaRPr lang="ko-KR" altLang="en-US"/>
          </a:p>
        </p:txBody>
      </p:sp>
      <p:sp>
        <p:nvSpPr>
          <p:cNvPr id="103429" name="직사각형 7"/>
          <p:cNvSpPr>
            <a:spLocks noChangeArrowheads="1"/>
          </p:cNvSpPr>
          <p:nvPr/>
        </p:nvSpPr>
        <p:spPr bwMode="auto">
          <a:xfrm>
            <a:off x="642938" y="4267200"/>
            <a:ext cx="3714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3200">
                <a:latin typeface="Calibri" pitchFamily="34" charset="0"/>
              </a:rPr>
              <a:t>Communicate evenly</a:t>
            </a:r>
            <a:endParaRPr lang="ko-KR" altLang="en-US" sz="3200">
              <a:latin typeface="Calibri" pitchFamily="34" charset="0"/>
            </a:endParaRPr>
          </a:p>
        </p:txBody>
      </p:sp>
      <p:sp>
        <p:nvSpPr>
          <p:cNvPr id="103430" name="직사각형 8"/>
          <p:cNvSpPr>
            <a:spLocks noChangeArrowheads="1"/>
          </p:cNvSpPr>
          <p:nvPr/>
        </p:nvSpPr>
        <p:spPr bwMode="auto">
          <a:xfrm>
            <a:off x="4643438" y="4267200"/>
            <a:ext cx="4071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3200">
                <a:latin typeface="Calibri" pitchFamily="34" charset="0"/>
              </a:rPr>
              <a:t>Have dominant partner </a:t>
            </a:r>
            <a:endParaRPr lang="ko-KR" altLang="en-US" sz="3200">
              <a:latin typeface="Calibri" pitchFamily="34" charset="0"/>
            </a:endParaRPr>
          </a:p>
        </p:txBody>
      </p:sp>
      <p:sp>
        <p:nvSpPr>
          <p:cNvPr id="10" name="순서도: 추출 9"/>
          <p:cNvSpPr/>
          <p:nvPr/>
        </p:nvSpPr>
        <p:spPr>
          <a:xfrm>
            <a:off x="5572125" y="1285875"/>
            <a:ext cx="214313" cy="214313"/>
          </a:xfrm>
          <a:prstGeom prst="flowChartExtra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28625" y="1428750"/>
            <a:ext cx="2070100" cy="71438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572000" y="1428750"/>
            <a:ext cx="2070100" cy="71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500313" y="1428750"/>
            <a:ext cx="2070100" cy="71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629400" y="1428750"/>
            <a:ext cx="20701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</p:spTree>
  </p:cSld>
  <p:clrMapOvr>
    <a:masterClrMapping/>
  </p:clrMapOvr>
  <p:transition advTm="16349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Disparity in user activities </a:t>
            </a:r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7F4DC-64BF-4631-AE1E-212F87E9DD14}" type="slidenum">
              <a:rPr lang="ko-KR" altLang="en-US"/>
              <a:pPr>
                <a:defRPr/>
              </a:pPr>
              <a:t>42</a:t>
            </a:fld>
            <a:endParaRPr lang="ko-KR" altLang="en-US"/>
          </a:p>
        </p:txBody>
      </p:sp>
      <p:sp>
        <p:nvSpPr>
          <p:cNvPr id="5" name="순서도: 추출 4"/>
          <p:cNvSpPr/>
          <p:nvPr/>
        </p:nvSpPr>
        <p:spPr>
          <a:xfrm>
            <a:off x="5572125" y="1285875"/>
            <a:ext cx="214313" cy="214313"/>
          </a:xfrm>
          <a:prstGeom prst="flowChartExtra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28625" y="1428750"/>
            <a:ext cx="2070100" cy="71438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572000" y="1428750"/>
            <a:ext cx="2070100" cy="71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500313" y="1428750"/>
            <a:ext cx="2070100" cy="71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629400" y="1428750"/>
            <a:ext cx="20701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pic>
        <p:nvPicPr>
          <p:cNvPr id="10548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49388" y="1600200"/>
            <a:ext cx="6245225" cy="4525963"/>
          </a:xfrm>
        </p:spPr>
      </p:pic>
      <p:cxnSp>
        <p:nvCxnSpPr>
          <p:cNvPr id="11" name="직선 연결선 10"/>
          <p:cNvCxnSpPr/>
          <p:nvPr/>
        </p:nvCxnSpPr>
        <p:spPr>
          <a:xfrm flipV="1">
            <a:off x="2714625" y="4929188"/>
            <a:ext cx="1714500" cy="500062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48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0300" y="2928938"/>
            <a:ext cx="2243138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571750" y="2000250"/>
            <a:ext cx="5572125" cy="9540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dirty="0">
                <a:latin typeface="Calibri" pitchFamily="34" charset="0"/>
              </a:rPr>
              <a:t>Users of degree &lt; 200 have a dominant partner in communication</a:t>
            </a:r>
            <a:endParaRPr lang="ko-KR" altLang="en-US" sz="2800" dirty="0">
              <a:latin typeface="Calibri" pitchFamily="34" charset="0"/>
            </a:endParaRPr>
          </a:p>
        </p:txBody>
      </p:sp>
    </p:spTree>
  </p:cSld>
  <p:clrMapOvr>
    <a:masterClrMapping/>
  </p:clrMapOvr>
  <p:transition advTm="7848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Disparity in user activities </a:t>
            </a:r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BCEC96-E05C-4788-AD38-2091F20248CC}" type="slidenum">
              <a:rPr lang="ko-KR" altLang="en-US"/>
              <a:pPr>
                <a:defRPr/>
              </a:pPr>
              <a:t>43</a:t>
            </a:fld>
            <a:endParaRPr lang="ko-KR" altLang="en-US"/>
          </a:p>
        </p:txBody>
      </p:sp>
      <p:sp>
        <p:nvSpPr>
          <p:cNvPr id="5" name="순서도: 추출 4"/>
          <p:cNvSpPr/>
          <p:nvPr/>
        </p:nvSpPr>
        <p:spPr>
          <a:xfrm>
            <a:off x="5572125" y="1285875"/>
            <a:ext cx="214313" cy="214313"/>
          </a:xfrm>
          <a:prstGeom prst="flowChartExtra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28625" y="1428750"/>
            <a:ext cx="2070100" cy="71438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572000" y="1428750"/>
            <a:ext cx="2070100" cy="71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500313" y="1428750"/>
            <a:ext cx="2070100" cy="71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629400" y="1428750"/>
            <a:ext cx="20701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pic>
        <p:nvPicPr>
          <p:cNvPr id="10752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49388" y="1600200"/>
            <a:ext cx="6245225" cy="4525963"/>
          </a:xfrm>
        </p:spPr>
      </p:pic>
      <p:cxnSp>
        <p:nvCxnSpPr>
          <p:cNvPr id="14" name="직선 연결선 13"/>
          <p:cNvCxnSpPr/>
          <p:nvPr/>
        </p:nvCxnSpPr>
        <p:spPr>
          <a:xfrm>
            <a:off x="4786313" y="5357813"/>
            <a:ext cx="2214562" cy="1587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53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3346450"/>
            <a:ext cx="2214562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143125" y="1798638"/>
            <a:ext cx="5429250" cy="9556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dirty="0">
                <a:latin typeface="Calibri" pitchFamily="34" charset="0"/>
              </a:rPr>
              <a:t>Users of degree &gt; 1000 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dirty="0">
                <a:latin typeface="Calibri" pitchFamily="34" charset="0"/>
              </a:rPr>
              <a:t>communicate with partners evenly</a:t>
            </a:r>
            <a:endParaRPr lang="ko-KR" altLang="en-US" sz="2800" dirty="0">
              <a:latin typeface="Calibri" pitchFamily="34" charset="0"/>
            </a:endParaRPr>
          </a:p>
        </p:txBody>
      </p:sp>
    </p:spTree>
  </p:cSld>
  <p:clrMapOvr>
    <a:masterClrMapping/>
  </p:clrMapOvr>
  <p:transition advTm="638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Disparity in user activities </a:t>
            </a:r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9FAB80-6493-41ED-B026-8D418C3AE1A9}" type="slidenum">
              <a:rPr lang="ko-KR" altLang="en-US"/>
              <a:pPr>
                <a:defRPr/>
              </a:pPr>
              <a:t>44</a:t>
            </a:fld>
            <a:endParaRPr lang="ko-KR" altLang="en-US"/>
          </a:p>
        </p:txBody>
      </p:sp>
      <p:sp>
        <p:nvSpPr>
          <p:cNvPr id="5" name="순서도: 추출 4"/>
          <p:cNvSpPr/>
          <p:nvPr/>
        </p:nvSpPr>
        <p:spPr>
          <a:xfrm>
            <a:off x="5572125" y="1285875"/>
            <a:ext cx="214313" cy="214313"/>
          </a:xfrm>
          <a:prstGeom prst="flowChartExtra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28625" y="1428750"/>
            <a:ext cx="2070100" cy="71438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572000" y="1428750"/>
            <a:ext cx="2070100" cy="71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500313" y="1428750"/>
            <a:ext cx="2070100" cy="71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629400" y="1428750"/>
            <a:ext cx="20701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pic>
        <p:nvPicPr>
          <p:cNvPr id="10957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49388" y="1600200"/>
            <a:ext cx="6245225" cy="4525963"/>
          </a:xfrm>
        </p:spPr>
      </p:pic>
      <p:cxnSp>
        <p:nvCxnSpPr>
          <p:cNvPr id="14" name="직선 연결선 13"/>
          <p:cNvCxnSpPr/>
          <p:nvPr/>
        </p:nvCxnSpPr>
        <p:spPr>
          <a:xfrm>
            <a:off x="4786313" y="5357813"/>
            <a:ext cx="2214562" cy="1587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 flipV="1">
            <a:off x="2714625" y="4929188"/>
            <a:ext cx="1714500" cy="500062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957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88" y="3346450"/>
            <a:ext cx="2243137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8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3346450"/>
            <a:ext cx="2214562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143000" y="2286000"/>
            <a:ext cx="7215188" cy="5238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dirty="0">
                <a:latin typeface="Calibri" pitchFamily="34" charset="0"/>
              </a:rPr>
              <a:t>Communication pattern changes by #(partners)</a:t>
            </a:r>
          </a:p>
        </p:txBody>
      </p:sp>
    </p:spTree>
  </p:cSld>
  <p:clrMapOvr>
    <a:masterClrMapping/>
  </p:clrMapOvr>
  <p:transition advTm="27347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Network Motifs</a:t>
            </a:r>
            <a:endParaRPr lang="ko-KR" altLang="en-US" smtClean="0"/>
          </a:p>
        </p:txBody>
      </p:sp>
      <p:sp>
        <p:nvSpPr>
          <p:cNvPr id="111618" name="내용 개체 틀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All possible interaction patterns with 3 users</a:t>
            </a:r>
          </a:p>
          <a:p>
            <a:endParaRPr lang="en-US" altLang="ko-KR" smtClean="0"/>
          </a:p>
          <a:p>
            <a:endParaRPr lang="en-US" altLang="ko-KR" smtClean="0"/>
          </a:p>
          <a:p>
            <a:endParaRPr lang="en-US" altLang="ko-KR" smtClean="0"/>
          </a:p>
          <a:p>
            <a:r>
              <a:rPr lang="en-US" altLang="ko-KR" smtClean="0"/>
              <a:t>Proportions of each pattern (motif) determine the characteristic of the entire network</a:t>
            </a:r>
            <a:endParaRPr lang="ko-KR" altLang="en-US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53172-ECE3-4B10-833F-98C7F9E117AD}" type="slidenum">
              <a:rPr lang="ko-KR" altLang="en-US"/>
              <a:pPr>
                <a:defRPr/>
              </a:pPr>
              <a:t>45</a:t>
            </a:fld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6500813"/>
            <a:ext cx="262096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+mn-cs"/>
              </a:rPr>
              <a:t>Science, Vol. 298, 824-827</a:t>
            </a:r>
            <a:endParaRPr lang="ko-KR" altLang="en-US" i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순서도: 추출 6"/>
          <p:cNvSpPr/>
          <p:nvPr/>
        </p:nvSpPr>
        <p:spPr>
          <a:xfrm>
            <a:off x="5572125" y="1285875"/>
            <a:ext cx="214313" cy="214313"/>
          </a:xfrm>
          <a:prstGeom prst="flowChartExtra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28625" y="1428750"/>
            <a:ext cx="2070100" cy="71438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572000" y="1428750"/>
            <a:ext cx="2070100" cy="71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500313" y="1428750"/>
            <a:ext cx="2070100" cy="71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629400" y="1428750"/>
            <a:ext cx="20701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pic>
        <p:nvPicPr>
          <p:cNvPr id="111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2276475"/>
            <a:ext cx="5537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4648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Motif analysis in complex networks</a:t>
            </a:r>
            <a:endParaRPr lang="ko-KR" altLang="en-US" smtClean="0"/>
          </a:p>
        </p:txBody>
      </p:sp>
      <p:pic>
        <p:nvPicPr>
          <p:cNvPr id="1136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42950" y="1600200"/>
            <a:ext cx="7658100" cy="4525963"/>
          </a:xfrm>
        </p:spPr>
      </p:pic>
      <p:sp>
        <p:nvSpPr>
          <p:cNvPr id="5" name="직사각형 4"/>
          <p:cNvSpPr/>
          <p:nvPr/>
        </p:nvSpPr>
        <p:spPr>
          <a:xfrm>
            <a:off x="-30163" y="6519863"/>
            <a:ext cx="4673601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+mn-cs"/>
              </a:rPr>
              <a:t>Science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, Vol. 303, no. 5663, pp 1538-1542, 2004</a:t>
            </a:r>
            <a:endParaRPr lang="ko-KR" alt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919987-7247-4B93-B45F-436734983F13}" type="slidenum">
              <a:rPr lang="ko-KR" altLang="en-US"/>
              <a:pPr>
                <a:defRPr/>
              </a:pPr>
              <a:t>46</a:t>
            </a:fld>
            <a:endParaRPr lang="ko-KR" altLang="en-US"/>
          </a:p>
        </p:txBody>
      </p:sp>
      <p:sp>
        <p:nvSpPr>
          <p:cNvPr id="11" name="순서도: 추출 10"/>
          <p:cNvSpPr/>
          <p:nvPr/>
        </p:nvSpPr>
        <p:spPr>
          <a:xfrm>
            <a:off x="5572125" y="1285875"/>
            <a:ext cx="214313" cy="214313"/>
          </a:xfrm>
          <a:prstGeom prst="flowChartExtra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28625" y="1428750"/>
            <a:ext cx="2070100" cy="71438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572000" y="1428750"/>
            <a:ext cx="2070100" cy="71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500313" y="1428750"/>
            <a:ext cx="2070100" cy="71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629400" y="1428750"/>
            <a:ext cx="20701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43688" y="1714500"/>
            <a:ext cx="2286000" cy="9540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dirty="0">
                <a:latin typeface="Calibri" pitchFamily="34" charset="0"/>
              </a:rPr>
              <a:t>Transcription 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dirty="0">
                <a:latin typeface="Calibri" pitchFamily="34" charset="0"/>
              </a:rPr>
              <a:t>in bacteria</a:t>
            </a:r>
            <a:endParaRPr lang="ko-KR" altLang="en-US" sz="2800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43688" y="2857500"/>
            <a:ext cx="1500187" cy="5238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dirty="0">
                <a:latin typeface="Calibri" pitchFamily="34" charset="0"/>
              </a:rPr>
              <a:t>Neuron</a:t>
            </a:r>
            <a:endParaRPr lang="ko-KR" altLang="en-US" sz="2800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43688" y="3546475"/>
            <a:ext cx="2500312" cy="9540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dirty="0">
                <a:latin typeface="Calibri" pitchFamily="34" charset="0"/>
              </a:rPr>
              <a:t>WWW &amp; Social network</a:t>
            </a:r>
            <a:endParaRPr lang="ko-KR" altLang="en-US" sz="2800" dirty="0"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43688" y="4643438"/>
            <a:ext cx="1857375" cy="5238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dirty="0">
                <a:latin typeface="Calibri" pitchFamily="34" charset="0"/>
              </a:rPr>
              <a:t>Language</a:t>
            </a:r>
            <a:endParaRPr lang="ko-KR" altLang="en-US" sz="28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Motif analysis in complex networks</a:t>
            </a:r>
            <a:endParaRPr lang="ko-KR" altLang="en-US" smtClean="0"/>
          </a:p>
        </p:txBody>
      </p:sp>
      <p:pic>
        <p:nvPicPr>
          <p:cNvPr id="1157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42950" y="1600200"/>
            <a:ext cx="7658100" cy="4525963"/>
          </a:xfrm>
        </p:spPr>
      </p:pic>
      <p:sp>
        <p:nvSpPr>
          <p:cNvPr id="5" name="직사각형 4"/>
          <p:cNvSpPr/>
          <p:nvPr/>
        </p:nvSpPr>
        <p:spPr>
          <a:xfrm>
            <a:off x="-30163" y="6519863"/>
            <a:ext cx="4673601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+mn-cs"/>
              </a:rPr>
              <a:t>Science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, Vol. 303, no. 5663, pp 1538-1542, 2004</a:t>
            </a:r>
            <a:endParaRPr lang="ko-KR" alt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5716" name="타원 5"/>
          <p:cNvSpPr>
            <a:spLocks noChangeArrowheads="1"/>
          </p:cNvSpPr>
          <p:nvPr/>
        </p:nvSpPr>
        <p:spPr bwMode="auto">
          <a:xfrm>
            <a:off x="4714875" y="3214688"/>
            <a:ext cx="1643063" cy="1571625"/>
          </a:xfrm>
          <a:prstGeom prst="ellipse">
            <a:avLst/>
          </a:prstGeom>
          <a:solidFill>
            <a:srgbClr val="FFC000">
              <a:alpha val="14902"/>
            </a:srgbClr>
          </a:solidFill>
          <a:ln w="7620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 latinLnBrk="1"/>
            <a:endParaRPr lang="ko-KR" altLang="en-US">
              <a:latin typeface="Calibri" pitchFamily="34" charset="0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41358-6CA7-4D71-812F-0606A352B641}" type="slidenum">
              <a:rPr lang="ko-KR" altLang="en-US"/>
              <a:pPr>
                <a:defRPr/>
              </a:pPr>
              <a:t>47</a:t>
            </a:fld>
            <a:endParaRPr lang="ko-KR" altLang="en-US"/>
          </a:p>
        </p:txBody>
      </p:sp>
      <p:sp>
        <p:nvSpPr>
          <p:cNvPr id="11" name="순서도: 추출 10"/>
          <p:cNvSpPr/>
          <p:nvPr/>
        </p:nvSpPr>
        <p:spPr>
          <a:xfrm>
            <a:off x="5572125" y="1285875"/>
            <a:ext cx="214313" cy="214313"/>
          </a:xfrm>
          <a:prstGeom prst="flowChartExtra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28625" y="1428750"/>
            <a:ext cx="2070100" cy="71438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572000" y="1428750"/>
            <a:ext cx="2070100" cy="71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500313" y="1428750"/>
            <a:ext cx="2070100" cy="71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629400" y="1428750"/>
            <a:ext cx="20701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00313" y="2071688"/>
            <a:ext cx="5786437" cy="9540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dirty="0">
                <a:latin typeface="Calibri" pitchFamily="34" charset="0"/>
              </a:rPr>
              <a:t>In social networks, 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dirty="0">
                <a:latin typeface="Calibri" pitchFamily="34" charset="0"/>
              </a:rPr>
              <a:t>triads are more likely to be observed</a:t>
            </a:r>
            <a:endParaRPr lang="ko-KR" altLang="en-US" sz="28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Network motifs in user activities</a:t>
            </a:r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B89CD-219F-4B52-B56D-6EB7ECA0C345}" type="slidenum">
              <a:rPr lang="ko-KR" altLang="en-US"/>
              <a:pPr>
                <a:defRPr/>
              </a:pPr>
              <a:t>48</a:t>
            </a:fld>
            <a:endParaRPr lang="ko-KR" altLang="en-US"/>
          </a:p>
        </p:txBody>
      </p:sp>
      <p:pic>
        <p:nvPicPr>
          <p:cNvPr id="1177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374775" y="1600200"/>
            <a:ext cx="6394450" cy="4525963"/>
          </a:xfrm>
        </p:spPr>
      </p:pic>
      <p:sp>
        <p:nvSpPr>
          <p:cNvPr id="6" name="타원 5"/>
          <p:cNvSpPr>
            <a:spLocks noChangeArrowheads="1"/>
          </p:cNvSpPr>
          <p:nvPr/>
        </p:nvSpPr>
        <p:spPr bwMode="auto">
          <a:xfrm>
            <a:off x="4778375" y="1785938"/>
            <a:ext cx="2613025" cy="2500312"/>
          </a:xfrm>
          <a:prstGeom prst="ellipse">
            <a:avLst/>
          </a:prstGeom>
          <a:solidFill>
            <a:srgbClr val="FFC000">
              <a:alpha val="20000"/>
            </a:srgbClr>
          </a:solidFill>
          <a:ln w="7620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 latinLnBrk="1"/>
            <a:endParaRPr lang="ko-KR" altLang="en-US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813" y="4119563"/>
            <a:ext cx="5000625" cy="9540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dirty="0">
                <a:latin typeface="Calibri" pitchFamily="34" charset="0"/>
              </a:rPr>
              <a:t>As previously predicted, triads were also common in </a:t>
            </a:r>
            <a:r>
              <a:rPr lang="en-US" altLang="ko-KR" sz="2800" dirty="0" err="1">
                <a:latin typeface="Calibri" pitchFamily="34" charset="0"/>
              </a:rPr>
              <a:t>Cyworld</a:t>
            </a:r>
            <a:endParaRPr lang="ko-KR" altLang="en-US" sz="2800" dirty="0">
              <a:latin typeface="Calibri" pitchFamily="34" charset="0"/>
            </a:endParaRPr>
          </a:p>
        </p:txBody>
      </p:sp>
      <p:sp>
        <p:nvSpPr>
          <p:cNvPr id="8" name="순서도: 추출 7"/>
          <p:cNvSpPr/>
          <p:nvPr/>
        </p:nvSpPr>
        <p:spPr>
          <a:xfrm>
            <a:off x="5572125" y="1285875"/>
            <a:ext cx="214313" cy="214313"/>
          </a:xfrm>
          <a:prstGeom prst="flowChartExtra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28625" y="1428750"/>
            <a:ext cx="2070100" cy="71438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572000" y="1428750"/>
            <a:ext cx="2070100" cy="71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500313" y="1428750"/>
            <a:ext cx="2070100" cy="71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629400" y="1428750"/>
            <a:ext cx="20701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4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Network motifs in user activities</a:t>
            </a:r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B14BCD-0BD2-4BCC-AC8A-2B24F32343BB}" type="slidenum">
              <a:rPr lang="ko-KR" altLang="en-US"/>
              <a:pPr>
                <a:defRPr/>
              </a:pPr>
              <a:t>49</a:t>
            </a:fld>
            <a:endParaRPr lang="ko-KR" altLang="en-US"/>
          </a:p>
        </p:txBody>
      </p:sp>
      <p:pic>
        <p:nvPicPr>
          <p:cNvPr id="1198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74775" y="1600200"/>
            <a:ext cx="6394450" cy="4525963"/>
          </a:xfrm>
        </p:spPr>
      </p:pic>
      <p:sp>
        <p:nvSpPr>
          <p:cNvPr id="8" name="순서도: 추출 7"/>
          <p:cNvSpPr/>
          <p:nvPr/>
        </p:nvSpPr>
        <p:spPr>
          <a:xfrm>
            <a:off x="5572125" y="1285875"/>
            <a:ext cx="214313" cy="214313"/>
          </a:xfrm>
          <a:prstGeom prst="flowChartExtra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28625" y="1428750"/>
            <a:ext cx="2070100" cy="71438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572000" y="1428750"/>
            <a:ext cx="2070100" cy="71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500313" y="1428750"/>
            <a:ext cx="2070100" cy="71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629400" y="1428750"/>
            <a:ext cx="20701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19817" name="타원 12"/>
          <p:cNvSpPr>
            <a:spLocks noChangeArrowheads="1"/>
          </p:cNvSpPr>
          <p:nvPr/>
        </p:nvSpPr>
        <p:spPr bwMode="auto">
          <a:xfrm>
            <a:off x="2000250" y="2500313"/>
            <a:ext cx="1462088" cy="1397000"/>
          </a:xfrm>
          <a:prstGeom prst="ellipse">
            <a:avLst/>
          </a:prstGeom>
          <a:solidFill>
            <a:srgbClr val="FFC000">
              <a:alpha val="20000"/>
            </a:srgbClr>
          </a:solidFill>
          <a:ln w="7620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 latinLnBrk="1"/>
            <a:endParaRPr lang="ko-KR" altLang="en-US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3125" y="3751263"/>
            <a:ext cx="5715000" cy="5222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dirty="0">
                <a:latin typeface="Calibri" pitchFamily="34" charset="0"/>
              </a:rPr>
              <a:t>Motifs 1 and 2 are also common</a:t>
            </a:r>
          </a:p>
        </p:txBody>
      </p:sp>
    </p:spTree>
  </p:cSld>
  <p:clrMapOvr>
    <a:masterClrMapping/>
  </p:clrMapOvr>
  <p:transition advTm="37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Characteristics of online friendship</a:t>
            </a:r>
            <a:endParaRPr lang="ko-KR" altLang="en-US" smtClean="0"/>
          </a:p>
        </p:txBody>
      </p:sp>
      <p:sp>
        <p:nvSpPr>
          <p:cNvPr id="24578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맑은 고딕"/>
              <a:buAutoNum type="arabicPeriod" startAt="2"/>
            </a:pPr>
            <a:r>
              <a:rPr lang="en-US" altLang="ko-KR" smtClean="0"/>
              <a:t>It is </a:t>
            </a:r>
            <a:r>
              <a:rPr lang="en-US" altLang="ko-KR" b="1" smtClean="0"/>
              <a:t>bi-directional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776BE-9BC2-45EF-8757-D0A4AEC19DB8}" type="slidenum">
              <a:rPr lang="ko-KR" altLang="en-US"/>
              <a:pPr>
                <a:defRPr/>
              </a:pPr>
              <a:t>5</a:t>
            </a:fld>
            <a:endParaRPr lang="ko-KR" altLang="en-US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3605213"/>
            <a:ext cx="3429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0" y="3624263"/>
            <a:ext cx="29527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구부러진 연결선 9"/>
          <p:cNvCxnSpPr>
            <a:stCxn id="18434" idx="0"/>
            <a:endCxn id="18436" idx="0"/>
          </p:cNvCxnSpPr>
          <p:nvPr/>
        </p:nvCxnSpPr>
        <p:spPr>
          <a:xfrm rot="16200000" flipH="1">
            <a:off x="4336257" y="1626394"/>
            <a:ext cx="19050" cy="3976687"/>
          </a:xfrm>
          <a:prstGeom prst="curvedConnector3">
            <a:avLst>
              <a:gd name="adj1" fmla="val -3848274"/>
            </a:avLst>
          </a:prstGeom>
          <a:ln w="571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3" name="TextBox 12"/>
          <p:cNvSpPr txBox="1">
            <a:spLocks noChangeArrowheads="1"/>
          </p:cNvSpPr>
          <p:nvPr/>
        </p:nvSpPr>
        <p:spPr bwMode="auto">
          <a:xfrm>
            <a:off x="2143125" y="2286000"/>
            <a:ext cx="4645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3200" i="1">
                <a:latin typeface="Calibri" pitchFamily="34" charset="0"/>
              </a:rPr>
              <a:t>Haewoon is a friend of Sue</a:t>
            </a:r>
            <a:endParaRPr lang="ko-KR" altLang="en-US" sz="3200" i="1">
              <a:latin typeface="Calibri" pitchFamily="34" charset="0"/>
            </a:endParaRPr>
          </a:p>
        </p:txBody>
      </p:sp>
      <p:cxnSp>
        <p:nvCxnSpPr>
          <p:cNvPr id="14" name="구부러진 연결선 13"/>
          <p:cNvCxnSpPr>
            <a:stCxn id="18436" idx="2"/>
            <a:endCxn id="18434" idx="2"/>
          </p:cNvCxnSpPr>
          <p:nvPr/>
        </p:nvCxnSpPr>
        <p:spPr>
          <a:xfrm rot="5400000">
            <a:off x="4336257" y="3131344"/>
            <a:ext cx="19050" cy="3976687"/>
          </a:xfrm>
          <a:prstGeom prst="curvedConnector3">
            <a:avLst>
              <a:gd name="adj1" fmla="val 3534495"/>
            </a:avLst>
          </a:prstGeom>
          <a:ln w="571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5" name="TextBox 19"/>
          <p:cNvSpPr txBox="1">
            <a:spLocks noChangeArrowheads="1"/>
          </p:cNvSpPr>
          <p:nvPr/>
        </p:nvSpPr>
        <p:spPr bwMode="auto">
          <a:xfrm>
            <a:off x="2143125" y="5715000"/>
            <a:ext cx="4645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3200" i="1">
                <a:latin typeface="Calibri" pitchFamily="34" charset="0"/>
              </a:rPr>
              <a:t>Sue is a friend of Haewoon</a:t>
            </a:r>
            <a:endParaRPr lang="ko-KR" altLang="en-US" sz="3200" i="1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59113" y="4071938"/>
            <a:ext cx="3135312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i="1" dirty="0">
                <a:solidFill>
                  <a:schemeClr val="bg1"/>
                </a:solidFill>
                <a:latin typeface="Calibri" pitchFamily="34" charset="0"/>
              </a:rPr>
              <a:t>It is not one-sided</a:t>
            </a:r>
          </a:p>
        </p:txBody>
      </p:sp>
      <p:sp>
        <p:nvSpPr>
          <p:cNvPr id="27" name="순서도: 추출 26"/>
          <p:cNvSpPr/>
          <p:nvPr/>
        </p:nvSpPr>
        <p:spPr>
          <a:xfrm>
            <a:off x="1357313" y="1285875"/>
            <a:ext cx="214312" cy="214313"/>
          </a:xfrm>
          <a:prstGeom prst="flowChartExtra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428625" y="1428750"/>
            <a:ext cx="2070100" cy="71438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4572000" y="1428750"/>
            <a:ext cx="2070100" cy="71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2500313" y="1428750"/>
            <a:ext cx="2070100" cy="71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6629400" y="1428750"/>
            <a:ext cx="20701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65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dirty="0" smtClean="0">
                <a:cs typeface="+mj-cs"/>
              </a:rPr>
              <a:t>From microscopic interaction pattern</a:t>
            </a:r>
            <a:endParaRPr lang="ko-KR" altLang="en-US" dirty="0">
              <a:cs typeface="+mj-cs"/>
            </a:endParaRPr>
          </a:p>
        </p:txBody>
      </p:sp>
      <p:sp>
        <p:nvSpPr>
          <p:cNvPr id="121858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We find</a:t>
            </a:r>
          </a:p>
          <a:p>
            <a:pPr lvl="1"/>
            <a:r>
              <a:rPr lang="en-US" altLang="ko-KR" smtClean="0"/>
              <a:t>User interactions are highly reciprocal</a:t>
            </a:r>
          </a:p>
          <a:p>
            <a:pPr lvl="1"/>
            <a:r>
              <a:rPr lang="en-US" altLang="ko-KR" smtClean="0"/>
              <a:t>Users with &lt;200 friends have a dominant partner, while users with &gt;1000 friends communicate evenly</a:t>
            </a:r>
          </a:p>
          <a:p>
            <a:pPr lvl="1"/>
            <a:r>
              <a:rPr lang="en-US" altLang="ko-KR" smtClean="0"/>
              <a:t>Triads are often observed</a:t>
            </a:r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DF308B-E406-444E-BC32-3D6D2CB81E57}" type="slidenum">
              <a:rPr lang="ko-KR" altLang="en-US"/>
              <a:pPr>
                <a:defRPr/>
              </a:pPr>
              <a:t>50</a:t>
            </a:fld>
            <a:endParaRPr lang="ko-KR" altLang="en-US"/>
          </a:p>
        </p:txBody>
      </p:sp>
      <p:sp>
        <p:nvSpPr>
          <p:cNvPr id="5" name="순서도: 추출 4"/>
          <p:cNvSpPr/>
          <p:nvPr/>
        </p:nvSpPr>
        <p:spPr>
          <a:xfrm>
            <a:off x="5572125" y="1285875"/>
            <a:ext cx="214313" cy="214313"/>
          </a:xfrm>
          <a:prstGeom prst="flowChartExtra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28625" y="1428750"/>
            <a:ext cx="2070100" cy="71438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572000" y="1428750"/>
            <a:ext cx="2070100" cy="71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500313" y="1428750"/>
            <a:ext cx="2070100" cy="71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629400" y="1428750"/>
            <a:ext cx="20701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Our analysis</a:t>
            </a:r>
            <a:endParaRPr lang="ko-KR" altLang="en-US" smtClean="0"/>
          </a:p>
        </p:txBody>
      </p:sp>
      <p:sp>
        <p:nvSpPr>
          <p:cNvPr id="123906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Topological characteristics</a:t>
            </a:r>
          </a:p>
          <a:p>
            <a:r>
              <a:rPr lang="en-US" altLang="ko-KR" smtClean="0"/>
              <a:t>Microscopic interaction pattern</a:t>
            </a:r>
          </a:p>
          <a:p>
            <a:r>
              <a:rPr lang="en-US" altLang="ko-KR" b="1" u="sng" smtClean="0"/>
              <a:t>Other interesting observations</a:t>
            </a:r>
          </a:p>
          <a:p>
            <a:pPr lvl="1"/>
            <a:r>
              <a:rPr lang="en-US" altLang="ko-KR" smtClean="0"/>
              <a:t>Inflation of #(friends)</a:t>
            </a:r>
          </a:p>
          <a:p>
            <a:pPr lvl="1"/>
            <a:r>
              <a:rPr lang="en-US" altLang="ko-KR" smtClean="0"/>
              <a:t>Time interval between msg</a:t>
            </a:r>
          </a:p>
          <a:p>
            <a:pPr lvl="1">
              <a:buFont typeface="Arial" charset="0"/>
              <a:buNone/>
            </a:pPr>
            <a:endParaRPr lang="en-US" altLang="ko-KR" smtClean="0"/>
          </a:p>
        </p:txBody>
      </p:sp>
      <p:sp>
        <p:nvSpPr>
          <p:cNvPr id="17" name="직사각형 16"/>
          <p:cNvSpPr/>
          <p:nvPr/>
        </p:nvSpPr>
        <p:spPr>
          <a:xfrm>
            <a:off x="214313" y="0"/>
            <a:ext cx="714375" cy="50006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324515-5641-4F2F-8312-16D025C02481}" type="slidenum">
              <a:rPr lang="ko-KR" altLang="en-US"/>
              <a:pPr>
                <a:defRPr/>
              </a:pPr>
              <a:t>51</a:t>
            </a:fld>
            <a:endParaRPr lang="ko-KR" altLang="en-US"/>
          </a:p>
        </p:txBody>
      </p:sp>
      <p:sp>
        <p:nvSpPr>
          <p:cNvPr id="6" name="순서도: 추출 5"/>
          <p:cNvSpPr/>
          <p:nvPr/>
        </p:nvSpPr>
        <p:spPr>
          <a:xfrm>
            <a:off x="5572125" y="1285875"/>
            <a:ext cx="214313" cy="214313"/>
          </a:xfrm>
          <a:prstGeom prst="flowChartExtra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28625" y="1428750"/>
            <a:ext cx="2070100" cy="71438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572000" y="1428750"/>
            <a:ext cx="2070100" cy="71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500313" y="1428750"/>
            <a:ext cx="2070100" cy="71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629400" y="1428750"/>
            <a:ext cx="20701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</p:spTree>
  </p:cSld>
  <p:clrMapOvr>
    <a:masterClrMapping/>
  </p:clrMapOvr>
  <p:transition advTm="16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Inflation of #(friends) in OSN</a:t>
            </a:r>
            <a:endParaRPr lang="ko-KR" altLang="en-US" smtClean="0"/>
          </a:p>
        </p:txBody>
      </p:sp>
      <p:sp>
        <p:nvSpPr>
          <p:cNvPr id="125954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Some social scientists mention the possibility of wrong interpretation of #(friends)</a:t>
            </a:r>
          </a:p>
          <a:p>
            <a:r>
              <a:rPr lang="en-US" altLang="ko-KR" smtClean="0"/>
              <a:t>In Facebook, </a:t>
            </a:r>
          </a:p>
          <a:p>
            <a:pPr lvl="1"/>
            <a:r>
              <a:rPr lang="en-US" altLang="ko-KR" smtClean="0"/>
              <a:t>46% of survey respondents have neutral feelings, or even feel disconnected</a:t>
            </a:r>
          </a:p>
          <a:p>
            <a:pPr lvl="1"/>
            <a:endParaRPr lang="en-US" altLang="ko-KR" smtClean="0"/>
          </a:p>
          <a:p>
            <a:r>
              <a:rPr lang="en-US" altLang="ko-KR" smtClean="0"/>
              <a:t>Do online friends encourage activities?</a:t>
            </a:r>
          </a:p>
          <a:p>
            <a:endParaRPr lang="en-US" altLang="ko-KR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319FE-FF7C-403C-9A47-C85B34A61539}" type="slidenum">
              <a:rPr lang="ko-KR" altLang="en-US"/>
              <a:pPr>
                <a:defRPr/>
              </a:pPr>
              <a:t>52</a:t>
            </a:fld>
            <a:endParaRPr lang="ko-KR" altLang="en-US"/>
          </a:p>
        </p:txBody>
      </p:sp>
      <p:sp>
        <p:nvSpPr>
          <p:cNvPr id="5" name="순서도: 추출 4"/>
          <p:cNvSpPr/>
          <p:nvPr/>
        </p:nvSpPr>
        <p:spPr>
          <a:xfrm>
            <a:off x="5572125" y="1285875"/>
            <a:ext cx="214313" cy="214313"/>
          </a:xfrm>
          <a:prstGeom prst="flowChartExtra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28625" y="1428750"/>
            <a:ext cx="2070100" cy="71438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572000" y="1428750"/>
            <a:ext cx="2070100" cy="71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500313" y="1428750"/>
            <a:ext cx="2070100" cy="71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629400" y="1428750"/>
            <a:ext cx="20701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0" y="6488113"/>
            <a:ext cx="821531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+mn-cs"/>
              </a:rPr>
              <a:t>Journal of Computer-Mediated Communication, Volume 13 Issue 3, Pages 531 – 549</a:t>
            </a:r>
          </a:p>
        </p:txBody>
      </p:sp>
    </p:spTree>
  </p:cSld>
  <p:clrMapOvr>
    <a:masterClrMapping/>
  </p:clrMapOvr>
  <p:transition advTm="15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제목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#(friends) stimulate interaction?</a:t>
            </a:r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4B84D-E912-4451-8025-99AB599A99B9}" type="slidenum">
              <a:rPr lang="ko-KR" altLang="en-US"/>
              <a:pPr>
                <a:defRPr/>
              </a:pPr>
              <a:t>53</a:t>
            </a:fld>
            <a:endParaRPr lang="ko-KR" altLang="en-US"/>
          </a:p>
        </p:txBody>
      </p:sp>
      <p:pic>
        <p:nvPicPr>
          <p:cNvPr id="1280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22375" y="1600200"/>
            <a:ext cx="6699250" cy="4525963"/>
          </a:xfrm>
        </p:spPr>
      </p:pic>
      <p:cxnSp>
        <p:nvCxnSpPr>
          <p:cNvPr id="12" name="직선 연결선 11"/>
          <p:cNvCxnSpPr/>
          <p:nvPr/>
        </p:nvCxnSpPr>
        <p:spPr>
          <a:xfrm rot="5400000">
            <a:off x="1570832" y="3642519"/>
            <a:ext cx="3714750" cy="1587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순서도: 추출 13"/>
          <p:cNvSpPr/>
          <p:nvPr/>
        </p:nvSpPr>
        <p:spPr>
          <a:xfrm>
            <a:off x="5572125" y="1285875"/>
            <a:ext cx="214313" cy="214313"/>
          </a:xfrm>
          <a:prstGeom prst="flowChartExtra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28625" y="1428750"/>
            <a:ext cx="2070100" cy="71438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572000" y="1428750"/>
            <a:ext cx="2070100" cy="71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500313" y="1428750"/>
            <a:ext cx="2070100" cy="71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629400" y="1428750"/>
            <a:ext cx="20701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43188" y="2276475"/>
            <a:ext cx="5907087" cy="9540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dirty="0">
                <a:latin typeface="Calibri" pitchFamily="34" charset="0"/>
              </a:rPr>
              <a:t>The more friends one has (up to 200), 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dirty="0">
                <a:latin typeface="Calibri" pitchFamily="34" charset="0"/>
              </a:rPr>
              <a:t>the more active one is.</a:t>
            </a:r>
            <a:endParaRPr lang="ko-KR" altLang="en-US" sz="2800" dirty="0">
              <a:latin typeface="Calibri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071563" y="2276475"/>
            <a:ext cx="642937" cy="27241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28012" name="TextBox 19"/>
          <p:cNvSpPr txBox="1">
            <a:spLocks noChangeArrowheads="1"/>
          </p:cNvSpPr>
          <p:nvPr/>
        </p:nvSpPr>
        <p:spPr bwMode="auto">
          <a:xfrm>
            <a:off x="0" y="2928938"/>
            <a:ext cx="17589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latinLnBrk="1"/>
            <a:r>
              <a:rPr lang="en-US" altLang="ko-KR" sz="2400">
                <a:latin typeface="Calibri" pitchFamily="34" charset="0"/>
              </a:rPr>
              <a:t>Median</a:t>
            </a:r>
          </a:p>
          <a:p>
            <a:pPr algn="r" latinLnBrk="1"/>
            <a:r>
              <a:rPr lang="en-US" altLang="ko-KR" sz="2400">
                <a:latin typeface="Calibri" pitchFamily="34" charset="0"/>
              </a:rPr>
              <a:t>#(sent msgs)</a:t>
            </a:r>
            <a:endParaRPr lang="ko-KR" altLang="en-US" sz="2400">
              <a:latin typeface="Calibri" pitchFamily="34" charset="0"/>
            </a:endParaRPr>
          </a:p>
        </p:txBody>
      </p:sp>
    </p:spTree>
  </p:cSld>
  <p:clrMapOvr>
    <a:masterClrMapping/>
  </p:clrMapOvr>
  <p:transition advTm="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제목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Dunbar’s number</a:t>
            </a:r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17A536-E8F3-48A0-BB21-D4FD93A72302}" type="slidenum">
              <a:rPr lang="ko-KR" altLang="en-US"/>
              <a:pPr>
                <a:defRPr/>
              </a:pPr>
              <a:t>54</a:t>
            </a:fld>
            <a:endParaRPr lang="ko-KR" altLang="en-US"/>
          </a:p>
        </p:txBody>
      </p:sp>
      <p:sp>
        <p:nvSpPr>
          <p:cNvPr id="14" name="순서도: 추출 13"/>
          <p:cNvSpPr/>
          <p:nvPr/>
        </p:nvSpPr>
        <p:spPr>
          <a:xfrm>
            <a:off x="5572125" y="1285875"/>
            <a:ext cx="214313" cy="214313"/>
          </a:xfrm>
          <a:prstGeom prst="flowChartExtra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28625" y="1428750"/>
            <a:ext cx="2070100" cy="71438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572000" y="1428750"/>
            <a:ext cx="2070100" cy="71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500313" y="1428750"/>
            <a:ext cx="2070100" cy="71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629400" y="1428750"/>
            <a:ext cx="20701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pic>
        <p:nvPicPr>
          <p:cNvPr id="13005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89050" y="1600200"/>
            <a:ext cx="6565900" cy="4525963"/>
          </a:xfrm>
        </p:spPr>
      </p:pic>
      <p:sp>
        <p:nvSpPr>
          <p:cNvPr id="130057" name="타원 24"/>
          <p:cNvSpPr>
            <a:spLocks noChangeArrowheads="1"/>
          </p:cNvSpPr>
          <p:nvPr/>
        </p:nvSpPr>
        <p:spPr bwMode="auto">
          <a:xfrm>
            <a:off x="1428750" y="2143125"/>
            <a:ext cx="1344613" cy="1285875"/>
          </a:xfrm>
          <a:prstGeom prst="ellipse">
            <a:avLst/>
          </a:prstGeom>
          <a:solidFill>
            <a:srgbClr val="FFC000">
              <a:alpha val="14902"/>
            </a:srgbClr>
          </a:solidFill>
          <a:ln w="7620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 latinLnBrk="1"/>
            <a:endParaRPr lang="ko-KR" altLang="en-US">
              <a:latin typeface="Calibri" pitchFamily="34" charset="0"/>
            </a:endParaRPr>
          </a:p>
        </p:txBody>
      </p:sp>
      <p:pic>
        <p:nvPicPr>
          <p:cNvPr id="13005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13" y="4714875"/>
            <a:ext cx="7858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5" y="4581525"/>
            <a:ext cx="823913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60" name="그림 27" descr="modern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4445000"/>
            <a:ext cx="915988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61" name="그림 28" descr="erectus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75" y="4505325"/>
            <a:ext cx="928688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직사각형 29"/>
          <p:cNvSpPr/>
          <p:nvPr/>
        </p:nvSpPr>
        <p:spPr>
          <a:xfrm>
            <a:off x="0" y="6519863"/>
            <a:ext cx="5008563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+mn-cs"/>
              </a:rPr>
              <a:t>Behavioral and brain </a:t>
            </a:r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+mn-cs"/>
              </a:rPr>
              <a:t>scineces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+mn-cs"/>
              </a:rPr>
              <a:t>, 16(4):681–735, 1993</a:t>
            </a:r>
            <a:endParaRPr lang="ko-KR" altLang="en-US" i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43188" y="2276475"/>
            <a:ext cx="6143625" cy="9540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dirty="0">
                <a:latin typeface="Calibri" pitchFamily="34" charset="0"/>
              </a:rPr>
              <a:t>The maximum number of social relations managed by modern human is 150. </a:t>
            </a:r>
            <a:endParaRPr lang="ko-KR" altLang="en-US" sz="2800" dirty="0">
              <a:latin typeface="Calibri" pitchFamily="34" charset="0"/>
            </a:endParaRPr>
          </a:p>
        </p:txBody>
      </p:sp>
    </p:spTree>
  </p:cSld>
  <p:clrMapOvr>
    <a:masterClrMapping/>
  </p:clrMapOvr>
  <p:transition advTm="133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Cyworld 200 vs. Dunbar’s 150</a:t>
            </a:r>
            <a:endParaRPr lang="ko-KR" altLang="en-US" smtClean="0"/>
          </a:p>
        </p:txBody>
      </p:sp>
      <p:sp>
        <p:nvSpPr>
          <p:cNvPr id="132098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Has human networking capacity really grown?</a:t>
            </a:r>
          </a:p>
          <a:p>
            <a:pPr lvl="1"/>
            <a:r>
              <a:rPr lang="en-US" altLang="ko-KR" smtClean="0"/>
              <a:t>Yes, technology helps users to manage relations</a:t>
            </a:r>
          </a:p>
          <a:p>
            <a:pPr lvl="1"/>
            <a:r>
              <a:rPr lang="en-US" altLang="ko-KR" smtClean="0"/>
              <a:t>No, it is only an inflated number</a:t>
            </a:r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9097A-9EDE-4D61-B4A2-AC1D2771A1E8}" type="slidenum">
              <a:rPr lang="ko-KR" altLang="en-US"/>
              <a:pPr>
                <a:defRPr/>
              </a:pPr>
              <a:t>55</a:t>
            </a:fld>
            <a:endParaRPr lang="ko-KR" altLang="en-US"/>
          </a:p>
        </p:txBody>
      </p:sp>
      <p:sp>
        <p:nvSpPr>
          <p:cNvPr id="5" name="순서도: 추출 4"/>
          <p:cNvSpPr/>
          <p:nvPr/>
        </p:nvSpPr>
        <p:spPr>
          <a:xfrm>
            <a:off x="5572125" y="1285875"/>
            <a:ext cx="214313" cy="214313"/>
          </a:xfrm>
          <a:prstGeom prst="flowChartExtra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28625" y="1428750"/>
            <a:ext cx="2070100" cy="71438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572000" y="1428750"/>
            <a:ext cx="2070100" cy="71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500313" y="1428750"/>
            <a:ext cx="2070100" cy="71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629400" y="1428750"/>
            <a:ext cx="20701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</p:spTree>
  </p:cSld>
  <p:clrMapOvr>
    <a:masterClrMapping/>
  </p:clrMapOvr>
  <p:transition advTm="36661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Time interval between msgs	</a:t>
            </a:r>
            <a:endParaRPr lang="ko-KR" altLang="en-US" smtClean="0"/>
          </a:p>
        </p:txBody>
      </p:sp>
      <p:sp>
        <p:nvSpPr>
          <p:cNvPr id="134146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Is there a particular temporal pattern in writing a msg?</a:t>
            </a:r>
          </a:p>
          <a:p>
            <a:endParaRPr lang="en-US" altLang="ko-KR" smtClean="0"/>
          </a:p>
          <a:p>
            <a:r>
              <a:rPr lang="en-US" altLang="ko-KR" smtClean="0"/>
              <a:t>Bursts in human dynamics</a:t>
            </a:r>
          </a:p>
          <a:p>
            <a:pPr lvl="1"/>
            <a:r>
              <a:rPr lang="en-US" altLang="ko-KR" smtClean="0"/>
              <a:t>e-mail</a:t>
            </a:r>
          </a:p>
          <a:p>
            <a:pPr lvl="1"/>
            <a:r>
              <a:rPr lang="en-US" altLang="ko-KR" smtClean="0"/>
              <a:t>MSN messenger</a:t>
            </a:r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0DE0F-799C-4028-A31D-708FA82E794D}" type="slidenum">
              <a:rPr lang="ko-KR" altLang="en-US"/>
              <a:pPr>
                <a:defRPr/>
              </a:pPr>
              <a:t>56</a:t>
            </a:fld>
            <a:endParaRPr lang="ko-KR" altLang="en-US"/>
          </a:p>
        </p:txBody>
      </p:sp>
      <p:sp>
        <p:nvSpPr>
          <p:cNvPr id="5" name="순서도: 추출 4"/>
          <p:cNvSpPr/>
          <p:nvPr/>
        </p:nvSpPr>
        <p:spPr>
          <a:xfrm>
            <a:off x="5572125" y="1285875"/>
            <a:ext cx="214313" cy="214313"/>
          </a:xfrm>
          <a:prstGeom prst="flowChartExtra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28625" y="1428750"/>
            <a:ext cx="2070100" cy="71438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572000" y="1428750"/>
            <a:ext cx="2070100" cy="71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500313" y="1428750"/>
            <a:ext cx="2070100" cy="71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629400" y="1428750"/>
            <a:ext cx="20701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0" y="6273800"/>
            <a:ext cx="29781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+mn-cs"/>
              </a:rPr>
              <a:t>Nature, 435:207–211, 2005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+mn-cs"/>
              </a:rPr>
              <a:t>Proceedings of WWW2008, 2008</a:t>
            </a:r>
            <a:endParaRPr lang="ko-KR" alt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advTm="1312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Time interval between msgs	</a:t>
            </a:r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CE8EC-5BA4-4A19-A35B-6AD00509ACBC}" type="slidenum">
              <a:rPr lang="ko-KR" altLang="en-US"/>
              <a:pPr>
                <a:defRPr/>
              </a:pPr>
              <a:t>57</a:t>
            </a:fld>
            <a:endParaRPr lang="ko-KR" altLang="en-US"/>
          </a:p>
        </p:txBody>
      </p:sp>
      <p:sp>
        <p:nvSpPr>
          <p:cNvPr id="5" name="순서도: 추출 4"/>
          <p:cNvSpPr/>
          <p:nvPr/>
        </p:nvSpPr>
        <p:spPr>
          <a:xfrm>
            <a:off x="5572125" y="1285875"/>
            <a:ext cx="214313" cy="214313"/>
          </a:xfrm>
          <a:prstGeom prst="flowChartExtra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28625" y="1428750"/>
            <a:ext cx="2070100" cy="71438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572000" y="1428750"/>
            <a:ext cx="2070100" cy="71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500313" y="1428750"/>
            <a:ext cx="2070100" cy="71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629400" y="1428750"/>
            <a:ext cx="20701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0" y="6273800"/>
            <a:ext cx="29781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+mn-cs"/>
              </a:rPr>
              <a:t>Nature, 435:207–211, 2005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+mn-cs"/>
              </a:rPr>
              <a:t>Proceedings of WWW2008, 2008</a:t>
            </a:r>
            <a:endParaRPr lang="ko-KR" alt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3620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73175" y="1600200"/>
            <a:ext cx="6597650" cy="4525963"/>
          </a:xfrm>
        </p:spPr>
      </p:pic>
      <p:sp>
        <p:nvSpPr>
          <p:cNvPr id="28" name="직사각형 27"/>
          <p:cNvSpPr/>
          <p:nvPr/>
        </p:nvSpPr>
        <p:spPr>
          <a:xfrm>
            <a:off x="2335213" y="1816100"/>
            <a:ext cx="1093787" cy="361315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4695825" y="1816100"/>
            <a:ext cx="2233613" cy="3608388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36204" name="TextBox 29"/>
          <p:cNvSpPr txBox="1">
            <a:spLocks noChangeArrowheads="1"/>
          </p:cNvSpPr>
          <p:nvPr/>
        </p:nvSpPr>
        <p:spPr bwMode="auto">
          <a:xfrm>
            <a:off x="2071688" y="4929188"/>
            <a:ext cx="15097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2000">
                <a:latin typeface="Calibri" pitchFamily="34" charset="0"/>
              </a:rPr>
              <a:t>intra-session</a:t>
            </a:r>
          </a:p>
        </p:txBody>
      </p:sp>
      <p:sp>
        <p:nvSpPr>
          <p:cNvPr id="136205" name="TextBox 30"/>
          <p:cNvSpPr txBox="1">
            <a:spLocks noChangeArrowheads="1"/>
          </p:cNvSpPr>
          <p:nvPr/>
        </p:nvSpPr>
        <p:spPr bwMode="auto">
          <a:xfrm>
            <a:off x="3286125" y="4381500"/>
            <a:ext cx="1516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2000">
                <a:latin typeface="Calibri" pitchFamily="34" charset="0"/>
              </a:rPr>
              <a:t>inter-session</a:t>
            </a:r>
          </a:p>
        </p:txBody>
      </p:sp>
      <p:sp>
        <p:nvSpPr>
          <p:cNvPr id="136206" name="TextBox 31"/>
          <p:cNvSpPr txBox="1">
            <a:spLocks noChangeArrowheads="1"/>
          </p:cNvSpPr>
          <p:nvPr/>
        </p:nvSpPr>
        <p:spPr bwMode="auto">
          <a:xfrm>
            <a:off x="4929188" y="4957763"/>
            <a:ext cx="1281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2000">
                <a:latin typeface="Calibri" pitchFamily="34" charset="0"/>
              </a:rPr>
              <a:t>daily-peak</a:t>
            </a:r>
          </a:p>
        </p:txBody>
      </p:sp>
      <p:cxnSp>
        <p:nvCxnSpPr>
          <p:cNvPr id="17" name="직선 화살표 연결선 16"/>
          <p:cNvCxnSpPr/>
          <p:nvPr/>
        </p:nvCxnSpPr>
        <p:spPr>
          <a:xfrm>
            <a:off x="2357438" y="4857750"/>
            <a:ext cx="1071562" cy="158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>
            <a:off x="3429000" y="4857750"/>
            <a:ext cx="1214438" cy="158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>
            <a:off x="4643438" y="4857750"/>
            <a:ext cx="2286000" cy="158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11732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Summary</a:t>
            </a:r>
            <a:endParaRPr lang="ko-KR" altLang="en-US" smtClean="0"/>
          </a:p>
        </p:txBody>
      </p:sp>
      <p:sp>
        <p:nvSpPr>
          <p:cNvPr id="138242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The structure of activity network</a:t>
            </a:r>
          </a:p>
          <a:p>
            <a:pPr lvl="1"/>
            <a:r>
              <a:rPr lang="en-US" altLang="ko-KR" smtClean="0"/>
              <a:t>There are heterogeneous social relations</a:t>
            </a:r>
          </a:p>
          <a:p>
            <a:pPr lvl="1"/>
            <a:r>
              <a:rPr lang="en-US" altLang="ko-KR" smtClean="0"/>
              <a:t>Edges with larger weights are less likely to form a triad</a:t>
            </a:r>
          </a:p>
          <a:p>
            <a:pPr lvl="1"/>
            <a:r>
              <a:rPr lang="en-US" altLang="ko-KR" smtClean="0"/>
              <a:t>Assortative mixing emerges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  <a:p>
            <a:endParaRPr lang="en-US" altLang="ko-KR" smtClean="0"/>
          </a:p>
          <a:p>
            <a:endParaRPr lang="en-US" altLang="ko-KR" smtClean="0"/>
          </a:p>
        </p:txBody>
      </p:sp>
      <p:sp>
        <p:nvSpPr>
          <p:cNvPr id="10" name="직사각형 9"/>
          <p:cNvSpPr/>
          <p:nvPr/>
        </p:nvSpPr>
        <p:spPr>
          <a:xfrm>
            <a:off x="214313" y="0"/>
            <a:ext cx="714375" cy="5000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FC975-F933-46EA-AB26-2C0EB6CEED06}" type="slidenum">
              <a:rPr lang="ko-KR" altLang="en-US"/>
              <a:pPr>
                <a:defRPr/>
              </a:pPr>
              <a:t>58</a:t>
            </a:fld>
            <a:endParaRPr lang="ko-KR" altLang="en-US"/>
          </a:p>
        </p:txBody>
      </p:sp>
      <p:sp>
        <p:nvSpPr>
          <p:cNvPr id="6" name="순서도: 추출 5"/>
          <p:cNvSpPr/>
          <p:nvPr/>
        </p:nvSpPr>
        <p:spPr>
          <a:xfrm>
            <a:off x="7572375" y="1285875"/>
            <a:ext cx="214313" cy="214313"/>
          </a:xfrm>
          <a:prstGeom prst="flowChartExtra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28625" y="1428750"/>
            <a:ext cx="2070100" cy="71438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572000" y="1428750"/>
            <a:ext cx="2070100" cy="71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500313" y="1428750"/>
            <a:ext cx="2070100" cy="71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629400" y="1428750"/>
            <a:ext cx="20701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</p:spTree>
  </p:cSld>
  <p:clrMapOvr>
    <a:masterClrMapping/>
  </p:clrMapOvr>
  <p:transition advTm="35209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Summary</a:t>
            </a:r>
            <a:endParaRPr lang="ko-KR" altLang="en-US" smtClean="0"/>
          </a:p>
        </p:txBody>
      </p:sp>
      <p:sp>
        <p:nvSpPr>
          <p:cNvPr id="140290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Microscopic analysis of user interaction</a:t>
            </a:r>
          </a:p>
          <a:p>
            <a:pPr lvl="1"/>
            <a:r>
              <a:rPr lang="en-US" altLang="ko-KR" smtClean="0"/>
              <a:t>Interaction is highly reciprocal</a:t>
            </a:r>
          </a:p>
          <a:p>
            <a:pPr lvl="1"/>
            <a:r>
              <a:rPr lang="en-US" altLang="ko-KR" smtClean="0"/>
              <a:t>Communication pattern is changed by #(partners)</a:t>
            </a:r>
          </a:p>
          <a:p>
            <a:pPr lvl="1"/>
            <a:r>
              <a:rPr lang="en-US" altLang="ko-KR" smtClean="0"/>
              <a:t>Triads are likely to be observed</a:t>
            </a:r>
          </a:p>
          <a:p>
            <a:endParaRPr lang="en-US" altLang="ko-KR" smtClean="0"/>
          </a:p>
          <a:p>
            <a:r>
              <a:rPr lang="en-US" altLang="ko-KR" smtClean="0"/>
              <a:t>Other observations</a:t>
            </a:r>
          </a:p>
          <a:p>
            <a:pPr lvl="1"/>
            <a:r>
              <a:rPr lang="en-US" altLang="ko-KR" smtClean="0"/>
              <a:t>More friends, more activities (up to 200 friends)</a:t>
            </a:r>
          </a:p>
          <a:p>
            <a:pPr lvl="1"/>
            <a:r>
              <a:rPr lang="en-US" altLang="ko-KR" smtClean="0"/>
              <a:t>Daily-peak pattern in writing msgs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  <a:p>
            <a:endParaRPr lang="en-US" altLang="ko-KR" smtClean="0"/>
          </a:p>
          <a:p>
            <a:endParaRPr lang="en-US" altLang="ko-KR" smtClean="0"/>
          </a:p>
        </p:txBody>
      </p:sp>
      <p:sp>
        <p:nvSpPr>
          <p:cNvPr id="10" name="직사각형 9"/>
          <p:cNvSpPr/>
          <p:nvPr/>
        </p:nvSpPr>
        <p:spPr>
          <a:xfrm>
            <a:off x="214313" y="0"/>
            <a:ext cx="714375" cy="5000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0A6F6-9D67-43FE-93E7-D2203464250F}" type="slidenum">
              <a:rPr lang="ko-KR" altLang="en-US"/>
              <a:pPr>
                <a:defRPr/>
              </a:pPr>
              <a:t>59</a:t>
            </a:fld>
            <a:endParaRPr lang="ko-KR" altLang="en-US"/>
          </a:p>
        </p:txBody>
      </p:sp>
      <p:sp>
        <p:nvSpPr>
          <p:cNvPr id="6" name="순서도: 추출 5"/>
          <p:cNvSpPr/>
          <p:nvPr/>
        </p:nvSpPr>
        <p:spPr>
          <a:xfrm>
            <a:off x="7572375" y="1285875"/>
            <a:ext cx="214313" cy="214313"/>
          </a:xfrm>
          <a:prstGeom prst="flowChartExtra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28625" y="1428750"/>
            <a:ext cx="2070100" cy="71438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572000" y="1428750"/>
            <a:ext cx="2070100" cy="71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500313" y="1428750"/>
            <a:ext cx="2070100" cy="71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629400" y="1428750"/>
            <a:ext cx="20701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</p:spTree>
  </p:cSld>
  <p:clrMapOvr>
    <a:masterClrMapping/>
  </p:clrMapOvr>
  <p:transition advTm="38188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Characteristics of online friendship</a:t>
            </a:r>
            <a:endParaRPr lang="ko-KR" altLang="en-US" smtClean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US" altLang="ko-KR" dirty="0" smtClean="0">
                <a:cs typeface="+mn-cs"/>
              </a:rPr>
              <a:t>All online friends are created </a:t>
            </a:r>
            <a:r>
              <a:rPr lang="en-US" altLang="ko-KR" b="1" dirty="0" smtClean="0">
                <a:cs typeface="+mn-cs"/>
              </a:rPr>
              <a:t>equal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ko-KR" altLang="en-US" dirty="0"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8B411-D1AD-42D6-947A-FFFEE73390F1}" type="slidenum">
              <a:rPr lang="ko-KR" altLang="en-US"/>
              <a:pPr>
                <a:defRPr/>
              </a:pPr>
              <a:t>6</a:t>
            </a:fld>
            <a:endParaRPr lang="ko-KR" altLang="en-US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2276475"/>
            <a:ext cx="7000875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897063" y="4214813"/>
            <a:ext cx="5389562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i="1" dirty="0">
                <a:solidFill>
                  <a:schemeClr val="bg1"/>
                </a:solidFill>
                <a:latin typeface="Calibri" pitchFamily="34" charset="0"/>
              </a:rPr>
              <a:t>Ranks of friends are not explicit</a:t>
            </a:r>
          </a:p>
        </p:txBody>
      </p:sp>
      <p:sp>
        <p:nvSpPr>
          <p:cNvPr id="21" name="순서도: 추출 20"/>
          <p:cNvSpPr/>
          <p:nvPr/>
        </p:nvSpPr>
        <p:spPr>
          <a:xfrm>
            <a:off x="1357313" y="1285875"/>
            <a:ext cx="214312" cy="214313"/>
          </a:xfrm>
          <a:prstGeom prst="flowChartExtra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28625" y="1428750"/>
            <a:ext cx="2070100" cy="71438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4572000" y="1428750"/>
            <a:ext cx="2070100" cy="71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2500313" y="1428750"/>
            <a:ext cx="2070100" cy="71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6629400" y="1428750"/>
            <a:ext cx="20701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49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/>
          </a:p>
        </p:txBody>
      </p:sp>
      <p:sp>
        <p:nvSpPr>
          <p:cNvPr id="142338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25BF1-E18D-46E7-9F86-EC70E0559C00}" type="slidenum">
              <a:rPr lang="ko-KR" altLang="en-US"/>
              <a:pPr>
                <a:defRPr/>
              </a:pPr>
              <a:t>60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dirty="0" smtClean="0">
                <a:cs typeface="+mj-cs"/>
              </a:rPr>
              <a:t>Backup slides</a:t>
            </a:r>
            <a:endParaRPr lang="ko-KR" altLang="en-US" dirty="0">
              <a:cs typeface="+mj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ko-KR" altLang="en-US" dirty="0">
              <a:cs typeface="+mn-cs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7D7E5-73F7-411F-8131-6FEF09D74CC9}" type="slidenum">
              <a:rPr lang="ko-KR" altLang="en-US"/>
              <a:pPr>
                <a:defRPr/>
              </a:pPr>
              <a:t>61</a:t>
            </a:fld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8288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34" name="타원 4"/>
          <p:cNvSpPr>
            <a:spLocks noChangeArrowheads="1"/>
          </p:cNvSpPr>
          <p:nvPr/>
        </p:nvSpPr>
        <p:spPr bwMode="auto">
          <a:xfrm>
            <a:off x="3714750" y="2571750"/>
            <a:ext cx="3071813" cy="3071813"/>
          </a:xfrm>
          <a:prstGeom prst="ellipse">
            <a:avLst/>
          </a:prstGeom>
          <a:solidFill>
            <a:srgbClr val="FFC000">
              <a:alpha val="30196"/>
            </a:srgbClr>
          </a:solidFill>
          <a:ln w="76200">
            <a:solidFill>
              <a:srgbClr val="FFC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latinLnBrk="1"/>
            <a:endParaRPr lang="ko-KR" altLang="en-US">
              <a:latin typeface="Calibri" pitchFamily="34" charset="0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D6E24E-2F3C-442A-B621-1EE6C4EDA972}" type="slidenum">
              <a:rPr lang="ko-KR" altLang="en-US"/>
              <a:pPr>
                <a:defRPr/>
              </a:pPr>
              <a:t>62</a:t>
            </a:fld>
            <a:endParaRPr lang="ko-KR" altLang="en-US"/>
          </a:p>
        </p:txBody>
      </p:sp>
    </p:spTree>
  </p:cSld>
  <p:clrMapOvr>
    <a:masterClrMapping/>
  </p:clrMapOvr>
  <p:transition advTm="1903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" y="285750"/>
            <a:ext cx="909002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82" name="직각 삼각형 2"/>
          <p:cNvSpPr>
            <a:spLocks noChangeArrowheads="1"/>
          </p:cNvSpPr>
          <p:nvPr/>
        </p:nvSpPr>
        <p:spPr bwMode="auto">
          <a:xfrm flipH="1">
            <a:off x="1785938" y="2428875"/>
            <a:ext cx="4298950" cy="3257550"/>
          </a:xfrm>
          <a:prstGeom prst="rtTriangle">
            <a:avLst/>
          </a:prstGeom>
          <a:solidFill>
            <a:srgbClr val="FFC000">
              <a:alpha val="30196"/>
            </a:srgbClr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latinLnBrk="1"/>
            <a:endParaRPr lang="ko-KR" altLang="en-US">
              <a:latin typeface="Calibri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A4828-7756-402D-A8A7-526971E552CB}" type="slidenum">
              <a:rPr lang="ko-KR" altLang="en-US"/>
              <a:pPr>
                <a:defRPr/>
              </a:pPr>
              <a:t>63</a:t>
            </a:fld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30" name="오른쪽 화살표 4"/>
          <p:cNvSpPr>
            <a:spLocks noChangeArrowheads="1"/>
          </p:cNvSpPr>
          <p:nvPr/>
        </p:nvSpPr>
        <p:spPr bwMode="auto">
          <a:xfrm rot="-2370729">
            <a:off x="3536950" y="3540125"/>
            <a:ext cx="2286000" cy="1643063"/>
          </a:xfrm>
          <a:prstGeom prst="rightArrow">
            <a:avLst>
              <a:gd name="adj1" fmla="val 50000"/>
              <a:gd name="adj2" fmla="val 50003"/>
            </a:avLst>
          </a:prstGeom>
          <a:solidFill>
            <a:srgbClr val="FFC000">
              <a:alpha val="30196"/>
            </a:srgbClr>
          </a:solidFill>
          <a:ln w="57150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latinLnBrk="1"/>
            <a:endParaRPr lang="ko-KR" altLang="en-US">
              <a:latin typeface="Calibri" pitchFamily="34" charset="0"/>
            </a:endParaRPr>
          </a:p>
        </p:txBody>
      </p:sp>
      <p:sp>
        <p:nvSpPr>
          <p:cNvPr id="150531" name="오른쪽 화살표 5"/>
          <p:cNvSpPr>
            <a:spLocks noChangeArrowheads="1"/>
          </p:cNvSpPr>
          <p:nvPr/>
        </p:nvSpPr>
        <p:spPr bwMode="auto">
          <a:xfrm rot="-748558">
            <a:off x="6235700" y="2155825"/>
            <a:ext cx="2286000" cy="1643063"/>
          </a:xfrm>
          <a:prstGeom prst="rightArrow">
            <a:avLst>
              <a:gd name="adj1" fmla="val 50000"/>
              <a:gd name="adj2" fmla="val 50003"/>
            </a:avLst>
          </a:prstGeom>
          <a:solidFill>
            <a:srgbClr val="FFC000">
              <a:alpha val="30196"/>
            </a:srgbClr>
          </a:solidFill>
          <a:ln w="57150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latinLnBrk="1"/>
            <a:endParaRPr lang="ko-KR" altLang="en-US">
              <a:latin typeface="Calibri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71500" y="0"/>
            <a:ext cx="1071563" cy="592931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50533" name="TextBox 8"/>
          <p:cNvSpPr txBox="1">
            <a:spLocks noChangeArrowheads="1"/>
          </p:cNvSpPr>
          <p:nvPr/>
        </p:nvSpPr>
        <p:spPr bwMode="auto">
          <a:xfrm>
            <a:off x="928688" y="1928813"/>
            <a:ext cx="758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2400">
                <a:latin typeface="Calibri" pitchFamily="34" charset="0"/>
              </a:rPr>
              <a:t>12M</a:t>
            </a:r>
            <a:endParaRPr lang="ko-KR" altLang="en-US" sz="2400">
              <a:latin typeface="Calibri" pitchFamily="34" charset="0"/>
            </a:endParaRPr>
          </a:p>
        </p:txBody>
      </p:sp>
      <p:sp>
        <p:nvSpPr>
          <p:cNvPr id="150534" name="TextBox 9"/>
          <p:cNvSpPr txBox="1">
            <a:spLocks noChangeArrowheads="1"/>
          </p:cNvSpPr>
          <p:nvPr/>
        </p:nvSpPr>
        <p:spPr bwMode="auto">
          <a:xfrm>
            <a:off x="1071563" y="4351338"/>
            <a:ext cx="6032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2400">
                <a:latin typeface="Calibri" pitchFamily="34" charset="0"/>
              </a:rPr>
              <a:t>4M</a:t>
            </a:r>
            <a:endParaRPr lang="ko-KR" altLang="en-US" sz="2400">
              <a:latin typeface="Calibri" pitchFamily="34" charset="0"/>
            </a:endParaRPr>
          </a:p>
        </p:txBody>
      </p:sp>
      <p:sp>
        <p:nvSpPr>
          <p:cNvPr id="150535" name="TextBox 10"/>
          <p:cNvSpPr txBox="1">
            <a:spLocks noChangeArrowheads="1"/>
          </p:cNvSpPr>
          <p:nvPr/>
        </p:nvSpPr>
        <p:spPr bwMode="auto">
          <a:xfrm>
            <a:off x="955675" y="714375"/>
            <a:ext cx="758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2400">
                <a:latin typeface="Calibri" pitchFamily="34" charset="0"/>
              </a:rPr>
              <a:t>16M</a:t>
            </a:r>
            <a:endParaRPr lang="ko-KR" altLang="en-US" sz="2400">
              <a:latin typeface="Calibri" pitchFamily="34" charset="0"/>
            </a:endParaRPr>
          </a:p>
        </p:txBody>
      </p:sp>
      <p:sp>
        <p:nvSpPr>
          <p:cNvPr id="150536" name="TextBox 11"/>
          <p:cNvSpPr txBox="1">
            <a:spLocks noChangeArrowheads="1"/>
          </p:cNvSpPr>
          <p:nvPr/>
        </p:nvSpPr>
        <p:spPr bwMode="auto">
          <a:xfrm>
            <a:off x="1071563" y="3143250"/>
            <a:ext cx="603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2400">
                <a:latin typeface="Calibri" pitchFamily="34" charset="0"/>
              </a:rPr>
              <a:t>8M</a:t>
            </a:r>
            <a:endParaRPr lang="ko-KR" altLang="en-US" sz="2400">
              <a:latin typeface="Calibri" pitchFamily="34" charset="0"/>
            </a:endParaRPr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EA658D-4F2F-4EF2-A8EA-3094DF0C6AEB}" type="slidenum">
              <a:rPr lang="ko-KR" altLang="en-US"/>
              <a:pPr>
                <a:defRPr/>
              </a:pPr>
              <a:t>64</a:t>
            </a:fld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883434"/>
            <a:ext cx="4614551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2000240"/>
            <a:ext cx="4606881" cy="278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99071" y="3000372"/>
            <a:ext cx="4570846" cy="278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C53A2E-1B51-481A-8BED-F58DADEB43A9}" type="slidenum">
              <a:rPr lang="ko-KR" altLang="en-US"/>
              <a:pPr>
                <a:defRPr/>
              </a:pPr>
              <a:t>65</a:t>
            </a:fld>
            <a:endParaRPr lang="ko-KR" altLang="en-US"/>
          </a:p>
        </p:txBody>
      </p:sp>
    </p:spTree>
  </p:cSld>
  <p:clrMapOvr>
    <a:masterClrMapping/>
  </p:clrMapOvr>
  <p:transition advTm="1376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81038"/>
            <a:ext cx="7313613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A55F1-C9B9-48E1-AE6A-64282D327396}" type="slidenum">
              <a:rPr lang="ko-KR" altLang="en-US"/>
              <a:pPr>
                <a:defRPr/>
              </a:pPr>
              <a:t>66</a:t>
            </a:fld>
            <a:endParaRPr lang="ko-KR" altLang="en-US"/>
          </a:p>
        </p:txBody>
      </p:sp>
      <p:sp>
        <p:nvSpPr>
          <p:cNvPr id="4" name="타원 3"/>
          <p:cNvSpPr/>
          <p:nvPr/>
        </p:nvSpPr>
        <p:spPr>
          <a:xfrm>
            <a:off x="857250" y="714375"/>
            <a:ext cx="1214438" cy="50006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</p:spTree>
  </p:cSld>
  <p:clrMapOvr>
    <a:masterClrMapping/>
  </p:clrMapOvr>
  <p:transition advTm="15038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0"/>
            <a:ext cx="51435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C374D-ADD2-451D-B419-EF34CD7ECDB0}" type="slidenum">
              <a:rPr lang="ko-KR" altLang="en-US"/>
              <a:pPr>
                <a:defRPr/>
              </a:pPr>
              <a:t>67</a:t>
            </a:fld>
            <a:endParaRPr lang="ko-KR" altLang="en-US"/>
          </a:p>
        </p:txBody>
      </p:sp>
    </p:spTree>
  </p:cSld>
  <p:clrMapOvr>
    <a:masterClrMapping/>
  </p:clrMapOvr>
  <p:transition advTm="9298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113" y="752475"/>
            <a:ext cx="8866187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19752D-7E56-4911-833F-3B036C110247}" type="slidenum">
              <a:rPr lang="ko-KR" altLang="en-US"/>
              <a:pPr>
                <a:defRPr/>
              </a:pPr>
              <a:t>68</a:t>
            </a:fld>
            <a:endParaRPr lang="ko-KR" altLang="en-US"/>
          </a:p>
        </p:txBody>
      </p:sp>
    </p:spTree>
  </p:cSld>
  <p:clrMapOvr>
    <a:masterClrMapping/>
  </p:clrMapOvr>
  <p:transition advTm="11154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Strong points</a:t>
            </a:r>
            <a:endParaRPr lang="ko-KR" altLang="en-US" smtClean="0"/>
          </a:p>
        </p:txBody>
      </p:sp>
      <p:sp>
        <p:nvSpPr>
          <p:cNvPr id="160770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solidFill>
                  <a:srgbClr val="0000FF"/>
                </a:solidFill>
              </a:rPr>
              <a:t>Complete data </a:t>
            </a:r>
          </a:p>
          <a:p>
            <a:r>
              <a:rPr lang="en-US" altLang="ko-KR" smtClean="0"/>
              <a:t>Huge OSN</a:t>
            </a:r>
          </a:p>
          <a:p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A6DC5-CC01-48F4-98D2-E5573F3B60B7}" type="slidenum">
              <a:rPr lang="ko-KR" altLang="en-US"/>
              <a:pPr>
                <a:defRPr/>
              </a:pPr>
              <a:t>69</a:t>
            </a:fld>
            <a:endParaRPr lang="ko-KR" altLang="en-US"/>
          </a:p>
        </p:txBody>
      </p:sp>
      <p:sp>
        <p:nvSpPr>
          <p:cNvPr id="6" name="순서도: 추출 5"/>
          <p:cNvSpPr/>
          <p:nvPr/>
        </p:nvSpPr>
        <p:spPr>
          <a:xfrm>
            <a:off x="2214563" y="1214438"/>
            <a:ext cx="214312" cy="214312"/>
          </a:xfrm>
          <a:prstGeom prst="flowChartExtra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grpSp>
        <p:nvGrpSpPr>
          <p:cNvPr id="160773" name="그룹 12"/>
          <p:cNvGrpSpPr>
            <a:grpSpLocks/>
          </p:cNvGrpSpPr>
          <p:nvPr/>
        </p:nvGrpSpPr>
        <p:grpSpPr bwMode="auto">
          <a:xfrm>
            <a:off x="428625" y="1428750"/>
            <a:ext cx="4929188" cy="71438"/>
            <a:chOff x="428596" y="1428736"/>
            <a:chExt cx="8270592" cy="71438"/>
          </a:xfrm>
        </p:grpSpPr>
        <p:sp>
          <p:nvSpPr>
            <p:cNvPr id="7" name="직사각형 6"/>
            <p:cNvSpPr/>
            <p:nvPr/>
          </p:nvSpPr>
          <p:spPr>
            <a:xfrm>
              <a:off x="428596" y="1428736"/>
              <a:ext cx="2069646" cy="71438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latin typeface="Calibri" pitchFamily="34" charset="0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4573214" y="1428736"/>
              <a:ext cx="2069646" cy="7143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latin typeface="Calibri" pitchFamily="34" charset="0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2500905" y="1428736"/>
              <a:ext cx="2069646" cy="7143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latin typeface="Calibri" pitchFamily="34" charset="0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6629542" y="1428736"/>
              <a:ext cx="2069646" cy="714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latin typeface="Calibri" pitchFamily="34" charset="0"/>
              </a:endParaRPr>
            </a:p>
          </p:txBody>
        </p:sp>
      </p:grpSp>
      <p:cxnSp>
        <p:nvCxnSpPr>
          <p:cNvPr id="12" name="직선 연결선 11"/>
          <p:cNvCxnSpPr/>
          <p:nvPr/>
        </p:nvCxnSpPr>
        <p:spPr>
          <a:xfrm rot="5400000">
            <a:off x="1143001" y="1916112"/>
            <a:ext cx="6858000" cy="30257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순서도: 추출 13"/>
          <p:cNvSpPr/>
          <p:nvPr/>
        </p:nvSpPr>
        <p:spPr>
          <a:xfrm>
            <a:off x="5500688" y="5214938"/>
            <a:ext cx="214312" cy="214312"/>
          </a:xfrm>
          <a:prstGeom prst="flowChartExtra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grpSp>
        <p:nvGrpSpPr>
          <p:cNvPr id="160776" name="그룹 14"/>
          <p:cNvGrpSpPr>
            <a:grpSpLocks/>
          </p:cNvGrpSpPr>
          <p:nvPr/>
        </p:nvGrpSpPr>
        <p:grpSpPr bwMode="auto">
          <a:xfrm>
            <a:off x="3714750" y="5429250"/>
            <a:ext cx="4929188" cy="71438"/>
            <a:chOff x="428596" y="1428736"/>
            <a:chExt cx="8270592" cy="71438"/>
          </a:xfrm>
        </p:grpSpPr>
        <p:sp>
          <p:nvSpPr>
            <p:cNvPr id="16" name="직사각형 15"/>
            <p:cNvSpPr/>
            <p:nvPr/>
          </p:nvSpPr>
          <p:spPr>
            <a:xfrm>
              <a:off x="428596" y="1428736"/>
              <a:ext cx="2069646" cy="71438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latin typeface="Calibri" pitchFamily="34" charset="0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4573214" y="1428736"/>
              <a:ext cx="2069646" cy="7143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latin typeface="Calibri" pitchFamily="34" charset="0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2500905" y="1428736"/>
              <a:ext cx="2069646" cy="7143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latin typeface="Calibri" pitchFamily="34" charset="0"/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6629542" y="1428736"/>
              <a:ext cx="2069646" cy="714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latin typeface="Calibri" pitchFamily="34" charset="0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>
            <a:off x="5929313" y="5572125"/>
            <a:ext cx="2714625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400" dirty="0">
                <a:solidFill>
                  <a:prstClr val="black"/>
                </a:solidFill>
                <a:latin typeface="Calibri" pitchFamily="34" charset="0"/>
                <a:ea typeface="+mn-ea"/>
                <a:cs typeface="+mj-cs"/>
              </a:rPr>
              <a:t>Limitations</a:t>
            </a:r>
            <a:endParaRPr lang="ko-KR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60778" name="직사각형 21"/>
          <p:cNvSpPr>
            <a:spLocks noChangeArrowheads="1"/>
          </p:cNvSpPr>
          <p:nvPr/>
        </p:nvSpPr>
        <p:spPr bwMode="auto">
          <a:xfrm>
            <a:off x="3643313" y="3429000"/>
            <a:ext cx="5072062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 latinLnBrk="1">
              <a:spcBef>
                <a:spcPct val="20000"/>
              </a:spcBef>
              <a:buFont typeface="Arial" charset="0"/>
              <a:buChar char="•"/>
            </a:pPr>
            <a:r>
              <a:rPr lang="en-US" altLang="ko-KR" sz="3200">
                <a:solidFill>
                  <a:srgbClr val="000000"/>
                </a:solidFill>
                <a:latin typeface="Calibri" pitchFamily="34" charset="0"/>
              </a:rPr>
              <a:t>No contents</a:t>
            </a:r>
          </a:p>
          <a:p>
            <a:pPr marL="342900" indent="-342900" algn="r" latinLnBrk="1">
              <a:spcBef>
                <a:spcPct val="20000"/>
              </a:spcBef>
              <a:buFont typeface="Arial" charset="0"/>
              <a:buChar char="•"/>
            </a:pPr>
            <a:r>
              <a:rPr lang="en-US" altLang="ko-KR" sz="3200">
                <a:solidFill>
                  <a:srgbClr val="000000"/>
                </a:solidFill>
                <a:latin typeface="Calibri" pitchFamily="34" charset="0"/>
              </a:rPr>
              <a:t>No user profiles</a:t>
            </a:r>
          </a:p>
          <a:p>
            <a:pPr marL="342900" indent="-342900" algn="r" latinLnBrk="1">
              <a:spcBef>
                <a:spcPct val="20000"/>
              </a:spcBef>
              <a:buFont typeface="Arial" charset="0"/>
              <a:buChar char="•"/>
            </a:pPr>
            <a:r>
              <a:rPr lang="en-US" altLang="ko-KR" sz="3200">
                <a:solidFill>
                  <a:srgbClr val="FF0000"/>
                </a:solidFill>
                <a:latin typeface="Calibri" pitchFamily="34" charset="0"/>
              </a:rPr>
              <a:t>(Potential) spam msgs</a:t>
            </a:r>
          </a:p>
          <a:p>
            <a:pPr marL="342900" indent="-342900" algn="r" latinLnBrk="1">
              <a:spcBef>
                <a:spcPct val="20000"/>
              </a:spcBef>
              <a:buFont typeface="Arial" charset="0"/>
              <a:buChar char="•"/>
            </a:pPr>
            <a:endParaRPr lang="en-US" altLang="ko-KR" sz="320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 algn="r" latinLnBrk="1">
              <a:spcBef>
                <a:spcPct val="20000"/>
              </a:spcBef>
              <a:buFont typeface="Arial" charset="0"/>
              <a:buChar char="•"/>
            </a:pPr>
            <a:endParaRPr lang="en-US" altLang="ko-KR" sz="3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Tm="566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Declared online friendship</a:t>
            </a:r>
            <a:endParaRPr lang="ko-KR" altLang="en-US" smtClean="0"/>
          </a:p>
        </p:txBody>
      </p:sp>
      <p:sp>
        <p:nvSpPr>
          <p:cNvPr id="28674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Does not always represent meaningful social relations</a:t>
            </a:r>
          </a:p>
          <a:p>
            <a:endParaRPr lang="en-US" altLang="ko-KR" smtClean="0"/>
          </a:p>
          <a:p>
            <a:r>
              <a:rPr lang="en-US" altLang="ko-KR" smtClean="0"/>
              <a:t>We need other informative features that represent user relations in online social networks.</a:t>
            </a:r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EDFDAA-3C8B-4B78-B0B2-8E5C6F84B686}" type="slidenum">
              <a:rPr lang="ko-KR" altLang="en-US"/>
              <a:pPr>
                <a:defRPr/>
              </a:pPr>
              <a:t>7</a:t>
            </a:fld>
            <a:endParaRPr lang="ko-KR" altLang="en-US"/>
          </a:p>
        </p:txBody>
      </p:sp>
      <p:sp>
        <p:nvSpPr>
          <p:cNvPr id="7" name="순서도: 추출 6"/>
          <p:cNvSpPr/>
          <p:nvPr/>
        </p:nvSpPr>
        <p:spPr>
          <a:xfrm>
            <a:off x="1357313" y="1285875"/>
            <a:ext cx="214312" cy="214313"/>
          </a:xfrm>
          <a:prstGeom prst="flowChartExtra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28625" y="1428750"/>
            <a:ext cx="2070100" cy="71438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572000" y="1428750"/>
            <a:ext cx="2070100" cy="71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500313" y="1428750"/>
            <a:ext cx="2070100" cy="71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629400" y="1428750"/>
            <a:ext cx="20701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</p:spTree>
  </p:cSld>
  <p:clrMapOvr>
    <a:masterClrMapping/>
  </p:clrMapOvr>
  <p:transition advTm="858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Why didn’t we filter spam?</a:t>
            </a:r>
            <a:endParaRPr lang="ko-KR" altLang="en-US" smtClean="0"/>
          </a:p>
        </p:txBody>
      </p:sp>
      <p:sp>
        <p:nvSpPr>
          <p:cNvPr id="162818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ko-KR" smtClean="0"/>
              <a:t>Q: Are </a:t>
            </a:r>
            <a:r>
              <a:rPr lang="en-US" altLang="ko-KR" i="1" smtClean="0"/>
              <a:t>all</a:t>
            </a:r>
            <a:r>
              <a:rPr lang="en-US" altLang="ko-KR" smtClean="0"/>
              <a:t> msgs by </a:t>
            </a:r>
            <a:r>
              <a:rPr lang="en-US" altLang="ko-KR" i="1" smtClean="0"/>
              <a:t>automatic script</a:t>
            </a:r>
            <a:r>
              <a:rPr lang="en-US" altLang="ko-KR" smtClean="0"/>
              <a:t> spam?</a:t>
            </a:r>
          </a:p>
          <a:p>
            <a:pPr>
              <a:buFont typeface="Arial" charset="0"/>
              <a:buNone/>
            </a:pPr>
            <a:r>
              <a:rPr lang="en-US" altLang="ko-KR" smtClean="0"/>
              <a:t>A: No. Some users say hello to friends by script.</a:t>
            </a:r>
          </a:p>
          <a:p>
            <a:pPr>
              <a:buFont typeface="Arial" charset="0"/>
              <a:buNone/>
            </a:pPr>
            <a:endParaRPr lang="en-US" altLang="ko-KR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8059D-9312-4C05-8A19-52582D1F739B}" type="slidenum">
              <a:rPr lang="ko-KR" altLang="en-US"/>
              <a:pPr>
                <a:defRPr/>
              </a:pPr>
              <a:t>70</a:t>
            </a:fld>
            <a:endParaRPr lang="ko-KR" altLang="en-US"/>
          </a:p>
        </p:txBody>
      </p:sp>
      <p:sp>
        <p:nvSpPr>
          <p:cNvPr id="5" name="순서도: 추출 4"/>
          <p:cNvSpPr/>
          <p:nvPr/>
        </p:nvSpPr>
        <p:spPr>
          <a:xfrm>
            <a:off x="3429000" y="1285875"/>
            <a:ext cx="214313" cy="214313"/>
          </a:xfrm>
          <a:prstGeom prst="flowChartExtra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28625" y="1428750"/>
            <a:ext cx="2070100" cy="71438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572000" y="1428750"/>
            <a:ext cx="2070100" cy="71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500313" y="1428750"/>
            <a:ext cx="2070100" cy="71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629400" y="1428750"/>
            <a:ext cx="20701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1" name="모서리가 둥근 사각형 설명선 10"/>
          <p:cNvSpPr/>
          <p:nvPr/>
        </p:nvSpPr>
        <p:spPr>
          <a:xfrm>
            <a:off x="1000125" y="3214688"/>
            <a:ext cx="7072313" cy="1785937"/>
          </a:xfrm>
          <a:prstGeom prst="wedgeRoundRectCallout">
            <a:avLst>
              <a:gd name="adj1" fmla="val 21747"/>
              <a:gd name="adj2" fmla="val 56242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62826" name="TextBox 11"/>
          <p:cNvSpPr txBox="1">
            <a:spLocks noChangeArrowheads="1"/>
          </p:cNvSpPr>
          <p:nvPr/>
        </p:nvSpPr>
        <p:spPr bwMode="auto">
          <a:xfrm>
            <a:off x="1000125" y="3357563"/>
            <a:ext cx="71374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3000">
                <a:latin typeface="Calibri" pitchFamily="34" charset="0"/>
              </a:rPr>
              <a:t>We confirmed that  </a:t>
            </a:r>
          </a:p>
          <a:p>
            <a:pPr latinLnBrk="1"/>
            <a:r>
              <a:rPr lang="en-US" altLang="ko-KR" sz="3000">
                <a:latin typeface="Calibri" pitchFamily="34" charset="0"/>
              </a:rPr>
              <a:t>some users writing 100,000 msgs in a month</a:t>
            </a:r>
          </a:p>
          <a:p>
            <a:pPr latinLnBrk="1"/>
            <a:r>
              <a:rPr lang="en-US" altLang="ko-KR" sz="3000">
                <a:latin typeface="Calibri" pitchFamily="34" charset="0"/>
              </a:rPr>
              <a:t>are  not spammers but active users…</a:t>
            </a:r>
            <a:endParaRPr lang="ko-KR" altLang="en-US" sz="3000">
              <a:latin typeface="Calibri" pitchFamily="34" charset="0"/>
            </a:endParaRPr>
          </a:p>
        </p:txBody>
      </p:sp>
      <p:pic>
        <p:nvPicPr>
          <p:cNvPr id="1628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8613" y="5143500"/>
            <a:ext cx="13525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7643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163" y="576263"/>
            <a:ext cx="603567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직사각형 2"/>
          <p:cNvSpPr/>
          <p:nvPr/>
        </p:nvSpPr>
        <p:spPr>
          <a:xfrm>
            <a:off x="0" y="6488113"/>
            <a:ext cx="28035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+mn-cs"/>
              </a:rPr>
              <a:t>http://www.xkcd.com/256/ </a:t>
            </a:r>
            <a:endParaRPr lang="ko-KR" altLang="en-US" i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6E15B5-EA47-4D43-B364-0B9B3E9BFE1B}" type="slidenum">
              <a:rPr lang="ko-KR" altLang="en-US"/>
              <a:pPr>
                <a:defRPr/>
              </a:pPr>
              <a:t>71</a:t>
            </a:fld>
            <a:endParaRPr lang="ko-KR" altLang="en-US"/>
          </a:p>
        </p:txBody>
      </p:sp>
    </p:spTree>
  </p:cSld>
  <p:clrMapOvr>
    <a:masterClrMapping/>
  </p:clrMapOvr>
  <p:transition advTm="4056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714375" y="2276475"/>
          <a:ext cx="7834313" cy="2351088"/>
        </p:xfrm>
        <a:graphic>
          <a:graphicData uri="http://schemas.openxmlformats.org/drawingml/2006/table">
            <a:tbl>
              <a:tblPr firstCol="1" bandRow="1">
                <a:tableStyleId>{3B4B98B0-60AC-42C2-AFA5-B58CD77FA1E5}</a:tableStyleId>
              </a:tblPr>
              <a:tblGrid>
                <a:gridCol w="3917173"/>
                <a:gridCol w="3917173"/>
              </a:tblGrid>
              <a:tr h="7836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>
                          <a:latin typeface="Calibri" pitchFamily="34" charset="0"/>
                        </a:rPr>
                        <a:t>Period</a:t>
                      </a:r>
                      <a:endParaRPr lang="ko-KR" altLang="en-US" sz="24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>
                          <a:latin typeface="Calibri" pitchFamily="34" charset="0"/>
                        </a:rPr>
                        <a:t>2003. 6 ~ 2005.10</a:t>
                      </a:r>
                      <a:endParaRPr lang="ko-KR" altLang="en-US" sz="24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7836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>
                          <a:latin typeface="Calibri" pitchFamily="34" charset="0"/>
                        </a:rPr>
                        <a:t># of</a:t>
                      </a:r>
                      <a:r>
                        <a:rPr lang="en-US" altLang="ko-KR" sz="24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altLang="ko-KR" sz="2400" baseline="0" dirty="0" err="1" smtClean="0">
                          <a:latin typeface="Calibri" pitchFamily="34" charset="0"/>
                        </a:rPr>
                        <a:t>msgs</a:t>
                      </a:r>
                      <a:endParaRPr lang="ko-KR" altLang="en-US" sz="24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>
                          <a:latin typeface="Calibri" pitchFamily="34" charset="0"/>
                        </a:rPr>
                        <a:t>8.4B</a:t>
                      </a:r>
                      <a:endParaRPr lang="ko-KR" altLang="en-US" sz="24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7836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>
                          <a:latin typeface="Calibri" pitchFamily="34" charset="0"/>
                        </a:rPr>
                        <a:t># of users</a:t>
                      </a:r>
                      <a:endParaRPr lang="ko-KR" altLang="en-US" sz="24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>
                          <a:latin typeface="Calibri" pitchFamily="34" charset="0"/>
                        </a:rPr>
                        <a:t>17M</a:t>
                      </a:r>
                      <a:endParaRPr lang="ko-KR" altLang="en-US" sz="24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6922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Dataset statistics</a:t>
            </a:r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10EC5D-0749-4EC7-B175-0901808A89CC}" type="slidenum">
              <a:rPr lang="ko-KR" altLang="en-US"/>
              <a:pPr>
                <a:defRPr/>
              </a:pPr>
              <a:t>72</a:t>
            </a:fld>
            <a:endParaRPr lang="ko-KR" altLang="en-US"/>
          </a:p>
        </p:txBody>
      </p:sp>
      <p:sp>
        <p:nvSpPr>
          <p:cNvPr id="5" name="순서도: 추출 4"/>
          <p:cNvSpPr/>
          <p:nvPr/>
        </p:nvSpPr>
        <p:spPr>
          <a:xfrm>
            <a:off x="3429000" y="1285875"/>
            <a:ext cx="214313" cy="214313"/>
          </a:xfrm>
          <a:prstGeom prst="flowChartExtra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28625" y="1428750"/>
            <a:ext cx="2070100" cy="71438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572000" y="1428750"/>
            <a:ext cx="2070100" cy="71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500313" y="1428750"/>
            <a:ext cx="2070100" cy="71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629400" y="1428750"/>
            <a:ext cx="20701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</p:spTree>
  </p:cSld>
  <p:clrMapOvr>
    <a:masterClrMapping/>
  </p:clrMapOvr>
  <p:transition advTm="16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P(k) of Cyworld friends network</a:t>
            </a:r>
            <a:endParaRPr lang="ko-KR" altLang="en-US" smtClean="0"/>
          </a:p>
        </p:txBody>
      </p:sp>
      <p:pic>
        <p:nvPicPr>
          <p:cNvPr id="168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2413" y="1600200"/>
            <a:ext cx="6099175" cy="4525963"/>
          </a:xfrm>
        </p:spPr>
      </p:pic>
      <p:sp>
        <p:nvSpPr>
          <p:cNvPr id="4" name="직사각형 3"/>
          <p:cNvSpPr/>
          <p:nvPr/>
        </p:nvSpPr>
        <p:spPr>
          <a:xfrm>
            <a:off x="0" y="6550025"/>
            <a:ext cx="42084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+mn-cs"/>
              </a:rPr>
              <a:t>Proceedings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+mn-cs"/>
              </a:rPr>
              <a:t>of WWW2007, 835-844, 2007 </a:t>
            </a:r>
            <a:endParaRPr lang="ko-KR" altLang="en-US" i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124551-BF30-4401-B321-C607082939F2}" type="slidenum">
              <a:rPr lang="ko-KR" altLang="en-US"/>
              <a:pPr>
                <a:defRPr/>
              </a:pPr>
              <a:t>73</a:t>
            </a:fld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4643438" y="3594100"/>
            <a:ext cx="2500312" cy="1763713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357438" y="1857375"/>
            <a:ext cx="2286000" cy="1763713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5" name="순서도: 추출 14"/>
          <p:cNvSpPr/>
          <p:nvPr/>
        </p:nvSpPr>
        <p:spPr>
          <a:xfrm>
            <a:off x="5572125" y="1285875"/>
            <a:ext cx="214313" cy="214313"/>
          </a:xfrm>
          <a:prstGeom prst="flowChartExtra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28625" y="1428750"/>
            <a:ext cx="2070100" cy="71438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4572000" y="1428750"/>
            <a:ext cx="2070100" cy="71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500313" y="1428750"/>
            <a:ext cx="2070100" cy="71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6629400" y="1428750"/>
            <a:ext cx="20701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1500" y="5214938"/>
            <a:ext cx="8072438" cy="4619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dirty="0">
                <a:latin typeface="Calibri" pitchFamily="34" charset="0"/>
              </a:rPr>
              <a:t>Multi-scaling behavior represents heterogeneous user relations</a:t>
            </a:r>
            <a:endParaRPr lang="ko-KR" altLang="en-US" sz="2400" dirty="0">
              <a:latin typeface="Calibri" pitchFamily="34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913" y="0"/>
            <a:ext cx="7494587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2857500" y="2428875"/>
            <a:ext cx="4572000" cy="4286250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75A02-393E-4A19-A2D2-9A7E9ED23FDF}" type="slidenum">
              <a:rPr lang="ko-KR" altLang="en-US"/>
              <a:pPr>
                <a:defRPr/>
              </a:pPr>
              <a:t>8</a:t>
            </a:fld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5643563" y="3357563"/>
            <a:ext cx="2747962" cy="5238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dirty="0">
                <a:latin typeface="Calibri" pitchFamily="34" charset="0"/>
              </a:rPr>
              <a:t>User interactions </a:t>
            </a:r>
            <a:endParaRPr lang="ko-KR" altLang="en-US" sz="2800" dirty="0">
              <a:latin typeface="Calibri" pitchFamily="34" charset="0"/>
            </a:endParaRPr>
          </a:p>
        </p:txBody>
      </p:sp>
    </p:spTree>
  </p:cSld>
  <p:clrMapOvr>
    <a:masterClrMapping/>
  </p:clrMapOvr>
  <p:transition advTm="12824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User interaction in OSN</a:t>
            </a:r>
            <a:endParaRPr lang="ko-KR" altLang="en-US" smtClean="0"/>
          </a:p>
        </p:txBody>
      </p:sp>
      <p:sp>
        <p:nvSpPr>
          <p:cNvPr id="32770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맑은 고딕"/>
              <a:buAutoNum type="arabicPeriod"/>
            </a:pPr>
            <a:r>
              <a:rPr lang="en-US" altLang="ko-KR" smtClean="0"/>
              <a:t>Requires time &amp; effort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ABD33-0EC5-41AC-AE5B-644F80CAB6BF}" type="slidenum">
              <a:rPr lang="ko-KR" altLang="en-US"/>
              <a:pPr>
                <a:defRPr/>
              </a:pPr>
              <a:t>9</a:t>
            </a:fld>
            <a:endParaRPr lang="ko-KR" altLang="en-US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88" y="2571750"/>
            <a:ext cx="7304087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순서도: 추출 10"/>
          <p:cNvSpPr/>
          <p:nvPr/>
        </p:nvSpPr>
        <p:spPr>
          <a:xfrm>
            <a:off x="1357313" y="1285875"/>
            <a:ext cx="214312" cy="214313"/>
          </a:xfrm>
          <a:prstGeom prst="flowChartExtra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28625" y="1428750"/>
            <a:ext cx="2070100" cy="71438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572000" y="1428750"/>
            <a:ext cx="2070100" cy="71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500313" y="1428750"/>
            <a:ext cx="2070100" cy="71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629400" y="1428750"/>
            <a:ext cx="20701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36750" y="3997325"/>
            <a:ext cx="5237163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i="1" dirty="0">
                <a:solidFill>
                  <a:schemeClr val="bg1"/>
                </a:solidFill>
                <a:latin typeface="Calibri" pitchFamily="34" charset="0"/>
              </a:rPr>
              <a:t>Leaving a message needs time</a:t>
            </a:r>
          </a:p>
        </p:txBody>
      </p:sp>
    </p:spTree>
    <p:custDataLst>
      <p:tags r:id="rId1"/>
    </p:custDataLst>
  </p:cSld>
  <p:clrMapOvr>
    <a:masterClrMapping/>
  </p:clrMapOvr>
  <p:transition advTm="217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 rtlCol="0" anchor="ctr">
        <a:noAutofit/>
      </a:bodyPr>
      <a:lstStyle>
        <a:defPPr algn="ctr">
          <a:defRPr dirty="0">
            <a:latin typeface="Calibri" pitchFamily="34" charset="0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16657</TotalTime>
  <Words>4299</Words>
  <Application>Microsoft Office PowerPoint</Application>
  <PresentationFormat>On-screen Show (4:3)</PresentationFormat>
  <Paragraphs>754</Paragraphs>
  <Slides>73</Slides>
  <Notes>73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73</vt:i4>
      </vt:variant>
    </vt:vector>
  </HeadingPairs>
  <TitlesOfParts>
    <vt:vector size="76" baseType="lpstr">
      <vt:lpstr>Office 테마</vt:lpstr>
      <vt:lpstr>Package</vt:lpstr>
      <vt:lpstr>Equation</vt:lpstr>
      <vt:lpstr>Comparison of Online Social Relations  in terms of Volume vs. Interaction:  A Case Study of Cyworld</vt:lpstr>
      <vt:lpstr>Online social network in our life</vt:lpstr>
      <vt:lpstr>In online social networks, </vt:lpstr>
      <vt:lpstr>Characteristics of online friendship</vt:lpstr>
      <vt:lpstr>Characteristics of online friendship</vt:lpstr>
      <vt:lpstr>Characteristics of online friendship</vt:lpstr>
      <vt:lpstr>Declared online friendship</vt:lpstr>
      <vt:lpstr>Slide 8</vt:lpstr>
      <vt:lpstr>User interaction in OSN</vt:lpstr>
      <vt:lpstr>User interaction in OSN</vt:lpstr>
      <vt:lpstr>User interaction in OSN</vt:lpstr>
      <vt:lpstr>Our goal</vt:lpstr>
      <vt:lpstr>Outline</vt:lpstr>
      <vt:lpstr>Cyworld http://www.cyworld.com</vt:lpstr>
      <vt:lpstr>Three types of analyses</vt:lpstr>
      <vt:lpstr>Activity network </vt:lpstr>
      <vt:lpstr>Definition of Degree distribution</vt:lpstr>
      <vt:lpstr>Most social networks</vt:lpstr>
      <vt:lpstr>Degree in activity network</vt:lpstr>
      <vt:lpstr>Slide 20</vt:lpstr>
      <vt:lpstr>Slide 21</vt:lpstr>
      <vt:lpstr>Slide 22</vt:lpstr>
      <vt:lpstr>Slide 23</vt:lpstr>
      <vt:lpstr>Slide 24</vt:lpstr>
      <vt:lpstr>Clustering coefficient</vt:lpstr>
      <vt:lpstr>Weighted clustering coefficient</vt:lpstr>
      <vt:lpstr>Weighted clustering coefficient</vt:lpstr>
      <vt:lpstr>Weighted clustering coefficient</vt:lpstr>
      <vt:lpstr>Weighted clustering coefficient</vt:lpstr>
      <vt:lpstr>Degree correlation</vt:lpstr>
      <vt:lpstr>Degree correlation of social network</vt:lpstr>
      <vt:lpstr>Degree correlation of activity network</vt:lpstr>
      <vt:lpstr>From the topological structure </vt:lpstr>
      <vt:lpstr>Our analysis</vt:lpstr>
      <vt:lpstr>Reciprocity</vt:lpstr>
      <vt:lpstr>Reciprocity in user activities</vt:lpstr>
      <vt:lpstr>Reciprocity in user activities</vt:lpstr>
      <vt:lpstr>Reciprocity in user activities</vt:lpstr>
      <vt:lpstr>Reciprocity in user activities</vt:lpstr>
      <vt:lpstr>Disparity</vt:lpstr>
      <vt:lpstr>Interpretation of Y(k)</vt:lpstr>
      <vt:lpstr>Disparity in user activities </vt:lpstr>
      <vt:lpstr>Disparity in user activities </vt:lpstr>
      <vt:lpstr>Disparity in user activities </vt:lpstr>
      <vt:lpstr>Network Motifs</vt:lpstr>
      <vt:lpstr>Motif analysis in complex networks</vt:lpstr>
      <vt:lpstr>Motif analysis in complex networks</vt:lpstr>
      <vt:lpstr>Network motifs in user activities</vt:lpstr>
      <vt:lpstr>Network motifs in user activities</vt:lpstr>
      <vt:lpstr>From microscopic interaction pattern</vt:lpstr>
      <vt:lpstr>Our analysis</vt:lpstr>
      <vt:lpstr>Inflation of #(friends) in OSN</vt:lpstr>
      <vt:lpstr>#(friends) stimulate interaction?</vt:lpstr>
      <vt:lpstr>Dunbar’s number</vt:lpstr>
      <vt:lpstr>Cyworld 200 vs. Dunbar’s 150</vt:lpstr>
      <vt:lpstr>Time interval between msgs </vt:lpstr>
      <vt:lpstr>Time interval between msgs </vt:lpstr>
      <vt:lpstr>Summary</vt:lpstr>
      <vt:lpstr>Summary</vt:lpstr>
      <vt:lpstr>Slide 60</vt:lpstr>
      <vt:lpstr>Backup slides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Strong points</vt:lpstr>
      <vt:lpstr>Why didn’t we filter spam?</vt:lpstr>
      <vt:lpstr>Slide 71</vt:lpstr>
      <vt:lpstr>Dataset statistics</vt:lpstr>
      <vt:lpstr>P(k) of Cyworld friends network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of Online Social Relations  in terms of Volume vs. Interaction:  A Case Study of Cyworld</dc:title>
  <dc:creator>haewoon</dc:creator>
  <cp:lastModifiedBy> </cp:lastModifiedBy>
  <cp:revision>2027</cp:revision>
  <dcterms:created xsi:type="dcterms:W3CDTF">2008-09-24T15:19:33Z</dcterms:created>
  <dcterms:modified xsi:type="dcterms:W3CDTF">2011-03-05T02:32:22Z</dcterms:modified>
</cp:coreProperties>
</file>