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sldIdLst>
    <p:sldId id="424" r:id="rId2"/>
    <p:sldId id="497" r:id="rId3"/>
    <p:sldId id="534" r:id="rId4"/>
    <p:sldId id="491" r:id="rId5"/>
    <p:sldId id="578" r:id="rId6"/>
    <p:sldId id="527" r:id="rId7"/>
    <p:sldId id="529" r:id="rId8"/>
    <p:sldId id="530" r:id="rId9"/>
    <p:sldId id="564" r:id="rId10"/>
    <p:sldId id="501" r:id="rId11"/>
    <p:sldId id="513" r:id="rId12"/>
    <p:sldId id="492" r:id="rId13"/>
    <p:sldId id="493" r:id="rId14"/>
    <p:sldId id="494" r:id="rId15"/>
    <p:sldId id="495" r:id="rId16"/>
    <p:sldId id="503" r:id="rId17"/>
    <p:sldId id="559" r:id="rId18"/>
    <p:sldId id="571" r:id="rId19"/>
    <p:sldId id="572" r:id="rId20"/>
    <p:sldId id="577" r:id="rId21"/>
    <p:sldId id="573" r:id="rId22"/>
    <p:sldId id="579" r:id="rId23"/>
    <p:sldId id="580" r:id="rId24"/>
    <p:sldId id="581" r:id="rId25"/>
    <p:sldId id="582" r:id="rId26"/>
    <p:sldId id="574" r:id="rId27"/>
    <p:sldId id="531" r:id="rId28"/>
    <p:sldId id="575" r:id="rId29"/>
    <p:sldId id="583" r:id="rId30"/>
    <p:sldId id="591" r:id="rId31"/>
    <p:sldId id="576" r:id="rId32"/>
    <p:sldId id="586" r:id="rId33"/>
    <p:sldId id="588" r:id="rId34"/>
    <p:sldId id="587" r:id="rId35"/>
    <p:sldId id="593" r:id="rId36"/>
    <p:sldId id="594" r:id="rId37"/>
    <p:sldId id="592" r:id="rId38"/>
    <p:sldId id="595" r:id="rId39"/>
    <p:sldId id="589" r:id="rId40"/>
    <p:sldId id="590" r:id="rId41"/>
    <p:sldId id="516" r:id="rId42"/>
    <p:sldId id="518" r:id="rId43"/>
    <p:sldId id="519" r:id="rId44"/>
    <p:sldId id="540" r:id="rId45"/>
    <p:sldId id="521" r:id="rId46"/>
    <p:sldId id="520" r:id="rId47"/>
    <p:sldId id="539" r:id="rId48"/>
    <p:sldId id="585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80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4" autoAdjust="0"/>
    <p:restoredTop sz="94118" autoAdjust="0"/>
  </p:normalViewPr>
  <p:slideViewPr>
    <p:cSldViewPr>
      <p:cViewPr varScale="1">
        <p:scale>
          <a:sx n="74" d="100"/>
          <a:sy n="74" d="100"/>
        </p:scale>
        <p:origin x="-8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84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W:\Dev\MSR-Proj\MsnNetApp\AWorkDir\long-paths\hopGeoDist.MsnNet_Jun0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W:\Dev\MSR-Proj\MsnNetApp\AWorkDir\routing\plots-20sinks\_paths.ta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/>
      <c:scatterChart>
        <c:scatterStyle val="smoothMarker"/>
        <c:ser>
          <c:idx val="0"/>
          <c:order val="0"/>
          <c:xVal>
            <c:numRef>
              <c:f>hopGeoDist.MsnNet_Jun06!$A$3:$A$30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xVal>
          <c:yVal>
            <c:numRef>
              <c:f>hopGeoDist.MsnNet_Jun06!$B$3:$B$30</c:f>
              <c:numCache>
                <c:formatCode>General</c:formatCode>
                <c:ptCount val="28"/>
                <c:pt idx="0">
                  <c:v>5987.79</c:v>
                </c:pt>
                <c:pt idx="1">
                  <c:v>6288.84</c:v>
                </c:pt>
                <c:pt idx="2">
                  <c:v>6331.96</c:v>
                </c:pt>
                <c:pt idx="3">
                  <c:v>6289.6200000000044</c:v>
                </c:pt>
                <c:pt idx="4">
                  <c:v>6185.49</c:v>
                </c:pt>
                <c:pt idx="5">
                  <c:v>6004.6</c:v>
                </c:pt>
                <c:pt idx="6">
                  <c:v>5743.63</c:v>
                </c:pt>
                <c:pt idx="7">
                  <c:v>5547.75</c:v>
                </c:pt>
                <c:pt idx="8">
                  <c:v>5552.8</c:v>
                </c:pt>
                <c:pt idx="9">
                  <c:v>5623.1100000000024</c:v>
                </c:pt>
                <c:pt idx="10">
                  <c:v>5742.63</c:v>
                </c:pt>
                <c:pt idx="11">
                  <c:v>5808</c:v>
                </c:pt>
                <c:pt idx="12">
                  <c:v>5846.22</c:v>
                </c:pt>
                <c:pt idx="13">
                  <c:v>5854.17</c:v>
                </c:pt>
                <c:pt idx="14">
                  <c:v>5836.5</c:v>
                </c:pt>
                <c:pt idx="15">
                  <c:v>5880.63</c:v>
                </c:pt>
                <c:pt idx="16">
                  <c:v>6068.03</c:v>
                </c:pt>
                <c:pt idx="17">
                  <c:v>6092.9699999999993</c:v>
                </c:pt>
                <c:pt idx="18">
                  <c:v>5594.07</c:v>
                </c:pt>
                <c:pt idx="19">
                  <c:v>4643.63</c:v>
                </c:pt>
                <c:pt idx="20">
                  <c:v>3752.61</c:v>
                </c:pt>
                <c:pt idx="21">
                  <c:v>4133.91</c:v>
                </c:pt>
                <c:pt idx="22">
                  <c:v>4440.3200000000024</c:v>
                </c:pt>
                <c:pt idx="23">
                  <c:v>4133.51</c:v>
                </c:pt>
                <c:pt idx="24">
                  <c:v>2809.29</c:v>
                </c:pt>
                <c:pt idx="25">
                  <c:v>2672.44</c:v>
                </c:pt>
                <c:pt idx="26">
                  <c:v>2478.8900000000012</c:v>
                </c:pt>
                <c:pt idx="27">
                  <c:v>1160</c:v>
                </c:pt>
              </c:numCache>
            </c:numRef>
          </c:yVal>
          <c:smooth val="1"/>
        </c:ser>
        <c:axId val="35656832"/>
        <c:axId val="57938688"/>
      </c:scatterChart>
      <c:valAx>
        <c:axId val="35656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Hops, h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7938688"/>
        <c:crosses val="autoZero"/>
        <c:crossBetween val="midCat"/>
      </c:valAx>
      <c:valAx>
        <c:axId val="579386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Geo distance [km] between the node at h and h-1 hops on the shortest path</a:t>
                </a:r>
              </a:p>
            </c:rich>
          </c:tx>
          <c:layout>
            <c:manualLayout>
              <c:xMode val="edge"/>
              <c:yMode val="edge"/>
              <c:x val="1.3104014230753117E-2"/>
              <c:y val="5.6365005982155429E-2"/>
            </c:manualLayout>
          </c:layout>
        </c:title>
        <c:numFmt formatCode="General" sourceLinked="1"/>
        <c:majorTickMark val="none"/>
        <c:tickLblPos val="nextTo"/>
        <c:crossAx val="35656832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autoTitleDeleted val="1"/>
    <c:plotArea>
      <c:layout/>
      <c:scatterChart>
        <c:scatterStyle val="smoothMarker"/>
        <c:ser>
          <c:idx val="0"/>
          <c:order val="0"/>
          <c:xVal>
            <c:numRef>
              <c:f>_paths!$A$3:$A$19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xVal>
          <c:yVal>
            <c:numRef>
              <c:f>_paths!$H$3:$H$19</c:f>
              <c:numCache>
                <c:formatCode>General</c:formatCode>
                <c:ptCount val="17"/>
                <c:pt idx="0">
                  <c:v>1.4113398560568834E-2</c:v>
                </c:pt>
                <c:pt idx="1">
                  <c:v>1.0104523803190841E-2</c:v>
                </c:pt>
                <c:pt idx="2">
                  <c:v>1.0173525307829149E-2</c:v>
                </c:pt>
                <c:pt idx="3">
                  <c:v>1.1762413914737837E-2</c:v>
                </c:pt>
                <c:pt idx="4">
                  <c:v>1.7679049440697241E-2</c:v>
                </c:pt>
                <c:pt idx="5">
                  <c:v>4.0561456752131984E-2</c:v>
                </c:pt>
                <c:pt idx="6">
                  <c:v>0.12858780680468337</c:v>
                </c:pt>
                <c:pt idx="7">
                  <c:v>0.3234458632838651</c:v>
                </c:pt>
                <c:pt idx="8">
                  <c:v>0.47540192080521732</c:v>
                </c:pt>
                <c:pt idx="9">
                  <c:v>0.51185596294489244</c:v>
                </c:pt>
                <c:pt idx="10">
                  <c:v>0.50238740450793207</c:v>
                </c:pt>
                <c:pt idx="11">
                  <c:v>0.50221397920236188</c:v>
                </c:pt>
                <c:pt idx="12">
                  <c:v>0.48759403152099628</c:v>
                </c:pt>
                <c:pt idx="13">
                  <c:v>0.49347557730188829</c:v>
                </c:pt>
                <c:pt idx="14">
                  <c:v>0.48837236118625593</c:v>
                </c:pt>
                <c:pt idx="15">
                  <c:v>0.50000020714286608</c:v>
                </c:pt>
                <c:pt idx="16">
                  <c:v>0.45833337152778098</c:v>
                </c:pt>
              </c:numCache>
            </c:numRef>
          </c:yVal>
          <c:smooth val="1"/>
        </c:ser>
        <c:axId val="35284864"/>
        <c:axId val="35299328"/>
      </c:scatterChart>
      <c:valAx>
        <c:axId val="35284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Hops to target, h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5299328"/>
        <c:crosses val="autoZero"/>
        <c:crossBetween val="midCat"/>
      </c:valAx>
      <c:valAx>
        <c:axId val="352993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Success probability, good/degree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5284864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CD3151-DD8C-4294-A625-495DC4056361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C73A87-3690-4443-AC64-2DA3BB9F1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B6EAF9-A7C6-454B-AEAD-9C39137696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97E142-9C3D-459B-AEA0-22DC13576C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80EB6D-4CDC-4528-8997-04AEAF1290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73A87-3690-4443-AC64-2DA3BB9F1D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B7291-553F-4965-BF59-696AE42F4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F9EFA-EA9A-4B14-B217-17406EF9A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C3A9-769B-443A-B1F9-18B8C9065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Clr>
                <a:srgbClr val="FF6600"/>
              </a:buClr>
              <a:buFont typeface="Wingdings" pitchFamily="2" charset="2"/>
              <a:buChar char="§"/>
              <a:defRPr/>
            </a:lvl1pPr>
            <a:lvl2pPr>
              <a:buClr>
                <a:srgbClr val="7030A0"/>
              </a:buClr>
              <a:buFont typeface="Wingdings" pitchFamily="2" charset="2"/>
              <a:buChar char="§"/>
              <a:defRPr/>
            </a:lvl2pPr>
            <a:lvl3pPr>
              <a:buClr>
                <a:srgbClr val="0000FF"/>
              </a:buClr>
              <a:buFont typeface="Wingdings" pitchFamily="2" charset="2"/>
              <a:buChar char="§"/>
              <a:defRPr/>
            </a:lvl3pPr>
            <a:lvl4pPr>
              <a:buClr>
                <a:srgbClr val="C00000"/>
              </a:buClr>
              <a:buFont typeface="Wingdings" pitchFamily="2" charset="2"/>
              <a:buChar char="§"/>
              <a:defRPr/>
            </a:lvl4pPr>
            <a:lvl5pPr>
              <a:buClr>
                <a:srgbClr val="FF66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A3FD31-D379-4FA2-88AC-074DD1F705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360D-4949-4164-9E80-769C7CD7C9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Part 3-</a:t>
            </a:r>
            <a:fld id="{62E6C4E2-FDF8-423F-BB69-1B004AEAE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Part 3-</a:t>
            </a:r>
            <a:fld id="{90FE14FC-11AE-4211-9DDC-158897624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Part 3-</a:t>
            </a:r>
            <a:fld id="{87C198A7-609E-4360-947C-86029258E7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Part 3-</a:t>
            </a:r>
            <a:fld id="{A89BC7C0-1D80-4A89-9B25-EB4A76CAD7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Part 3-</a:t>
            </a:r>
            <a:fld id="{C2BFE7D6-A598-4A82-A4E6-7F6BE4B80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B287-CE66-4453-B118-584FF533C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dirty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C914D-C3BE-457E-A143-9F6FEFBBE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Part 3-</a:t>
            </a:r>
            <a:fld id="{10E61C05-7180-4B85-8B10-3B16166DD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2" r:id="rId4"/>
    <p:sldLayoutId id="2147483671" r:id="rId5"/>
    <p:sldLayoutId id="2147483670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jure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2667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1">
                    <a:satMod val="150000"/>
                  </a:schemeClr>
                </a:solidFill>
              </a:rPr>
              <a:t>Planetary-Scale Views on a Large Instant-Messaging Network</a:t>
            </a:r>
            <a:endParaRPr lang="en-US" sz="5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10000"/>
            <a:ext cx="7467600" cy="1143000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Jure Leskovec (jure@cs.stanford.edu)</a:t>
            </a:r>
          </a:p>
          <a:p>
            <a:r>
              <a:rPr lang="en-US" sz="2400" smtClean="0">
                <a:solidFill>
                  <a:schemeClr val="tx1"/>
                </a:solidFill>
              </a:rPr>
              <a:t>Joint work with Eric Horvitz, Microsoft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User Age: MSN vs. the world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1B5E4-5230-4E0A-9073-955138A5547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7175"/>
            <a:ext cx="8534400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Communication: Demographics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8E97A-DE5D-4F21-BD4D-FC91CB380DFA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124200"/>
            <a:ext cx="403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1676400" y="5486400"/>
            <a:ext cx="5486400" cy="1219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People tend to talk to similar people (except gender)</a:t>
            </a:r>
          </a:p>
        </p:txBody>
      </p:sp>
      <p:sp>
        <p:nvSpPr>
          <p:cNvPr id="26629" name="Content Placeholder 2"/>
          <p:cNvSpPr txBox="1">
            <a:spLocks/>
          </p:cNvSpPr>
          <p:nvPr/>
        </p:nvSpPr>
        <p:spPr bwMode="auto">
          <a:xfrm>
            <a:off x="304800" y="1905000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3200">
                <a:latin typeface="Corbel" pitchFamily="34" charset="0"/>
              </a:rPr>
              <a:t>How do people’s attributes (age, gender) influence communication?</a:t>
            </a:r>
            <a:endParaRPr lang="en-US" sz="2800">
              <a:latin typeface="Corbel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828800" y="4953000"/>
            <a:ext cx="49530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91440">
            <a:normAutofit fontScale="77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dirty="0"/>
              <a:t>Probability that users share an attribute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Age: Number of conversations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CD322-DF00-4F9D-A66B-FE0C26701BE6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1554163"/>
            <a:ext cx="5438775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 rot="-5400000">
            <a:off x="-181768" y="3672681"/>
            <a:ext cx="34353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rbel" pitchFamily="34" charset="0"/>
              </a:rPr>
              <a:t>User self reported age</a:t>
            </a:r>
          </a:p>
        </p:txBody>
      </p:sp>
      <p:grpSp>
        <p:nvGrpSpPr>
          <p:cNvPr id="27653" name="Group 8"/>
          <p:cNvGrpSpPr>
            <a:grpSpLocks/>
          </p:cNvGrpSpPr>
          <p:nvPr/>
        </p:nvGrpSpPr>
        <p:grpSpPr bwMode="auto">
          <a:xfrm>
            <a:off x="8408988" y="1482725"/>
            <a:ext cx="658812" cy="5181600"/>
            <a:chOff x="8409296" y="1483056"/>
            <a:chExt cx="658504" cy="5180961"/>
          </a:xfrm>
        </p:grpSpPr>
        <p:pic>
          <p:nvPicPr>
            <p:cNvPr id="2765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34400" y="1828800"/>
              <a:ext cx="403225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Text Box 6"/>
            <p:cNvSpPr txBox="1">
              <a:spLocks noChangeArrowheads="1"/>
            </p:cNvSpPr>
            <p:nvPr/>
          </p:nvSpPr>
          <p:spPr bwMode="auto">
            <a:xfrm>
              <a:off x="8413750" y="1483056"/>
              <a:ext cx="65405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>
                  <a:solidFill>
                    <a:srgbClr val="FF0000"/>
                  </a:solidFill>
                  <a:latin typeface="Corbel" pitchFamily="34" charset="0"/>
                </a:rPr>
                <a:t>High</a:t>
              </a:r>
            </a:p>
          </p:txBody>
        </p:sp>
        <p:sp>
          <p:nvSpPr>
            <p:cNvPr id="27657" name="Text Box 7"/>
            <p:cNvSpPr txBox="1">
              <a:spLocks noChangeArrowheads="1"/>
            </p:cNvSpPr>
            <p:nvPr/>
          </p:nvSpPr>
          <p:spPr bwMode="auto">
            <a:xfrm>
              <a:off x="8409296" y="6297304"/>
              <a:ext cx="6032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>
                  <a:solidFill>
                    <a:srgbClr val="0033CC"/>
                  </a:solidFill>
                  <a:latin typeface="Corbel" pitchFamily="34" charset="0"/>
                </a:rPr>
                <a:t>Low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0" y="5943600"/>
            <a:ext cx="83820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1)</a:t>
            </a:r>
            <a:r>
              <a:rPr lang="en-US" sz="2800" dirty="0"/>
              <a:t> Young people communicate with same 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2) </a:t>
            </a:r>
            <a:r>
              <a:rPr lang="en-US" sz="2800" dirty="0"/>
              <a:t>Older people communicate uniformly across 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Age: Total conversation duration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D73F6-1955-4D70-96E2-99E73599559D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5486400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 rot="-5400000">
            <a:off x="-988218" y="3669506"/>
            <a:ext cx="3414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rbel" pitchFamily="34" charset="0"/>
              </a:rPr>
              <a:t>User self reported age</a:t>
            </a:r>
          </a:p>
        </p:txBody>
      </p:sp>
      <p:grpSp>
        <p:nvGrpSpPr>
          <p:cNvPr id="28677" name="Group 8"/>
          <p:cNvGrpSpPr>
            <a:grpSpLocks/>
          </p:cNvGrpSpPr>
          <p:nvPr/>
        </p:nvGrpSpPr>
        <p:grpSpPr bwMode="auto">
          <a:xfrm>
            <a:off x="8408988" y="1482725"/>
            <a:ext cx="658812" cy="5181600"/>
            <a:chOff x="8409296" y="1483056"/>
            <a:chExt cx="658504" cy="5180961"/>
          </a:xfrm>
        </p:grpSpPr>
        <p:pic>
          <p:nvPicPr>
            <p:cNvPr id="28679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34400" y="1828800"/>
              <a:ext cx="403225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0" name="Text Box 6"/>
            <p:cNvSpPr txBox="1">
              <a:spLocks noChangeArrowheads="1"/>
            </p:cNvSpPr>
            <p:nvPr/>
          </p:nvSpPr>
          <p:spPr bwMode="auto">
            <a:xfrm>
              <a:off x="8413750" y="1483056"/>
              <a:ext cx="65405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>
                  <a:solidFill>
                    <a:srgbClr val="FF0000"/>
                  </a:solidFill>
                  <a:latin typeface="Corbel" pitchFamily="34" charset="0"/>
                </a:rPr>
                <a:t>High</a:t>
              </a:r>
            </a:p>
          </p:txBody>
        </p:sp>
        <p:sp>
          <p:nvSpPr>
            <p:cNvPr id="28681" name="Text Box 7"/>
            <p:cNvSpPr txBox="1">
              <a:spLocks noChangeArrowheads="1"/>
            </p:cNvSpPr>
            <p:nvPr/>
          </p:nvSpPr>
          <p:spPr bwMode="auto">
            <a:xfrm>
              <a:off x="8409296" y="6297304"/>
              <a:ext cx="6032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>
                  <a:solidFill>
                    <a:srgbClr val="0033CC"/>
                  </a:solidFill>
                  <a:latin typeface="Corbel" pitchFamily="34" charset="0"/>
                </a:rPr>
                <a:t>Low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133600" y="5943600"/>
            <a:ext cx="53340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1)</a:t>
            </a:r>
            <a:r>
              <a:rPr lang="en-US" sz="2800" dirty="0"/>
              <a:t> Old people talk long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2) </a:t>
            </a:r>
            <a:r>
              <a:rPr lang="en-US" sz="2800" dirty="0"/>
              <a:t>Working ages (25-40) talk short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Age: Messages per conversation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75694-36D0-4E10-9CF4-D09E2F84EA6C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300" y="1485900"/>
            <a:ext cx="574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 rot="-5400000">
            <a:off x="-988218" y="3669506"/>
            <a:ext cx="3414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rbel" pitchFamily="34" charset="0"/>
              </a:rPr>
              <a:t>User self reported age</a:t>
            </a:r>
          </a:p>
        </p:txBody>
      </p:sp>
      <p:grpSp>
        <p:nvGrpSpPr>
          <p:cNvPr id="29701" name="Group 8"/>
          <p:cNvGrpSpPr>
            <a:grpSpLocks/>
          </p:cNvGrpSpPr>
          <p:nvPr/>
        </p:nvGrpSpPr>
        <p:grpSpPr bwMode="auto">
          <a:xfrm>
            <a:off x="8408988" y="1482725"/>
            <a:ext cx="658812" cy="5181600"/>
            <a:chOff x="8409296" y="1483056"/>
            <a:chExt cx="658504" cy="5180961"/>
          </a:xfrm>
        </p:grpSpPr>
        <p:pic>
          <p:nvPicPr>
            <p:cNvPr id="29703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34400" y="1828800"/>
              <a:ext cx="403225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8413750" y="1483056"/>
              <a:ext cx="65405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>
                  <a:solidFill>
                    <a:srgbClr val="FF0000"/>
                  </a:solidFill>
                  <a:latin typeface="Corbel" pitchFamily="34" charset="0"/>
                </a:rPr>
                <a:t>High</a:t>
              </a:r>
            </a:p>
          </p:txBody>
        </p:sp>
        <p:sp>
          <p:nvSpPr>
            <p:cNvPr id="29705" name="Text Box 7"/>
            <p:cNvSpPr txBox="1">
              <a:spLocks noChangeArrowheads="1"/>
            </p:cNvSpPr>
            <p:nvPr/>
          </p:nvSpPr>
          <p:spPr bwMode="auto">
            <a:xfrm>
              <a:off x="8409296" y="6297304"/>
              <a:ext cx="6032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>
                  <a:solidFill>
                    <a:srgbClr val="0033CC"/>
                  </a:solidFill>
                  <a:latin typeface="Corbel" pitchFamily="34" charset="0"/>
                </a:rPr>
                <a:t>Low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447800" y="6019800"/>
            <a:ext cx="5334000" cy="838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1)</a:t>
            </a:r>
            <a:r>
              <a:rPr lang="en-US" sz="2800" dirty="0"/>
              <a:t> Old people talk long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2) </a:t>
            </a:r>
            <a:r>
              <a:rPr lang="en-US" sz="2800" dirty="0"/>
              <a:t>Working ages (25-40) talk quick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Age: Messages per unit time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97CE6-FE0D-45D7-847A-E07762D17CCF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463" y="1516063"/>
            <a:ext cx="5746750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 rot="-5400000">
            <a:off x="-988218" y="3669506"/>
            <a:ext cx="3414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rbel" pitchFamily="34" charset="0"/>
              </a:rPr>
              <a:t>User self reported age</a:t>
            </a:r>
          </a:p>
        </p:txBody>
      </p:sp>
      <p:grpSp>
        <p:nvGrpSpPr>
          <p:cNvPr id="30725" name="Group 8"/>
          <p:cNvGrpSpPr>
            <a:grpSpLocks/>
          </p:cNvGrpSpPr>
          <p:nvPr/>
        </p:nvGrpSpPr>
        <p:grpSpPr bwMode="auto">
          <a:xfrm>
            <a:off x="8408988" y="1482725"/>
            <a:ext cx="658812" cy="5181600"/>
            <a:chOff x="8409296" y="1483056"/>
            <a:chExt cx="658504" cy="5180961"/>
          </a:xfrm>
        </p:grpSpPr>
        <p:pic>
          <p:nvPicPr>
            <p:cNvPr id="30727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34400" y="1828800"/>
              <a:ext cx="403225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8" name="Text Box 6"/>
            <p:cNvSpPr txBox="1">
              <a:spLocks noChangeArrowheads="1"/>
            </p:cNvSpPr>
            <p:nvPr/>
          </p:nvSpPr>
          <p:spPr bwMode="auto">
            <a:xfrm>
              <a:off x="8413750" y="1483056"/>
              <a:ext cx="65405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>
                  <a:solidFill>
                    <a:srgbClr val="FF0000"/>
                  </a:solidFill>
                  <a:latin typeface="Corbel" pitchFamily="34" charset="0"/>
                </a:rPr>
                <a:t>High</a:t>
              </a:r>
            </a:p>
          </p:txBody>
        </p:sp>
        <p:sp>
          <p:nvSpPr>
            <p:cNvPr id="30729" name="Text Box 7"/>
            <p:cNvSpPr txBox="1">
              <a:spLocks noChangeArrowheads="1"/>
            </p:cNvSpPr>
            <p:nvPr/>
          </p:nvSpPr>
          <p:spPr bwMode="auto">
            <a:xfrm>
              <a:off x="8409296" y="6297304"/>
              <a:ext cx="6032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>
                  <a:solidFill>
                    <a:srgbClr val="0033CC"/>
                  </a:solidFill>
                  <a:latin typeface="Corbel" pitchFamily="34" charset="0"/>
                </a:rPr>
                <a:t>Low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905000" y="6096000"/>
            <a:ext cx="53340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1)</a:t>
            </a:r>
            <a:r>
              <a:rPr lang="en-US" sz="2800" dirty="0"/>
              <a:t> Old people talk slow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2) </a:t>
            </a:r>
            <a:r>
              <a:rPr lang="en-US" sz="2800" dirty="0"/>
              <a:t>Young talk 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Communication: Gender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3581400"/>
          </a:xfrm>
        </p:spPr>
        <p:txBody>
          <a:bodyPr rtlCol="0">
            <a:normAutofit fontScale="925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Is gender communication biased?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 err="1" smtClean="0">
                <a:solidFill>
                  <a:schemeClr val="accent2"/>
                </a:solidFill>
              </a:rPr>
              <a:t>Homophily</a:t>
            </a:r>
            <a:r>
              <a:rPr lang="en-US" b="1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> Do female talk more among themselves?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 err="1" smtClean="0">
                <a:solidFill>
                  <a:schemeClr val="accent3"/>
                </a:solidFill>
              </a:rPr>
              <a:t>Heterophily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r>
              <a:rPr lang="en-US" dirty="0" smtClean="0"/>
              <a:t> Do male-female conversations took longer?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Findings: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Num. of. conversations is not biased (follows chance)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Cross-gender conversations take longer and are more intense (more attention invested)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E1AD5-0FF8-4D99-AEC8-C72A92A3A9D7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12713" y="5562600"/>
            <a:ext cx="2706687" cy="1143000"/>
            <a:chOff x="576085" y="4724400"/>
            <a:chExt cx="2706745" cy="1143000"/>
          </a:xfrm>
        </p:grpSpPr>
        <p:grpSp>
          <p:nvGrpSpPr>
            <p:cNvPr id="31773" name="Group 19"/>
            <p:cNvGrpSpPr>
              <a:grpSpLocks/>
            </p:cNvGrpSpPr>
            <p:nvPr/>
          </p:nvGrpSpPr>
          <p:grpSpPr bwMode="auto">
            <a:xfrm>
              <a:off x="1066800" y="4724400"/>
              <a:ext cx="1676400" cy="457200"/>
              <a:chOff x="1066800" y="4876800"/>
              <a:chExt cx="1676400" cy="4572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066633" y="4876800"/>
                <a:ext cx="457210" cy="4572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/>
                  <a:t>M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285859" y="4876800"/>
                <a:ext cx="45721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/>
                  <a:t>F</a:t>
                </a:r>
              </a:p>
            </p:txBody>
          </p:sp>
          <p:cxnSp>
            <p:nvCxnSpPr>
              <p:cNvPr id="13" name="Shape 12"/>
              <p:cNvCxnSpPr>
                <a:stCxn id="10" idx="2"/>
                <a:endCxn id="10" idx="0"/>
              </p:cNvCxnSpPr>
              <p:nvPr/>
            </p:nvCxnSpPr>
            <p:spPr>
              <a:xfrm rot="10800000" flipH="1">
                <a:off x="1066633" y="4876800"/>
                <a:ext cx="228605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hape 14"/>
              <p:cNvCxnSpPr>
                <a:stCxn id="11" idx="6"/>
                <a:endCxn id="11" idx="0"/>
              </p:cNvCxnSpPr>
              <p:nvPr/>
            </p:nvCxnSpPr>
            <p:spPr>
              <a:xfrm flipH="1" flipV="1">
                <a:off x="2514464" y="4876800"/>
                <a:ext cx="228605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Curved Connector 16"/>
              <p:cNvCxnSpPr>
                <a:stCxn id="11" idx="1"/>
                <a:endCxn id="10" idx="7"/>
              </p:cNvCxnSpPr>
              <p:nvPr/>
            </p:nvCxnSpPr>
            <p:spPr>
              <a:xfrm rot="16200000" flipV="1">
                <a:off x="1904851" y="4495790"/>
                <a:ext cx="1588" cy="896957"/>
              </a:xfrm>
              <a:prstGeom prst="curvedConnector3">
                <a:avLst>
                  <a:gd name="adj1" fmla="val 18611776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urved Connector 18"/>
              <p:cNvCxnSpPr>
                <a:stCxn id="10" idx="5"/>
                <a:endCxn id="11" idx="3"/>
              </p:cNvCxnSpPr>
              <p:nvPr/>
            </p:nvCxnSpPr>
            <p:spPr>
              <a:xfrm rot="16200000" flipH="1">
                <a:off x="1904851" y="4818053"/>
                <a:ext cx="1587" cy="896957"/>
              </a:xfrm>
              <a:prstGeom prst="curvedConnector3">
                <a:avLst>
                  <a:gd name="adj1" fmla="val 18611776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774" name="TextBox 21"/>
            <p:cNvSpPr txBox="1">
              <a:spLocks noChangeArrowheads="1"/>
            </p:cNvSpPr>
            <p:nvPr/>
          </p:nvSpPr>
          <p:spPr bwMode="auto">
            <a:xfrm>
              <a:off x="1544051" y="4736068"/>
              <a:ext cx="6719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rbel" pitchFamily="34" charset="0"/>
                </a:rPr>
                <a:t>49%</a:t>
              </a:r>
            </a:p>
          </p:txBody>
        </p:sp>
        <p:sp>
          <p:nvSpPr>
            <p:cNvPr id="31775" name="TextBox 22"/>
            <p:cNvSpPr txBox="1">
              <a:spLocks noChangeArrowheads="1"/>
            </p:cNvSpPr>
            <p:nvPr/>
          </p:nvSpPr>
          <p:spPr bwMode="auto">
            <a:xfrm>
              <a:off x="2644514" y="4933890"/>
              <a:ext cx="6383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rbel" pitchFamily="34" charset="0"/>
                </a:rPr>
                <a:t>21%</a:t>
              </a:r>
            </a:p>
          </p:txBody>
        </p:sp>
        <p:sp>
          <p:nvSpPr>
            <p:cNvPr id="31776" name="TextBox 23"/>
            <p:cNvSpPr txBox="1">
              <a:spLocks noChangeArrowheads="1"/>
            </p:cNvSpPr>
            <p:nvPr/>
          </p:nvSpPr>
          <p:spPr bwMode="auto">
            <a:xfrm>
              <a:off x="576085" y="5029200"/>
              <a:ext cx="6493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rbel" pitchFamily="34" charset="0"/>
                </a:rPr>
                <a:t>20%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42834" y="5497513"/>
              <a:ext cx="1544671" cy="36988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Conversations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2971800" y="5562600"/>
            <a:ext cx="3087688" cy="1143000"/>
            <a:chOff x="576085" y="4724400"/>
            <a:chExt cx="3087745" cy="1143000"/>
          </a:xfrm>
        </p:grpSpPr>
        <p:grpSp>
          <p:nvGrpSpPr>
            <p:cNvPr id="31762" name="Group 19"/>
            <p:cNvGrpSpPr>
              <a:grpSpLocks/>
            </p:cNvGrpSpPr>
            <p:nvPr/>
          </p:nvGrpSpPr>
          <p:grpSpPr bwMode="auto">
            <a:xfrm>
              <a:off x="1066800" y="4724400"/>
              <a:ext cx="1676400" cy="457200"/>
              <a:chOff x="1066800" y="4876800"/>
              <a:chExt cx="1676400" cy="4572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1066632" y="4876800"/>
                <a:ext cx="457208" cy="4572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/>
                  <a:t>M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285855" y="4876800"/>
                <a:ext cx="457208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/>
                  <a:t>F</a:t>
                </a:r>
              </a:p>
            </p:txBody>
          </p:sp>
          <p:cxnSp>
            <p:nvCxnSpPr>
              <p:cNvPr id="47" name="Shape 46"/>
              <p:cNvCxnSpPr>
                <a:stCxn id="45" idx="2"/>
                <a:endCxn id="45" idx="0"/>
              </p:cNvCxnSpPr>
              <p:nvPr/>
            </p:nvCxnSpPr>
            <p:spPr>
              <a:xfrm rot="10800000" flipH="1">
                <a:off x="1066632" y="4876800"/>
                <a:ext cx="228604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8" name="Shape 47"/>
              <p:cNvCxnSpPr>
                <a:stCxn id="46" idx="6"/>
                <a:endCxn id="46" idx="0"/>
              </p:cNvCxnSpPr>
              <p:nvPr/>
            </p:nvCxnSpPr>
            <p:spPr>
              <a:xfrm flipH="1" flipV="1">
                <a:off x="2514459" y="4876800"/>
                <a:ext cx="228604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9" name="Curved Connector 48"/>
              <p:cNvCxnSpPr>
                <a:stCxn id="46" idx="1"/>
                <a:endCxn id="45" idx="7"/>
              </p:cNvCxnSpPr>
              <p:nvPr/>
            </p:nvCxnSpPr>
            <p:spPr>
              <a:xfrm rot="16200000" flipV="1">
                <a:off x="1904848" y="4495792"/>
                <a:ext cx="1588" cy="896954"/>
              </a:xfrm>
              <a:prstGeom prst="curvedConnector3">
                <a:avLst>
                  <a:gd name="adj1" fmla="val 18611776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Curved Connector 49"/>
              <p:cNvCxnSpPr>
                <a:stCxn id="45" idx="5"/>
                <a:endCxn id="46" idx="3"/>
              </p:cNvCxnSpPr>
              <p:nvPr/>
            </p:nvCxnSpPr>
            <p:spPr>
              <a:xfrm rot="16200000" flipH="1">
                <a:off x="1904848" y="4818055"/>
                <a:ext cx="1587" cy="896954"/>
              </a:xfrm>
              <a:prstGeom prst="curvedConnector3">
                <a:avLst>
                  <a:gd name="adj1" fmla="val 18611776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763" name="TextBox 40"/>
            <p:cNvSpPr txBox="1">
              <a:spLocks noChangeArrowheads="1"/>
            </p:cNvSpPr>
            <p:nvPr/>
          </p:nvSpPr>
          <p:spPr bwMode="auto">
            <a:xfrm>
              <a:off x="1551838" y="4736068"/>
              <a:ext cx="7873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rbel" pitchFamily="34" charset="0"/>
                </a:rPr>
                <a:t>5 min</a:t>
              </a:r>
            </a:p>
          </p:txBody>
        </p:sp>
        <p:sp>
          <p:nvSpPr>
            <p:cNvPr id="31764" name="TextBox 41"/>
            <p:cNvSpPr txBox="1">
              <a:spLocks noChangeArrowheads="1"/>
            </p:cNvSpPr>
            <p:nvPr/>
          </p:nvSpPr>
          <p:spPr bwMode="auto">
            <a:xfrm>
              <a:off x="2645603" y="4953000"/>
              <a:ext cx="101822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rbel" pitchFamily="34" charset="0"/>
                </a:rPr>
                <a:t>4.5  min</a:t>
              </a:r>
            </a:p>
          </p:txBody>
        </p:sp>
        <p:sp>
          <p:nvSpPr>
            <p:cNvPr id="31765" name="TextBox 42"/>
            <p:cNvSpPr txBox="1">
              <a:spLocks noChangeArrowheads="1"/>
            </p:cNvSpPr>
            <p:nvPr/>
          </p:nvSpPr>
          <p:spPr bwMode="auto">
            <a:xfrm>
              <a:off x="576085" y="5029200"/>
              <a:ext cx="72487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rbel" pitchFamily="34" charset="0"/>
                </a:rPr>
                <a:t>4min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788" y="5497513"/>
              <a:ext cx="1028719" cy="36988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Duration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132513" y="5497513"/>
            <a:ext cx="2589212" cy="1131887"/>
            <a:chOff x="576085" y="4724400"/>
            <a:chExt cx="2589726" cy="1131332"/>
          </a:xfrm>
        </p:grpSpPr>
        <p:grpSp>
          <p:nvGrpSpPr>
            <p:cNvPr id="31751" name="Group 19"/>
            <p:cNvGrpSpPr>
              <a:grpSpLocks/>
            </p:cNvGrpSpPr>
            <p:nvPr/>
          </p:nvGrpSpPr>
          <p:grpSpPr bwMode="auto">
            <a:xfrm>
              <a:off x="1066800" y="4724400"/>
              <a:ext cx="1676400" cy="457200"/>
              <a:chOff x="1066800" y="4876800"/>
              <a:chExt cx="1676400" cy="4572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066719" y="4876800"/>
                <a:ext cx="457291" cy="45697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/>
                  <a:t>M</a:t>
                </a: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286161" y="4876800"/>
                <a:ext cx="457291" cy="456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/>
                  <a:t>F</a:t>
                </a:r>
              </a:p>
            </p:txBody>
          </p:sp>
          <p:cxnSp>
            <p:nvCxnSpPr>
              <p:cNvPr id="59" name="Shape 58"/>
              <p:cNvCxnSpPr>
                <a:stCxn id="57" idx="2"/>
                <a:endCxn id="57" idx="0"/>
              </p:cNvCxnSpPr>
              <p:nvPr/>
            </p:nvCxnSpPr>
            <p:spPr>
              <a:xfrm rot="10800000" flipH="1">
                <a:off x="1066719" y="4876800"/>
                <a:ext cx="228645" cy="228488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Shape 59"/>
              <p:cNvCxnSpPr>
                <a:stCxn id="58" idx="6"/>
                <a:endCxn id="58" idx="0"/>
              </p:cNvCxnSpPr>
              <p:nvPr/>
            </p:nvCxnSpPr>
            <p:spPr>
              <a:xfrm flipH="1" flipV="1">
                <a:off x="2514807" y="4876800"/>
                <a:ext cx="228645" cy="228488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1" name="Curved Connector 60"/>
              <p:cNvCxnSpPr>
                <a:stCxn id="58" idx="1"/>
                <a:endCxn id="57" idx="7"/>
              </p:cNvCxnSpPr>
              <p:nvPr/>
            </p:nvCxnSpPr>
            <p:spPr>
              <a:xfrm rot="16200000" flipV="1">
                <a:off x="1905086" y="4495678"/>
                <a:ext cx="1586" cy="897116"/>
              </a:xfrm>
              <a:prstGeom prst="curvedConnector3">
                <a:avLst>
                  <a:gd name="adj1" fmla="val 18611776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Curved Connector 61"/>
              <p:cNvCxnSpPr>
                <a:stCxn id="57" idx="5"/>
                <a:endCxn id="58" idx="3"/>
              </p:cNvCxnSpPr>
              <p:nvPr/>
            </p:nvCxnSpPr>
            <p:spPr>
              <a:xfrm rot="16200000" flipH="1">
                <a:off x="1905086" y="4817782"/>
                <a:ext cx="1587" cy="897116"/>
              </a:xfrm>
              <a:prstGeom prst="curvedConnector3">
                <a:avLst>
                  <a:gd name="adj1" fmla="val 18611776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752" name="TextBox 52"/>
            <p:cNvSpPr txBox="1">
              <a:spLocks noChangeArrowheads="1"/>
            </p:cNvSpPr>
            <p:nvPr/>
          </p:nvSpPr>
          <p:spPr bwMode="auto">
            <a:xfrm>
              <a:off x="1600200" y="4736068"/>
              <a:ext cx="5261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rbel" pitchFamily="34" charset="0"/>
                </a:rPr>
                <a:t>7.6</a:t>
              </a:r>
            </a:p>
          </p:txBody>
        </p:sp>
        <p:sp>
          <p:nvSpPr>
            <p:cNvPr id="31753" name="TextBox 53"/>
            <p:cNvSpPr txBox="1">
              <a:spLocks noChangeArrowheads="1"/>
            </p:cNvSpPr>
            <p:nvPr/>
          </p:nvSpPr>
          <p:spPr bwMode="auto">
            <a:xfrm>
              <a:off x="2644514" y="4933890"/>
              <a:ext cx="52129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rbel" pitchFamily="34" charset="0"/>
                </a:rPr>
                <a:t>6.6</a:t>
              </a:r>
            </a:p>
          </p:txBody>
        </p:sp>
        <p:sp>
          <p:nvSpPr>
            <p:cNvPr id="31754" name="TextBox 54"/>
            <p:cNvSpPr txBox="1">
              <a:spLocks noChangeArrowheads="1"/>
            </p:cNvSpPr>
            <p:nvPr/>
          </p:nvSpPr>
          <p:spPr bwMode="auto">
            <a:xfrm>
              <a:off x="576085" y="5029200"/>
              <a:ext cx="51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rbel" pitchFamily="34" charset="0"/>
                </a:rPr>
                <a:t>5.9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9598" y="5486026"/>
              <a:ext cx="2415066" cy="36970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Messages/conversation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Communication: Geo distance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Longer links are used more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87698-9BF2-42B1-9483-6A7ECFFDD624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2514600"/>
            <a:ext cx="88963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Communication: Geography (1)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172200"/>
            <a:ext cx="8382000" cy="838200"/>
          </a:xfrm>
        </p:spPr>
        <p:txBody>
          <a:bodyPr rtlCol="0">
            <a:normAutofit fontScale="925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Each dot represents number of users at geo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4C82D-F2CA-4DC8-A2C3-D9FAFC99A99E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0900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057400" y="5334000"/>
            <a:ext cx="5334000" cy="990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Map of the world appears!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Costal regions dominate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Communication: Geography (2)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72200"/>
            <a:ext cx="8229600" cy="609600"/>
          </a:xfrm>
        </p:spPr>
        <p:txBody>
          <a:bodyPr rtlCol="0">
            <a:normAutofit lnSpcReduction="10000"/>
          </a:bodyPr>
          <a:lstStyle/>
          <a:p>
            <a:pPr marL="438912" indent="-32004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Users per capita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13A27-76BF-44D7-B750-ABC8DA8C00E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1516063"/>
            <a:ext cx="8775700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271963"/>
            <a:ext cx="2286000" cy="25860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Fraction of country’s population on MSN: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Iceland: 35%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Spain: 28%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Netherlands, Canada, Sweden, Norway: 26%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France, UK: 18%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USA, Brazil: 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Instant Messaging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581400" y="5715000"/>
            <a:ext cx="5105400" cy="914400"/>
          </a:xfrm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/>
              <a:buChar char=""/>
              <a:defRPr/>
            </a:pPr>
            <a:r>
              <a:rPr lang="en-US" dirty="0" smtClean="0"/>
              <a:t> Contact (buddy) list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/>
              <a:buChar char=""/>
              <a:defRPr/>
            </a:pPr>
            <a:r>
              <a:rPr lang="en-US" dirty="0" smtClean="0"/>
              <a:t> Messaging window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43424-A7CA-4F59-AFFE-E9F266C938B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82738"/>
            <a:ext cx="2662238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600200"/>
            <a:ext cx="4818063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1516063"/>
            <a:ext cx="8775700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Communication: 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Geography (3)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9F464-5613-4CBC-BD4E-79DDC524EDE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6688" y="1371600"/>
            <a:ext cx="346551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124200" y="3429000"/>
            <a:ext cx="14478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43400" y="3733800"/>
            <a:ext cx="6858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667000" y="1371600"/>
            <a:ext cx="4078288" cy="5486400"/>
          </a:xfrm>
        </p:spPr>
      </p:pic>
      <p:sp>
        <p:nvSpPr>
          <p:cNvPr id="14" name="Oval 13"/>
          <p:cNvSpPr/>
          <p:nvPr/>
        </p:nvSpPr>
        <p:spPr>
          <a:xfrm>
            <a:off x="4876800" y="2667000"/>
            <a:ext cx="3810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62200" y="5715000"/>
            <a:ext cx="5334000" cy="1143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Digital darkness,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“Digital Divide”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World communication axis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2A51F-67B1-44A4-A797-C84D675A85F2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6019800"/>
            <a:ext cx="7620000" cy="762000"/>
          </a:xfrm>
          <a:prstGeom prst="rect">
            <a:avLst/>
          </a:prstGeom>
        </p:spPr>
        <p:txBody>
          <a:bodyPr lIns="54864" tIns="91440">
            <a:normAutofit fontScale="77500" lnSpcReduction="20000"/>
          </a:bodyPr>
          <a:lstStyle/>
          <a:p>
            <a:pPr marL="438912" indent="-32004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3200" dirty="0">
                <a:latin typeface="+mj-lt"/>
              </a:rPr>
              <a:t>For each conversation between geo points (A,B) we increase the intensity on the line between A and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Who talks to whom: 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Number of conversations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950" y="1524000"/>
            <a:ext cx="57848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D13A8-2A09-4E65-9FA2-15876522D3C7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Who talks to whom: 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Conversation duration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68438"/>
            <a:ext cx="5791200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8F6C3-29B4-4DC0-8C7D-C7FE2A081CB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Number of people per conversation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990600"/>
          </a:xfrm>
        </p:spPr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Max number of people simultaneously talking is 20, but conversation can have more people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01775"/>
            <a:ext cx="57150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9350D-7D83-4EE0-9AE0-BD8039E126C5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1524000"/>
            <a:ext cx="612775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Conversations: number of messages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52400" y="6211888"/>
            <a:ext cx="8512175" cy="4937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mtClean="0"/>
              <a:t>Sessions between fewer people run out of steam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C80F3-E89E-4CCC-A899-92084D7730AC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457200"/>
            <a:ext cx="8013192" cy="16367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Messaging as a Network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583363"/>
            <a:ext cx="733425" cy="274637"/>
          </a:xfrm>
        </p:spPr>
        <p:txBody>
          <a:bodyPr/>
          <a:lstStyle/>
          <a:p>
            <a:pPr>
              <a:defRPr/>
            </a:pPr>
            <a:fld id="{FD4B36BE-57DC-484D-AE3C-9211400194F3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39953" name="Group 5"/>
          <p:cNvGrpSpPr>
            <a:grpSpLocks/>
          </p:cNvGrpSpPr>
          <p:nvPr/>
        </p:nvGrpSpPr>
        <p:grpSpPr bwMode="auto">
          <a:xfrm>
            <a:off x="1066800" y="2743200"/>
            <a:ext cx="7162800" cy="3505200"/>
            <a:chOff x="228600" y="1447800"/>
            <a:chExt cx="8686800" cy="4648200"/>
          </a:xfrm>
        </p:grpSpPr>
        <p:graphicFrame>
          <p:nvGraphicFramePr>
            <p:cNvPr id="39938" name="Object 2"/>
            <p:cNvGraphicFramePr>
              <a:graphicFrameLocks noChangeAspect="1"/>
            </p:cNvGraphicFramePr>
            <p:nvPr/>
          </p:nvGraphicFramePr>
          <p:xfrm>
            <a:off x="3063240" y="1447800"/>
            <a:ext cx="657226" cy="711481"/>
          </p:xfrm>
          <a:graphic>
            <a:graphicData uri="http://schemas.openxmlformats.org/presentationml/2006/ole">
              <p:oleObj spid="_x0000_s39938" name="Image" r:id="rId4" imgW="1368323" imgH="1337735" progId="">
                <p:embed/>
              </p:oleObj>
            </a:graphicData>
          </a:graphic>
        </p:graphicFrame>
        <p:graphicFrame>
          <p:nvGraphicFramePr>
            <p:cNvPr id="39939" name="Object 3"/>
            <p:cNvGraphicFramePr>
              <a:graphicFrameLocks noChangeAspect="1"/>
            </p:cNvGraphicFramePr>
            <p:nvPr/>
          </p:nvGraphicFramePr>
          <p:xfrm>
            <a:off x="685800" y="1752600"/>
            <a:ext cx="878206" cy="713530"/>
          </p:xfrm>
          <a:graphic>
            <a:graphicData uri="http://schemas.openxmlformats.org/presentationml/2006/ole">
              <p:oleObj spid="_x0000_s39939" name="Image" r:id="rId5" imgW="1423057" imgH="1072807" progId="">
                <p:embed/>
              </p:oleObj>
            </a:graphicData>
          </a:graphic>
        </p:graphicFrame>
        <p:graphicFrame>
          <p:nvGraphicFramePr>
            <p:cNvPr id="39940" name="Object 4"/>
            <p:cNvGraphicFramePr>
              <a:graphicFrameLocks noChangeAspect="1"/>
            </p:cNvGraphicFramePr>
            <p:nvPr/>
          </p:nvGraphicFramePr>
          <p:xfrm>
            <a:off x="2057400" y="2825652"/>
            <a:ext cx="504824" cy="701228"/>
          </p:xfrm>
          <a:graphic>
            <a:graphicData uri="http://schemas.openxmlformats.org/presentationml/2006/ole">
              <p:oleObj spid="_x0000_s39940" name="Image" r:id="rId6" imgW="1063484" imgH="1374534" progId="">
                <p:embed/>
              </p:oleObj>
            </a:graphicData>
          </a:graphic>
        </p:graphicFrame>
        <p:graphicFrame>
          <p:nvGraphicFramePr>
            <p:cNvPr id="39941" name="Object 5"/>
            <p:cNvGraphicFramePr>
              <a:graphicFrameLocks noChangeAspect="1"/>
            </p:cNvGraphicFramePr>
            <p:nvPr/>
          </p:nvGraphicFramePr>
          <p:xfrm>
            <a:off x="6612254" y="3590441"/>
            <a:ext cx="657226" cy="711481"/>
          </p:xfrm>
          <a:graphic>
            <a:graphicData uri="http://schemas.openxmlformats.org/presentationml/2006/ole">
              <p:oleObj spid="_x0000_s39941" name="Image" r:id="rId7" imgW="1368323" imgH="1337735" progId="">
                <p:embed/>
              </p:oleObj>
            </a:graphicData>
          </a:graphic>
        </p:graphicFrame>
        <p:graphicFrame>
          <p:nvGraphicFramePr>
            <p:cNvPr id="39942" name="Object 6"/>
            <p:cNvGraphicFramePr>
              <a:graphicFrameLocks noChangeAspect="1"/>
            </p:cNvGraphicFramePr>
            <p:nvPr/>
          </p:nvGraphicFramePr>
          <p:xfrm>
            <a:off x="4892040" y="1743054"/>
            <a:ext cx="878206" cy="713530"/>
          </p:xfrm>
          <a:graphic>
            <a:graphicData uri="http://schemas.openxmlformats.org/presentationml/2006/ole">
              <p:oleObj spid="_x0000_s39942" name="Image" r:id="rId8" imgW="1423057" imgH="1072807" progId="">
                <p:embed/>
              </p:oleObj>
            </a:graphicData>
          </a:graphic>
        </p:graphicFrame>
        <p:graphicFrame>
          <p:nvGraphicFramePr>
            <p:cNvPr id="39943" name="Object 7"/>
            <p:cNvGraphicFramePr>
              <a:graphicFrameLocks noChangeAspect="1"/>
            </p:cNvGraphicFramePr>
            <p:nvPr/>
          </p:nvGraphicFramePr>
          <p:xfrm>
            <a:off x="4752976" y="3305439"/>
            <a:ext cx="504824" cy="701228"/>
          </p:xfrm>
          <a:graphic>
            <a:graphicData uri="http://schemas.openxmlformats.org/presentationml/2006/ole">
              <p:oleObj spid="_x0000_s39943" name="Image" r:id="rId9" imgW="1063484" imgH="1374534" progId="">
                <p:embed/>
              </p:oleObj>
            </a:graphicData>
          </a:graphic>
        </p:graphicFrame>
        <p:graphicFrame>
          <p:nvGraphicFramePr>
            <p:cNvPr id="39944" name="Object 8"/>
            <p:cNvGraphicFramePr>
              <a:graphicFrameLocks noChangeAspect="1"/>
            </p:cNvGraphicFramePr>
            <p:nvPr/>
          </p:nvGraphicFramePr>
          <p:xfrm>
            <a:off x="4892040" y="5384519"/>
            <a:ext cx="657226" cy="711481"/>
          </p:xfrm>
          <a:graphic>
            <a:graphicData uri="http://schemas.openxmlformats.org/presentationml/2006/ole">
              <p:oleObj spid="_x0000_s39944" name="Image" r:id="rId10" imgW="1368323" imgH="1337735" progId="">
                <p:embed/>
              </p:oleObj>
            </a:graphicData>
          </a:graphic>
        </p:graphicFrame>
        <p:graphicFrame>
          <p:nvGraphicFramePr>
            <p:cNvPr id="39945" name="Object 9"/>
            <p:cNvGraphicFramePr>
              <a:graphicFrameLocks noChangeAspect="1"/>
            </p:cNvGraphicFramePr>
            <p:nvPr/>
          </p:nvGraphicFramePr>
          <p:xfrm>
            <a:off x="2788920" y="4400340"/>
            <a:ext cx="878206" cy="713530"/>
          </p:xfrm>
          <a:graphic>
            <a:graphicData uri="http://schemas.openxmlformats.org/presentationml/2006/ole">
              <p:oleObj spid="_x0000_s39945" name="Image" r:id="rId11" imgW="1423057" imgH="1072807" progId="">
                <p:embed/>
              </p:oleObj>
            </a:graphicData>
          </a:graphic>
        </p:graphicFrame>
        <p:graphicFrame>
          <p:nvGraphicFramePr>
            <p:cNvPr id="39946" name="Object 10"/>
            <p:cNvGraphicFramePr>
              <a:graphicFrameLocks noChangeAspect="1"/>
            </p:cNvGraphicFramePr>
            <p:nvPr/>
          </p:nvGraphicFramePr>
          <p:xfrm>
            <a:off x="729616" y="5187683"/>
            <a:ext cx="504824" cy="701228"/>
          </p:xfrm>
          <a:graphic>
            <a:graphicData uri="http://schemas.openxmlformats.org/presentationml/2006/ole">
              <p:oleObj spid="_x0000_s39946" name="Image" r:id="rId12" imgW="1063484" imgH="1374534" progId="">
                <p:embed/>
              </p:oleObj>
            </a:graphicData>
          </a:graphic>
        </p:graphicFrame>
        <p:graphicFrame>
          <p:nvGraphicFramePr>
            <p:cNvPr id="39947" name="Object 11"/>
            <p:cNvGraphicFramePr>
              <a:graphicFrameLocks noChangeAspect="1"/>
            </p:cNvGraphicFramePr>
            <p:nvPr/>
          </p:nvGraphicFramePr>
          <p:xfrm>
            <a:off x="6978016" y="2136726"/>
            <a:ext cx="657224" cy="711479"/>
          </p:xfrm>
          <a:graphic>
            <a:graphicData uri="http://schemas.openxmlformats.org/presentationml/2006/ole">
              <p:oleObj spid="_x0000_s39947" name="Image" r:id="rId13" imgW="1368323" imgH="1337735" progId="">
                <p:embed/>
              </p:oleObj>
            </a:graphicData>
          </a:graphic>
        </p:graphicFrame>
        <p:graphicFrame>
          <p:nvGraphicFramePr>
            <p:cNvPr id="39948" name="Object 12"/>
            <p:cNvGraphicFramePr>
              <a:graphicFrameLocks noChangeAspect="1"/>
            </p:cNvGraphicFramePr>
            <p:nvPr/>
          </p:nvGraphicFramePr>
          <p:xfrm>
            <a:off x="7069456" y="5165130"/>
            <a:ext cx="657224" cy="711479"/>
          </p:xfrm>
          <a:graphic>
            <a:graphicData uri="http://schemas.openxmlformats.org/presentationml/2006/ole">
              <p:oleObj spid="_x0000_s39948" name="Image" r:id="rId14" imgW="1368323" imgH="1337735" progId="">
                <p:embed/>
              </p:oleObj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 flipV="1">
              <a:off x="1508902" y="1841466"/>
              <a:ext cx="1646102" cy="29472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1301401" y="2457617"/>
              <a:ext cx="688389" cy="6391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949716" y="3990299"/>
              <a:ext cx="1574662" cy="82208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2580651" y="2161842"/>
              <a:ext cx="690493" cy="6391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2349332" y="3679629"/>
              <a:ext cx="787331" cy="45821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2606304" y="3121405"/>
              <a:ext cx="2011902" cy="39366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606304" y="2136189"/>
              <a:ext cx="2285290" cy="88627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5395234" y="4241990"/>
              <a:ext cx="1279939" cy="100498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V="1">
              <a:off x="6788411" y="4608844"/>
              <a:ext cx="688388" cy="2733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6841056" y="3078375"/>
              <a:ext cx="492608" cy="1829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440296" y="3614013"/>
              <a:ext cx="1097402" cy="1957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4775455" y="2828894"/>
              <a:ext cx="690493" cy="9241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269298" y="3639275"/>
              <a:ext cx="1126280" cy="2694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949" name="Object 13"/>
            <p:cNvGraphicFramePr>
              <a:graphicFrameLocks noChangeAspect="1"/>
            </p:cNvGraphicFramePr>
            <p:nvPr/>
          </p:nvGraphicFramePr>
          <p:xfrm>
            <a:off x="8258176" y="3120906"/>
            <a:ext cx="657224" cy="711479"/>
          </p:xfrm>
          <a:graphic>
            <a:graphicData uri="http://schemas.openxmlformats.org/presentationml/2006/ole">
              <p:oleObj spid="_x0000_s39949" name="Image" r:id="rId15" imgW="1368323" imgH="1337735" progId="">
                <p:embed/>
              </p:oleObj>
            </a:graphicData>
          </a:graphic>
        </p:graphicFrame>
        <p:graphicFrame>
          <p:nvGraphicFramePr>
            <p:cNvPr id="39950" name="Object 14"/>
            <p:cNvGraphicFramePr>
              <a:graphicFrameLocks noChangeAspect="1"/>
            </p:cNvGraphicFramePr>
            <p:nvPr/>
          </p:nvGraphicFramePr>
          <p:xfrm>
            <a:off x="228600" y="3317742"/>
            <a:ext cx="657224" cy="711479"/>
          </p:xfrm>
          <a:graphic>
            <a:graphicData uri="http://schemas.openxmlformats.org/presentationml/2006/ole">
              <p:oleObj spid="_x0000_s39950" name="Image" r:id="rId16" imgW="1368323" imgH="1337735" progId="">
                <p:embed/>
              </p:oleObj>
            </a:graphicData>
          </a:graphic>
        </p:graphicFrame>
        <p:cxnSp>
          <p:nvCxnSpPr>
            <p:cNvPr id="33" name="Straight Connector 32"/>
            <p:cNvCxnSpPr/>
            <p:nvPr/>
          </p:nvCxnSpPr>
          <p:spPr>
            <a:xfrm rot="10800000" flipV="1">
              <a:off x="867788" y="3317185"/>
              <a:ext cx="1097402" cy="29682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7443716" y="4149330"/>
              <a:ext cx="1279939" cy="82401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544611" y="2826682"/>
              <a:ext cx="731601" cy="39366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35629" y="5660232"/>
              <a:ext cx="3546340" cy="28419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>
            <a:off x="1752600" y="6637338"/>
            <a:ext cx="762000" cy="158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955" name="TextBox 37"/>
          <p:cNvSpPr txBox="1">
            <a:spLocks noChangeArrowheads="1"/>
          </p:cNvSpPr>
          <p:nvPr/>
        </p:nvSpPr>
        <p:spPr bwMode="auto">
          <a:xfrm>
            <a:off x="2554288" y="6334125"/>
            <a:ext cx="462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rbel" pitchFamily="34" charset="0"/>
              </a:rPr>
              <a:t>At least 1 message exchanged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IM Communication Network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Buddy graph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240 million people (people that login in June ’06)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9.1 billion buddy edges (friendship links)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u="sng" dirty="0" smtClean="0">
                <a:solidFill>
                  <a:schemeClr val="accent4"/>
                </a:solidFill>
              </a:rPr>
              <a:t>Communication graph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(take only 2-user conversations)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Edge if the users exchanged at least 1 message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180 million people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1.3 billion edges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30 billion conversations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D33CF-D7A5-472D-9C7E-B211F0C0D6D6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Network: Number of buddies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C2496-D722-4D2A-BF67-5A3AA1A2A94E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1054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600200" y="5334000"/>
            <a:ext cx="5638800" cy="1371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Number of buddies follows power-law with exponential cutoff distribution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2346325" cy="400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Limit of 600 buddies</a:t>
            </a: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rot="5400000">
            <a:off x="6806407" y="1670843"/>
            <a:ext cx="590550" cy="1554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34400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Network: Communication degree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D84C4-E974-4E0A-A0F2-28FCD91CDBD4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60198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1676400" y="6019800"/>
            <a:ext cx="6188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bel" pitchFamily="34" charset="0"/>
              </a:rPr>
              <a:t>There is “no average” degree. But degrees are heavily skewed.</a:t>
            </a:r>
          </a:p>
          <a:p>
            <a:r>
              <a:rPr lang="en-US">
                <a:latin typeface="Corbel" pitchFamily="34" charset="0"/>
              </a:rPr>
              <a:t>“Heavy tailed” or “power law”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Instant Messaging as a Network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29C90-5585-4F3A-A1EC-DB26F3A4C2DF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63875" y="1600200"/>
          <a:ext cx="657225" cy="711200"/>
        </p:xfrm>
        <a:graphic>
          <a:graphicData uri="http://schemas.openxmlformats.org/presentationml/2006/ole">
            <p:oleObj spid="_x0000_s1026" name="Image" r:id="rId4" imgW="1368323" imgH="1337735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85800" y="1905000"/>
          <a:ext cx="877888" cy="712788"/>
        </p:xfrm>
        <a:graphic>
          <a:graphicData uri="http://schemas.openxmlformats.org/presentationml/2006/ole">
            <p:oleObj spid="_x0000_s1027" name="Image" r:id="rId5" imgW="1423057" imgH="1072807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057400" y="2978150"/>
          <a:ext cx="504825" cy="701675"/>
        </p:xfrm>
        <a:graphic>
          <a:graphicData uri="http://schemas.openxmlformats.org/presentationml/2006/ole">
            <p:oleObj spid="_x0000_s1028" name="Image" r:id="rId6" imgW="1063484" imgH="1374534" progId="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611938" y="3743325"/>
          <a:ext cx="657225" cy="711200"/>
        </p:xfrm>
        <a:graphic>
          <a:graphicData uri="http://schemas.openxmlformats.org/presentationml/2006/ole">
            <p:oleObj spid="_x0000_s1029" name="Image" r:id="rId7" imgW="1368323" imgH="1337735" progId="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892675" y="1895475"/>
          <a:ext cx="877888" cy="712788"/>
        </p:xfrm>
        <a:graphic>
          <a:graphicData uri="http://schemas.openxmlformats.org/presentationml/2006/ole">
            <p:oleObj spid="_x0000_s1030" name="Image" r:id="rId8" imgW="1423057" imgH="1072807" progId="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752975" y="3457575"/>
          <a:ext cx="504825" cy="701675"/>
        </p:xfrm>
        <a:graphic>
          <a:graphicData uri="http://schemas.openxmlformats.org/presentationml/2006/ole">
            <p:oleObj spid="_x0000_s1031" name="Image" r:id="rId9" imgW="1063484" imgH="1374534" progId="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892675" y="5537200"/>
          <a:ext cx="657225" cy="711200"/>
        </p:xfrm>
        <a:graphic>
          <a:graphicData uri="http://schemas.openxmlformats.org/presentationml/2006/ole">
            <p:oleObj spid="_x0000_s1032" name="Image" r:id="rId10" imgW="1368323" imgH="1337735" progId="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789238" y="4552950"/>
          <a:ext cx="877887" cy="712788"/>
        </p:xfrm>
        <a:graphic>
          <a:graphicData uri="http://schemas.openxmlformats.org/presentationml/2006/ole">
            <p:oleObj spid="_x0000_s1033" name="Image" r:id="rId11" imgW="1423057" imgH="1072807" progId="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730250" y="5340350"/>
          <a:ext cx="504825" cy="701675"/>
        </p:xfrm>
        <a:graphic>
          <a:graphicData uri="http://schemas.openxmlformats.org/presentationml/2006/ole">
            <p:oleObj spid="_x0000_s1034" name="Image" r:id="rId12" imgW="1063484" imgH="1374534" progId="">
              <p:embed/>
            </p:oleObj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6978650" y="2289175"/>
          <a:ext cx="657225" cy="711200"/>
        </p:xfrm>
        <a:graphic>
          <a:graphicData uri="http://schemas.openxmlformats.org/presentationml/2006/ole">
            <p:oleObj spid="_x0000_s1035" name="Image" r:id="rId13" imgW="1368323" imgH="1337735" progId="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7069138" y="5318125"/>
          <a:ext cx="657225" cy="711200"/>
        </p:xfrm>
        <a:graphic>
          <a:graphicData uri="http://schemas.openxmlformats.org/presentationml/2006/ole">
            <p:oleObj spid="_x0000_s1036" name="Image" r:id="rId14" imgW="1368323" imgH="1337735" progId="">
              <p:embed/>
            </p:oleObj>
          </a:graphicData>
        </a:graphic>
      </p:graphicFrame>
      <p:cxnSp>
        <p:nvCxnSpPr>
          <p:cNvPr id="22" name="Straight Connector 21"/>
          <p:cNvCxnSpPr/>
          <p:nvPr/>
        </p:nvCxnSpPr>
        <p:spPr>
          <a:xfrm flipV="1">
            <a:off x="1508125" y="1993900"/>
            <a:ext cx="1646238" cy="2952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1300956" y="2609057"/>
            <a:ext cx="688975" cy="63976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950119" y="4140994"/>
            <a:ext cx="1574800" cy="82391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2582069" y="2313781"/>
            <a:ext cx="688975" cy="63976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2349500" y="3832225"/>
            <a:ext cx="787400" cy="457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2606675" y="3273425"/>
            <a:ext cx="2011363" cy="3937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606675" y="2289175"/>
            <a:ext cx="2286000" cy="8858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5395119" y="4394994"/>
            <a:ext cx="1279525" cy="10048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V="1">
            <a:off x="6787356" y="4760119"/>
            <a:ext cx="688975" cy="27463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6840537" y="3230563"/>
            <a:ext cx="492125" cy="18415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440363" y="3765550"/>
            <a:ext cx="1096962" cy="19685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4775994" y="2982119"/>
            <a:ext cx="688975" cy="904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100" idx="0"/>
          </p:cNvCxnSpPr>
          <p:nvPr/>
        </p:nvCxnSpPr>
        <p:spPr>
          <a:xfrm flipV="1">
            <a:off x="7269163" y="3792538"/>
            <a:ext cx="1127125" cy="2682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8258175" y="3273425"/>
          <a:ext cx="657225" cy="711200"/>
        </p:xfrm>
        <a:graphic>
          <a:graphicData uri="http://schemas.openxmlformats.org/presentationml/2006/ole">
            <p:oleObj spid="_x0000_s1037" name="Image" r:id="rId15" imgW="1368323" imgH="1337735" progId="">
              <p:embed/>
            </p:oleObj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228600" y="3470275"/>
          <a:ext cx="657225" cy="711200"/>
        </p:xfrm>
        <a:graphic>
          <a:graphicData uri="http://schemas.openxmlformats.org/presentationml/2006/ole">
            <p:oleObj spid="_x0000_s1038" name="Image" r:id="rId16" imgW="1368323" imgH="1337735" progId="">
              <p:embed/>
            </p:oleObj>
          </a:graphicData>
        </a:graphic>
      </p:graphicFrame>
      <p:cxnSp>
        <p:nvCxnSpPr>
          <p:cNvPr id="66" name="Straight Connector 65"/>
          <p:cNvCxnSpPr/>
          <p:nvPr/>
        </p:nvCxnSpPr>
        <p:spPr>
          <a:xfrm rot="10800000" flipV="1">
            <a:off x="868363" y="3470275"/>
            <a:ext cx="1096962" cy="2952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7443788" y="4302125"/>
            <a:ext cx="1279525" cy="8223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543800" y="2978150"/>
            <a:ext cx="731838" cy="3937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336675" y="5811838"/>
            <a:ext cx="3546475" cy="28416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785938" y="6551613"/>
            <a:ext cx="396875" cy="15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59" name="TextBox 81"/>
          <p:cNvSpPr txBox="1">
            <a:spLocks noChangeArrowheads="1"/>
          </p:cNvSpPr>
          <p:nvPr/>
        </p:nvSpPr>
        <p:spPr bwMode="auto">
          <a:xfrm>
            <a:off x="2166938" y="6321425"/>
            <a:ext cx="11096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rbel" pitchFamily="34" charset="0"/>
              </a:rPr>
              <a:t>Buddy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4724400" y="6565900"/>
            <a:ext cx="396875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1" name="TextBox 83"/>
          <p:cNvSpPr txBox="1">
            <a:spLocks noChangeArrowheads="1"/>
          </p:cNvSpPr>
          <p:nvPr/>
        </p:nvSpPr>
        <p:spPr bwMode="auto">
          <a:xfrm>
            <a:off x="5105400" y="6334125"/>
            <a:ext cx="2092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rbel" pitchFamily="34" charset="0"/>
              </a:rPr>
              <a:t>Conversation</a:t>
            </a:r>
          </a:p>
        </p:txBody>
      </p:sp>
      <p:sp>
        <p:nvSpPr>
          <p:cNvPr id="86" name="Freeform 85"/>
          <p:cNvSpPr/>
          <p:nvPr/>
        </p:nvSpPr>
        <p:spPr>
          <a:xfrm>
            <a:off x="1528763" y="1774825"/>
            <a:ext cx="1651000" cy="506413"/>
          </a:xfrm>
          <a:custGeom>
            <a:avLst/>
            <a:gdLst>
              <a:gd name="connsiteX0" fmla="*/ 0 w 1651379"/>
              <a:gd name="connsiteY0" fmla="*/ 507242 h 507242"/>
              <a:gd name="connsiteX1" fmla="*/ 846161 w 1651379"/>
              <a:gd name="connsiteY1" fmla="*/ 56866 h 507242"/>
              <a:gd name="connsiteX2" fmla="*/ 1651379 w 1651379"/>
              <a:gd name="connsiteY2" fmla="*/ 166048 h 5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9" h="507242">
                <a:moveTo>
                  <a:pt x="0" y="507242"/>
                </a:moveTo>
                <a:cubicBezTo>
                  <a:pt x="285465" y="310487"/>
                  <a:pt x="570931" y="113732"/>
                  <a:pt x="846161" y="56866"/>
                </a:cubicBezTo>
                <a:cubicBezTo>
                  <a:pt x="1121391" y="0"/>
                  <a:pt x="1386385" y="83024"/>
                  <a:pt x="1651379" y="16604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>
          <a:xfrm rot="20470229" flipV="1">
            <a:off x="1533525" y="2114550"/>
            <a:ext cx="1651000" cy="331788"/>
          </a:xfrm>
          <a:custGeom>
            <a:avLst/>
            <a:gdLst>
              <a:gd name="connsiteX0" fmla="*/ 0 w 1651379"/>
              <a:gd name="connsiteY0" fmla="*/ 507242 h 507242"/>
              <a:gd name="connsiteX1" fmla="*/ 846161 w 1651379"/>
              <a:gd name="connsiteY1" fmla="*/ 56866 h 507242"/>
              <a:gd name="connsiteX2" fmla="*/ 1651379 w 1651379"/>
              <a:gd name="connsiteY2" fmla="*/ 166048 h 5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9" h="507242">
                <a:moveTo>
                  <a:pt x="0" y="507242"/>
                </a:moveTo>
                <a:cubicBezTo>
                  <a:pt x="285465" y="310487"/>
                  <a:pt x="570931" y="113732"/>
                  <a:pt x="846161" y="56866"/>
                </a:cubicBezTo>
                <a:cubicBezTo>
                  <a:pt x="1121391" y="0"/>
                  <a:pt x="1386385" y="83024"/>
                  <a:pt x="1651379" y="16604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reeform 87"/>
          <p:cNvSpPr/>
          <p:nvPr/>
        </p:nvSpPr>
        <p:spPr>
          <a:xfrm rot="19970348" flipV="1">
            <a:off x="2617788" y="2647950"/>
            <a:ext cx="2355850" cy="412750"/>
          </a:xfrm>
          <a:custGeom>
            <a:avLst/>
            <a:gdLst>
              <a:gd name="connsiteX0" fmla="*/ 0 w 1651379"/>
              <a:gd name="connsiteY0" fmla="*/ 507242 h 507242"/>
              <a:gd name="connsiteX1" fmla="*/ 846161 w 1651379"/>
              <a:gd name="connsiteY1" fmla="*/ 56866 h 507242"/>
              <a:gd name="connsiteX2" fmla="*/ 1651379 w 1651379"/>
              <a:gd name="connsiteY2" fmla="*/ 166048 h 5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9" h="507242">
                <a:moveTo>
                  <a:pt x="0" y="507242"/>
                </a:moveTo>
                <a:cubicBezTo>
                  <a:pt x="285465" y="310487"/>
                  <a:pt x="570931" y="113732"/>
                  <a:pt x="846161" y="56866"/>
                </a:cubicBezTo>
                <a:cubicBezTo>
                  <a:pt x="1121391" y="0"/>
                  <a:pt x="1386385" y="83024"/>
                  <a:pt x="1651379" y="16604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reeform 88"/>
          <p:cNvSpPr/>
          <p:nvPr/>
        </p:nvSpPr>
        <p:spPr>
          <a:xfrm rot="322829" flipV="1">
            <a:off x="2530475" y="3371850"/>
            <a:ext cx="2043113" cy="412750"/>
          </a:xfrm>
          <a:custGeom>
            <a:avLst/>
            <a:gdLst>
              <a:gd name="connsiteX0" fmla="*/ 0 w 1651379"/>
              <a:gd name="connsiteY0" fmla="*/ 507242 h 507242"/>
              <a:gd name="connsiteX1" fmla="*/ 846161 w 1651379"/>
              <a:gd name="connsiteY1" fmla="*/ 56866 h 507242"/>
              <a:gd name="connsiteX2" fmla="*/ 1651379 w 1651379"/>
              <a:gd name="connsiteY2" fmla="*/ 166048 h 5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9" h="507242">
                <a:moveTo>
                  <a:pt x="0" y="507242"/>
                </a:moveTo>
                <a:cubicBezTo>
                  <a:pt x="285465" y="310487"/>
                  <a:pt x="570931" y="113732"/>
                  <a:pt x="846161" y="56866"/>
                </a:cubicBezTo>
                <a:cubicBezTo>
                  <a:pt x="1121391" y="0"/>
                  <a:pt x="1386385" y="83024"/>
                  <a:pt x="1651379" y="16604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reeform 89"/>
          <p:cNvSpPr/>
          <p:nvPr/>
        </p:nvSpPr>
        <p:spPr>
          <a:xfrm rot="19970348" flipV="1">
            <a:off x="833438" y="3586163"/>
            <a:ext cx="1196975" cy="269875"/>
          </a:xfrm>
          <a:custGeom>
            <a:avLst/>
            <a:gdLst>
              <a:gd name="connsiteX0" fmla="*/ 0 w 1651379"/>
              <a:gd name="connsiteY0" fmla="*/ 507242 h 507242"/>
              <a:gd name="connsiteX1" fmla="*/ 846161 w 1651379"/>
              <a:gd name="connsiteY1" fmla="*/ 56866 h 507242"/>
              <a:gd name="connsiteX2" fmla="*/ 1651379 w 1651379"/>
              <a:gd name="connsiteY2" fmla="*/ 166048 h 5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9" h="507242">
                <a:moveTo>
                  <a:pt x="0" y="507242"/>
                </a:moveTo>
                <a:cubicBezTo>
                  <a:pt x="285465" y="310487"/>
                  <a:pt x="570931" y="113732"/>
                  <a:pt x="846161" y="56866"/>
                </a:cubicBezTo>
                <a:cubicBezTo>
                  <a:pt x="1121391" y="0"/>
                  <a:pt x="1386385" y="83024"/>
                  <a:pt x="1651379" y="16604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reeform 90"/>
          <p:cNvSpPr/>
          <p:nvPr/>
        </p:nvSpPr>
        <p:spPr>
          <a:xfrm rot="9484482" flipV="1">
            <a:off x="790575" y="3402013"/>
            <a:ext cx="1196975" cy="269875"/>
          </a:xfrm>
          <a:custGeom>
            <a:avLst/>
            <a:gdLst>
              <a:gd name="connsiteX0" fmla="*/ 0 w 1651379"/>
              <a:gd name="connsiteY0" fmla="*/ 507242 h 507242"/>
              <a:gd name="connsiteX1" fmla="*/ 846161 w 1651379"/>
              <a:gd name="connsiteY1" fmla="*/ 56866 h 507242"/>
              <a:gd name="connsiteX2" fmla="*/ 1651379 w 1651379"/>
              <a:gd name="connsiteY2" fmla="*/ 166048 h 5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9" h="507242">
                <a:moveTo>
                  <a:pt x="0" y="507242"/>
                </a:moveTo>
                <a:cubicBezTo>
                  <a:pt x="285465" y="310487"/>
                  <a:pt x="570931" y="113732"/>
                  <a:pt x="846161" y="56866"/>
                </a:cubicBezTo>
                <a:cubicBezTo>
                  <a:pt x="1121391" y="0"/>
                  <a:pt x="1386385" y="83024"/>
                  <a:pt x="1651379" y="16604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Freeform 91"/>
          <p:cNvSpPr/>
          <p:nvPr/>
        </p:nvSpPr>
        <p:spPr>
          <a:xfrm rot="8920391" flipV="1">
            <a:off x="760413" y="3076575"/>
            <a:ext cx="1196975" cy="719138"/>
          </a:xfrm>
          <a:custGeom>
            <a:avLst/>
            <a:gdLst>
              <a:gd name="connsiteX0" fmla="*/ 0 w 1651379"/>
              <a:gd name="connsiteY0" fmla="*/ 507242 h 507242"/>
              <a:gd name="connsiteX1" fmla="*/ 846161 w 1651379"/>
              <a:gd name="connsiteY1" fmla="*/ 56866 h 507242"/>
              <a:gd name="connsiteX2" fmla="*/ 1651379 w 1651379"/>
              <a:gd name="connsiteY2" fmla="*/ 166048 h 5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9" h="507242">
                <a:moveTo>
                  <a:pt x="0" y="507242"/>
                </a:moveTo>
                <a:cubicBezTo>
                  <a:pt x="285465" y="310487"/>
                  <a:pt x="570931" y="113732"/>
                  <a:pt x="846161" y="56866"/>
                </a:cubicBezTo>
                <a:cubicBezTo>
                  <a:pt x="1121391" y="0"/>
                  <a:pt x="1386385" y="83024"/>
                  <a:pt x="1651379" y="16604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Freeform 92"/>
          <p:cNvSpPr/>
          <p:nvPr/>
        </p:nvSpPr>
        <p:spPr>
          <a:xfrm rot="17292839" flipV="1">
            <a:off x="981869" y="4434682"/>
            <a:ext cx="1804987" cy="412750"/>
          </a:xfrm>
          <a:custGeom>
            <a:avLst/>
            <a:gdLst>
              <a:gd name="connsiteX0" fmla="*/ 0 w 1651379"/>
              <a:gd name="connsiteY0" fmla="*/ 507242 h 507242"/>
              <a:gd name="connsiteX1" fmla="*/ 846161 w 1651379"/>
              <a:gd name="connsiteY1" fmla="*/ 56866 h 507242"/>
              <a:gd name="connsiteX2" fmla="*/ 1651379 w 1651379"/>
              <a:gd name="connsiteY2" fmla="*/ 166048 h 5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9" h="507242">
                <a:moveTo>
                  <a:pt x="0" y="507242"/>
                </a:moveTo>
                <a:cubicBezTo>
                  <a:pt x="285465" y="310487"/>
                  <a:pt x="570931" y="113732"/>
                  <a:pt x="846161" y="56866"/>
                </a:cubicBezTo>
                <a:cubicBezTo>
                  <a:pt x="1121391" y="0"/>
                  <a:pt x="1386385" y="83024"/>
                  <a:pt x="1651379" y="16604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Freeform 93"/>
          <p:cNvSpPr/>
          <p:nvPr/>
        </p:nvSpPr>
        <p:spPr>
          <a:xfrm rot="10800000" flipV="1">
            <a:off x="1387475" y="5530850"/>
            <a:ext cx="3475038" cy="412750"/>
          </a:xfrm>
          <a:custGeom>
            <a:avLst/>
            <a:gdLst>
              <a:gd name="connsiteX0" fmla="*/ 0 w 1651379"/>
              <a:gd name="connsiteY0" fmla="*/ 507242 h 507242"/>
              <a:gd name="connsiteX1" fmla="*/ 846161 w 1651379"/>
              <a:gd name="connsiteY1" fmla="*/ 56866 h 507242"/>
              <a:gd name="connsiteX2" fmla="*/ 1651379 w 1651379"/>
              <a:gd name="connsiteY2" fmla="*/ 166048 h 5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9" h="507242">
                <a:moveTo>
                  <a:pt x="0" y="507242"/>
                </a:moveTo>
                <a:cubicBezTo>
                  <a:pt x="285465" y="310487"/>
                  <a:pt x="570931" y="113732"/>
                  <a:pt x="846161" y="56866"/>
                </a:cubicBezTo>
                <a:cubicBezTo>
                  <a:pt x="1121391" y="0"/>
                  <a:pt x="1386385" y="83024"/>
                  <a:pt x="1651379" y="16604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Freeform 94"/>
          <p:cNvSpPr/>
          <p:nvPr/>
        </p:nvSpPr>
        <p:spPr>
          <a:xfrm rot="10800000" flipV="1">
            <a:off x="1379538" y="5638800"/>
            <a:ext cx="3476625" cy="412750"/>
          </a:xfrm>
          <a:custGeom>
            <a:avLst/>
            <a:gdLst>
              <a:gd name="connsiteX0" fmla="*/ 0 w 1651379"/>
              <a:gd name="connsiteY0" fmla="*/ 507242 h 507242"/>
              <a:gd name="connsiteX1" fmla="*/ 846161 w 1651379"/>
              <a:gd name="connsiteY1" fmla="*/ 56866 h 507242"/>
              <a:gd name="connsiteX2" fmla="*/ 1651379 w 1651379"/>
              <a:gd name="connsiteY2" fmla="*/ 166048 h 5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9" h="507242">
                <a:moveTo>
                  <a:pt x="0" y="507242"/>
                </a:moveTo>
                <a:cubicBezTo>
                  <a:pt x="285465" y="310487"/>
                  <a:pt x="570931" y="113732"/>
                  <a:pt x="846161" y="56866"/>
                </a:cubicBezTo>
                <a:cubicBezTo>
                  <a:pt x="1121391" y="0"/>
                  <a:pt x="1386385" y="83024"/>
                  <a:pt x="1651379" y="16604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72" name="Group 97"/>
          <p:cNvGrpSpPr>
            <a:grpSpLocks/>
          </p:cNvGrpSpPr>
          <p:nvPr/>
        </p:nvGrpSpPr>
        <p:grpSpPr bwMode="auto">
          <a:xfrm>
            <a:off x="5356225" y="3517900"/>
            <a:ext cx="1196975" cy="520700"/>
            <a:chOff x="5355765" y="3289171"/>
            <a:chExt cx="3483435" cy="520829"/>
          </a:xfrm>
        </p:grpSpPr>
        <p:sp>
          <p:nvSpPr>
            <p:cNvPr id="96" name="Freeform 95"/>
            <p:cNvSpPr/>
            <p:nvPr/>
          </p:nvSpPr>
          <p:spPr>
            <a:xfrm rot="10800000" flipV="1">
              <a:off x="5365005" y="3289171"/>
              <a:ext cx="3474195" cy="412852"/>
            </a:xfrm>
            <a:custGeom>
              <a:avLst/>
              <a:gdLst>
                <a:gd name="connsiteX0" fmla="*/ 0 w 1651379"/>
                <a:gd name="connsiteY0" fmla="*/ 507242 h 507242"/>
                <a:gd name="connsiteX1" fmla="*/ 846161 w 1651379"/>
                <a:gd name="connsiteY1" fmla="*/ 56866 h 507242"/>
                <a:gd name="connsiteX2" fmla="*/ 1651379 w 1651379"/>
                <a:gd name="connsiteY2" fmla="*/ 166048 h 50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1379" h="507242">
                  <a:moveTo>
                    <a:pt x="0" y="507242"/>
                  </a:moveTo>
                  <a:cubicBezTo>
                    <a:pt x="285465" y="310487"/>
                    <a:pt x="570931" y="113732"/>
                    <a:pt x="846161" y="56866"/>
                  </a:cubicBezTo>
                  <a:cubicBezTo>
                    <a:pt x="1121391" y="0"/>
                    <a:pt x="1386385" y="83024"/>
                    <a:pt x="1651379" y="166048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 rot="10800000" flipV="1">
              <a:off x="5355765" y="3397148"/>
              <a:ext cx="3474195" cy="412852"/>
            </a:xfrm>
            <a:custGeom>
              <a:avLst/>
              <a:gdLst>
                <a:gd name="connsiteX0" fmla="*/ 0 w 1651379"/>
                <a:gd name="connsiteY0" fmla="*/ 507242 h 507242"/>
                <a:gd name="connsiteX1" fmla="*/ 846161 w 1651379"/>
                <a:gd name="connsiteY1" fmla="*/ 56866 h 507242"/>
                <a:gd name="connsiteX2" fmla="*/ 1651379 w 1651379"/>
                <a:gd name="connsiteY2" fmla="*/ 166048 h 50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1379" h="507242">
                  <a:moveTo>
                    <a:pt x="0" y="507242"/>
                  </a:moveTo>
                  <a:cubicBezTo>
                    <a:pt x="285465" y="310487"/>
                    <a:pt x="570931" y="113732"/>
                    <a:pt x="846161" y="56866"/>
                  </a:cubicBezTo>
                  <a:cubicBezTo>
                    <a:pt x="1121391" y="0"/>
                    <a:pt x="1386385" y="83024"/>
                    <a:pt x="1651379" y="166048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9" name="Freeform 98"/>
          <p:cNvSpPr/>
          <p:nvPr/>
        </p:nvSpPr>
        <p:spPr>
          <a:xfrm rot="20355318" flipV="1">
            <a:off x="7235825" y="3852863"/>
            <a:ext cx="1196975" cy="271462"/>
          </a:xfrm>
          <a:custGeom>
            <a:avLst/>
            <a:gdLst>
              <a:gd name="connsiteX0" fmla="*/ 0 w 1651379"/>
              <a:gd name="connsiteY0" fmla="*/ 507242 h 507242"/>
              <a:gd name="connsiteX1" fmla="*/ 846161 w 1651379"/>
              <a:gd name="connsiteY1" fmla="*/ 56866 h 507242"/>
              <a:gd name="connsiteX2" fmla="*/ 1651379 w 1651379"/>
              <a:gd name="connsiteY2" fmla="*/ 166048 h 5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9" h="507242">
                <a:moveTo>
                  <a:pt x="0" y="507242"/>
                </a:moveTo>
                <a:cubicBezTo>
                  <a:pt x="285465" y="310487"/>
                  <a:pt x="570931" y="113732"/>
                  <a:pt x="846161" y="56866"/>
                </a:cubicBezTo>
                <a:cubicBezTo>
                  <a:pt x="1121391" y="0"/>
                  <a:pt x="1386385" y="83024"/>
                  <a:pt x="1651379" y="16604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Freeform 99"/>
          <p:cNvSpPr/>
          <p:nvPr/>
        </p:nvSpPr>
        <p:spPr>
          <a:xfrm rot="9484482" flipV="1">
            <a:off x="7192963" y="3754438"/>
            <a:ext cx="1195387" cy="271462"/>
          </a:xfrm>
          <a:custGeom>
            <a:avLst/>
            <a:gdLst>
              <a:gd name="connsiteX0" fmla="*/ 0 w 1651379"/>
              <a:gd name="connsiteY0" fmla="*/ 507242 h 507242"/>
              <a:gd name="connsiteX1" fmla="*/ 846161 w 1651379"/>
              <a:gd name="connsiteY1" fmla="*/ 56866 h 507242"/>
              <a:gd name="connsiteX2" fmla="*/ 1651379 w 1651379"/>
              <a:gd name="connsiteY2" fmla="*/ 166048 h 5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9" h="507242">
                <a:moveTo>
                  <a:pt x="0" y="507242"/>
                </a:moveTo>
                <a:cubicBezTo>
                  <a:pt x="285465" y="310487"/>
                  <a:pt x="570931" y="113732"/>
                  <a:pt x="846161" y="56866"/>
                </a:cubicBezTo>
                <a:cubicBezTo>
                  <a:pt x="1121391" y="0"/>
                  <a:pt x="1386385" y="83024"/>
                  <a:pt x="1651379" y="16604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Freeform 100"/>
          <p:cNvSpPr/>
          <p:nvPr/>
        </p:nvSpPr>
        <p:spPr>
          <a:xfrm rot="8920391" flipV="1">
            <a:off x="7162800" y="3429000"/>
            <a:ext cx="1196975" cy="719138"/>
          </a:xfrm>
          <a:custGeom>
            <a:avLst/>
            <a:gdLst>
              <a:gd name="connsiteX0" fmla="*/ 0 w 1651379"/>
              <a:gd name="connsiteY0" fmla="*/ 507242 h 507242"/>
              <a:gd name="connsiteX1" fmla="*/ 846161 w 1651379"/>
              <a:gd name="connsiteY1" fmla="*/ 56866 h 507242"/>
              <a:gd name="connsiteX2" fmla="*/ 1651379 w 1651379"/>
              <a:gd name="connsiteY2" fmla="*/ 166048 h 5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9" h="507242">
                <a:moveTo>
                  <a:pt x="0" y="507242"/>
                </a:moveTo>
                <a:cubicBezTo>
                  <a:pt x="285465" y="310487"/>
                  <a:pt x="570931" y="113732"/>
                  <a:pt x="846161" y="56866"/>
                </a:cubicBezTo>
                <a:cubicBezTo>
                  <a:pt x="1121391" y="0"/>
                  <a:pt x="1386385" y="83024"/>
                  <a:pt x="1651379" y="16604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Freeform 103"/>
          <p:cNvSpPr/>
          <p:nvPr/>
        </p:nvSpPr>
        <p:spPr>
          <a:xfrm rot="17568862" flipV="1">
            <a:off x="7361238" y="4600575"/>
            <a:ext cx="1657350" cy="412750"/>
          </a:xfrm>
          <a:custGeom>
            <a:avLst/>
            <a:gdLst>
              <a:gd name="connsiteX0" fmla="*/ 0 w 1651379"/>
              <a:gd name="connsiteY0" fmla="*/ 507242 h 507242"/>
              <a:gd name="connsiteX1" fmla="*/ 846161 w 1651379"/>
              <a:gd name="connsiteY1" fmla="*/ 56866 h 507242"/>
              <a:gd name="connsiteX2" fmla="*/ 1651379 w 1651379"/>
              <a:gd name="connsiteY2" fmla="*/ 166048 h 5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9" h="507242">
                <a:moveTo>
                  <a:pt x="0" y="507242"/>
                </a:moveTo>
                <a:cubicBezTo>
                  <a:pt x="285465" y="310487"/>
                  <a:pt x="570931" y="113732"/>
                  <a:pt x="846161" y="56866"/>
                </a:cubicBezTo>
                <a:cubicBezTo>
                  <a:pt x="1121391" y="0"/>
                  <a:pt x="1386385" y="83024"/>
                  <a:pt x="1651379" y="16604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9342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7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Network: Connectivity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FCF98-A017-4C45-A5E4-975B3906F62A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4876800" y="2133600"/>
            <a:ext cx="2209800" cy="1447800"/>
            <a:chOff x="2895600" y="4273296"/>
            <a:chExt cx="3235569" cy="2093519"/>
          </a:xfrm>
        </p:grpSpPr>
        <p:sp>
          <p:nvSpPr>
            <p:cNvPr id="7" name="Oval 6"/>
            <p:cNvSpPr/>
            <p:nvPr/>
          </p:nvSpPr>
          <p:spPr>
            <a:xfrm>
              <a:off x="4020611" y="4688787"/>
              <a:ext cx="316119" cy="3098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232132" y="5308579"/>
              <a:ext cx="316119" cy="3121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92972" y="5101981"/>
              <a:ext cx="316119" cy="3121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/>
            </a:p>
          </p:txBody>
        </p:sp>
        <p:sp>
          <p:nvSpPr>
            <p:cNvPr id="10" name="Oval 9"/>
            <p:cNvSpPr/>
            <p:nvPr/>
          </p:nvSpPr>
          <p:spPr>
            <a:xfrm>
              <a:off x="5180489" y="4895384"/>
              <a:ext cx="318442" cy="3098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15050" y="4479893"/>
              <a:ext cx="316119" cy="3121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895600" y="4945886"/>
              <a:ext cx="316119" cy="3121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864370" y="4273296"/>
              <a:ext cx="316119" cy="3098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971293" y="5724068"/>
              <a:ext cx="316119" cy="3098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492972" y="5827367"/>
              <a:ext cx="316119" cy="3121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Connector 15"/>
            <p:cNvCxnSpPr>
              <a:stCxn id="15" idx="1"/>
              <a:endCxn id="12" idx="5"/>
            </p:cNvCxnSpPr>
            <p:nvPr/>
          </p:nvCxnSpPr>
          <p:spPr>
            <a:xfrm rot="16200000" flipV="1">
              <a:off x="3021790" y="5355607"/>
              <a:ext cx="661111" cy="37423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6"/>
              <a:endCxn id="11" idx="3"/>
            </p:cNvCxnSpPr>
            <p:nvPr/>
          </p:nvCxnSpPr>
          <p:spPr>
            <a:xfrm flipV="1">
              <a:off x="5498931" y="4746174"/>
              <a:ext cx="362607" cy="3053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4"/>
              <a:endCxn id="10" idx="1"/>
            </p:cNvCxnSpPr>
            <p:nvPr/>
          </p:nvCxnSpPr>
          <p:spPr>
            <a:xfrm rot="16200000" flipH="1">
              <a:off x="4945652" y="4659970"/>
              <a:ext cx="358102" cy="2045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6"/>
              <a:endCxn id="11" idx="2"/>
            </p:cNvCxnSpPr>
            <p:nvPr/>
          </p:nvCxnSpPr>
          <p:spPr>
            <a:xfrm>
              <a:off x="5180489" y="4429392"/>
              <a:ext cx="634561" cy="2065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3"/>
              <a:endCxn id="7" idx="6"/>
            </p:cNvCxnSpPr>
            <p:nvPr/>
          </p:nvCxnSpPr>
          <p:spPr>
            <a:xfrm rot="5400000">
              <a:off x="4472290" y="4404017"/>
              <a:ext cx="303009" cy="5741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8" idx="0"/>
              <a:endCxn id="7" idx="4"/>
            </p:cNvCxnSpPr>
            <p:nvPr/>
          </p:nvCxnSpPr>
          <p:spPr>
            <a:xfrm rot="16200000" flipV="1">
              <a:off x="4129483" y="5047870"/>
              <a:ext cx="309897" cy="211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3"/>
              <a:endCxn id="8" idx="6"/>
            </p:cNvCxnSpPr>
            <p:nvPr/>
          </p:nvCxnSpPr>
          <p:spPr>
            <a:xfrm rot="5400000">
              <a:off x="4734961" y="4972659"/>
              <a:ext cx="305306" cy="6787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0" idx="4"/>
              <a:endCxn id="14" idx="7"/>
            </p:cNvCxnSpPr>
            <p:nvPr/>
          </p:nvCxnSpPr>
          <p:spPr>
            <a:xfrm rot="5400000">
              <a:off x="5008547" y="5437655"/>
              <a:ext cx="564699" cy="999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4" idx="2"/>
              <a:endCxn id="8" idx="5"/>
            </p:cNvCxnSpPr>
            <p:nvPr/>
          </p:nvCxnSpPr>
          <p:spPr>
            <a:xfrm rot="10800000">
              <a:off x="4501763" y="5574860"/>
              <a:ext cx="469529" cy="3053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122885" y="6056920"/>
              <a:ext cx="316119" cy="3098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9" name="Straight Connector 28"/>
            <p:cNvCxnSpPr>
              <a:stCxn id="11" idx="4"/>
              <a:endCxn id="14" idx="6"/>
            </p:cNvCxnSpPr>
            <p:nvPr/>
          </p:nvCxnSpPr>
          <p:spPr>
            <a:xfrm rot="5400000">
              <a:off x="5086220" y="4993276"/>
              <a:ext cx="1088079" cy="6856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36322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839200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Is the world Small-world?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13" y="3516313"/>
            <a:ext cx="3402012" cy="369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Milgram’s small world experiment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47800" y="6488113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(i.e., hops + 1)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97599-B76F-41EF-B3A7-6FB06E96BB88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2057400"/>
          </a:xfrm>
        </p:spPr>
        <p:txBody>
          <a:bodyPr rtlCol="0">
            <a:normAutofit fontScale="85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Small-world experiment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[Milgram ‘67]</a:t>
            </a:r>
            <a:r>
              <a:rPr lang="en-US" dirty="0" smtClean="0"/>
              <a:t>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People send letters from Nebraska to Boston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How many steps does it take?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Messenger social network </a:t>
            </a:r>
            <a:r>
              <a:rPr lang="en-US" dirty="0" smtClean="0"/>
              <a:t>of the whole planet </a:t>
            </a:r>
            <a:r>
              <a:rPr lang="en-US" dirty="0" err="1" smtClean="0"/>
              <a:t>Eart</a:t>
            </a:r>
            <a:endParaRPr lang="en-US" dirty="0" smtClean="0">
              <a:solidFill>
                <a:srgbClr val="0070C0"/>
              </a:solidFill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3300" dirty="0" smtClean="0">
                <a:solidFill>
                  <a:schemeClr val="accent6"/>
                </a:solidFill>
              </a:rPr>
              <a:t>240M</a:t>
            </a:r>
            <a:r>
              <a:rPr lang="en-US" sz="3300" dirty="0" smtClean="0"/>
              <a:t> people, </a:t>
            </a:r>
            <a:r>
              <a:rPr lang="en-US" sz="3300" dirty="0" smtClean="0">
                <a:solidFill>
                  <a:schemeClr val="accent6"/>
                </a:solidFill>
              </a:rPr>
              <a:t>1.3B </a:t>
            </a:r>
            <a:r>
              <a:rPr lang="en-US" sz="3300" dirty="0" smtClean="0"/>
              <a:t>edges</a:t>
            </a:r>
            <a:endParaRPr lang="en-US" dirty="0"/>
          </a:p>
        </p:txBody>
      </p:sp>
      <p:grpSp>
        <p:nvGrpSpPr>
          <p:cNvPr id="3" name="Group 483"/>
          <p:cNvGrpSpPr>
            <a:grpSpLocks/>
          </p:cNvGrpSpPr>
          <p:nvPr/>
        </p:nvGrpSpPr>
        <p:grpSpPr bwMode="auto">
          <a:xfrm>
            <a:off x="5029200" y="3657600"/>
            <a:ext cx="3505200" cy="2782888"/>
            <a:chOff x="2747963" y="2057400"/>
            <a:chExt cx="3505200" cy="2782415"/>
          </a:xfrm>
        </p:grpSpPr>
        <p:sp>
          <p:nvSpPr>
            <p:cNvPr id="48445" name="Line 54"/>
            <p:cNvSpPr>
              <a:spLocks noChangeShapeType="1"/>
            </p:cNvSpPr>
            <p:nvPr/>
          </p:nvSpPr>
          <p:spPr bwMode="auto">
            <a:xfrm flipH="1">
              <a:off x="3581398" y="4519612"/>
              <a:ext cx="152401" cy="280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46" name="Line 59"/>
            <p:cNvSpPr>
              <a:spLocks noChangeShapeType="1"/>
            </p:cNvSpPr>
            <p:nvPr/>
          </p:nvSpPr>
          <p:spPr bwMode="auto">
            <a:xfrm>
              <a:off x="4941158" y="2491850"/>
              <a:ext cx="130550" cy="60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47" name="Line 34"/>
            <p:cNvSpPr>
              <a:spLocks noChangeShapeType="1"/>
            </p:cNvSpPr>
            <p:nvPr/>
          </p:nvSpPr>
          <p:spPr bwMode="auto">
            <a:xfrm flipH="1">
              <a:off x="3533777" y="2933699"/>
              <a:ext cx="442912" cy="195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48" name="Line 59"/>
            <p:cNvSpPr>
              <a:spLocks noChangeShapeType="1"/>
            </p:cNvSpPr>
            <p:nvPr/>
          </p:nvSpPr>
          <p:spPr bwMode="auto">
            <a:xfrm flipH="1" flipV="1">
              <a:off x="3929413" y="2555396"/>
              <a:ext cx="1951680" cy="124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49" name="Line 51"/>
            <p:cNvSpPr>
              <a:spLocks noChangeShapeType="1"/>
            </p:cNvSpPr>
            <p:nvPr/>
          </p:nvSpPr>
          <p:spPr bwMode="auto">
            <a:xfrm flipH="1">
              <a:off x="3314701" y="3717386"/>
              <a:ext cx="477637" cy="4926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50" name="Line 59"/>
            <p:cNvSpPr>
              <a:spLocks noChangeShapeType="1"/>
            </p:cNvSpPr>
            <p:nvPr/>
          </p:nvSpPr>
          <p:spPr bwMode="auto">
            <a:xfrm>
              <a:off x="3681388" y="3503412"/>
              <a:ext cx="1181126" cy="587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51" name="Line 38"/>
            <p:cNvSpPr>
              <a:spLocks noChangeShapeType="1"/>
            </p:cNvSpPr>
            <p:nvPr/>
          </p:nvSpPr>
          <p:spPr bwMode="auto">
            <a:xfrm flipH="1" flipV="1">
              <a:off x="4454699" y="2694754"/>
              <a:ext cx="141978" cy="324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52" name="Line 50"/>
            <p:cNvSpPr>
              <a:spLocks noChangeShapeType="1"/>
            </p:cNvSpPr>
            <p:nvPr/>
          </p:nvSpPr>
          <p:spPr bwMode="auto">
            <a:xfrm flipH="1">
              <a:off x="4507952" y="2490203"/>
              <a:ext cx="384534" cy="173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53" name="Line 35"/>
            <p:cNvSpPr>
              <a:spLocks noChangeShapeType="1"/>
            </p:cNvSpPr>
            <p:nvPr/>
          </p:nvSpPr>
          <p:spPr bwMode="auto">
            <a:xfrm flipV="1">
              <a:off x="2858886" y="3954516"/>
              <a:ext cx="406721" cy="2395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54" name="Line 33"/>
            <p:cNvSpPr>
              <a:spLocks noChangeShapeType="1"/>
            </p:cNvSpPr>
            <p:nvPr/>
          </p:nvSpPr>
          <p:spPr bwMode="auto">
            <a:xfrm>
              <a:off x="3876917" y="2543787"/>
              <a:ext cx="118319" cy="346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55" name="Oval 11"/>
            <p:cNvSpPr>
              <a:spLocks noChangeArrowheads="1"/>
            </p:cNvSpPr>
            <p:nvPr/>
          </p:nvSpPr>
          <p:spPr bwMode="auto">
            <a:xfrm>
              <a:off x="3482188" y="2378015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56" name="Oval 495"/>
            <p:cNvSpPr>
              <a:spLocks noChangeArrowheads="1"/>
            </p:cNvSpPr>
            <p:nvPr/>
          </p:nvSpPr>
          <p:spPr bwMode="auto">
            <a:xfrm>
              <a:off x="3122470" y="272902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57" name="Oval 496"/>
            <p:cNvSpPr>
              <a:spLocks noChangeArrowheads="1"/>
            </p:cNvSpPr>
            <p:nvPr/>
          </p:nvSpPr>
          <p:spPr bwMode="auto">
            <a:xfrm>
              <a:off x="3472663" y="2738547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58" name="Oval 497"/>
            <p:cNvSpPr>
              <a:spLocks noChangeArrowheads="1"/>
            </p:cNvSpPr>
            <p:nvPr/>
          </p:nvSpPr>
          <p:spPr bwMode="auto">
            <a:xfrm>
              <a:off x="2999387" y="3200203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59" name="Line 35"/>
            <p:cNvSpPr>
              <a:spLocks noChangeShapeType="1"/>
            </p:cNvSpPr>
            <p:nvPr/>
          </p:nvSpPr>
          <p:spPr bwMode="auto">
            <a:xfrm>
              <a:off x="4049467" y="2954952"/>
              <a:ext cx="260596" cy="264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0" name="Line 36"/>
            <p:cNvSpPr>
              <a:spLocks noChangeShapeType="1"/>
            </p:cNvSpPr>
            <p:nvPr/>
          </p:nvSpPr>
          <p:spPr bwMode="auto">
            <a:xfrm flipH="1">
              <a:off x="3102917" y="3156923"/>
              <a:ext cx="362353" cy="79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1" name="Line 37"/>
            <p:cNvSpPr>
              <a:spLocks noChangeShapeType="1"/>
            </p:cNvSpPr>
            <p:nvPr/>
          </p:nvSpPr>
          <p:spPr bwMode="auto">
            <a:xfrm flipH="1">
              <a:off x="3908961" y="2334598"/>
              <a:ext cx="251429" cy="194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2" name="Line 38"/>
            <p:cNvSpPr>
              <a:spLocks noChangeShapeType="1"/>
            </p:cNvSpPr>
            <p:nvPr/>
          </p:nvSpPr>
          <p:spPr bwMode="auto">
            <a:xfrm flipH="1">
              <a:off x="3905252" y="2962277"/>
              <a:ext cx="95250" cy="242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3" name="Line 39"/>
            <p:cNvSpPr>
              <a:spLocks noChangeShapeType="1"/>
            </p:cNvSpPr>
            <p:nvPr/>
          </p:nvSpPr>
          <p:spPr bwMode="auto">
            <a:xfrm flipH="1" flipV="1">
              <a:off x="3243423" y="2774617"/>
              <a:ext cx="229242" cy="7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4" name="Line 40"/>
            <p:cNvSpPr>
              <a:spLocks noChangeShapeType="1"/>
            </p:cNvSpPr>
            <p:nvPr/>
          </p:nvSpPr>
          <p:spPr bwMode="auto">
            <a:xfrm flipH="1" flipV="1">
              <a:off x="3598378" y="2810681"/>
              <a:ext cx="368786" cy="849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5" name="Line 41"/>
            <p:cNvSpPr>
              <a:spLocks noChangeShapeType="1"/>
            </p:cNvSpPr>
            <p:nvPr/>
          </p:nvSpPr>
          <p:spPr bwMode="auto">
            <a:xfrm flipH="1">
              <a:off x="4049467" y="2702483"/>
              <a:ext cx="369746" cy="187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6" name="Line 42"/>
            <p:cNvSpPr>
              <a:spLocks noChangeShapeType="1"/>
            </p:cNvSpPr>
            <p:nvPr/>
          </p:nvSpPr>
          <p:spPr bwMode="auto">
            <a:xfrm flipH="1" flipV="1">
              <a:off x="3576638" y="3171826"/>
              <a:ext cx="258378" cy="860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7" name="Line 43"/>
            <p:cNvSpPr>
              <a:spLocks noChangeShapeType="1"/>
            </p:cNvSpPr>
            <p:nvPr/>
          </p:nvSpPr>
          <p:spPr bwMode="auto">
            <a:xfrm flipH="1" flipV="1">
              <a:off x="3576191" y="2471653"/>
              <a:ext cx="236638" cy="86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8" name="Line 44"/>
            <p:cNvSpPr>
              <a:spLocks noChangeShapeType="1"/>
            </p:cNvSpPr>
            <p:nvPr/>
          </p:nvSpPr>
          <p:spPr bwMode="auto">
            <a:xfrm flipH="1">
              <a:off x="3598378" y="2341814"/>
              <a:ext cx="554617" cy="79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9" name="Line 45"/>
            <p:cNvSpPr>
              <a:spLocks noChangeShapeType="1"/>
            </p:cNvSpPr>
            <p:nvPr/>
          </p:nvSpPr>
          <p:spPr bwMode="auto">
            <a:xfrm flipH="1">
              <a:off x="3324764" y="3490913"/>
              <a:ext cx="294737" cy="113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70" name="Line 46"/>
            <p:cNvSpPr>
              <a:spLocks noChangeShapeType="1"/>
            </p:cNvSpPr>
            <p:nvPr/>
          </p:nvSpPr>
          <p:spPr bwMode="auto">
            <a:xfrm flipH="1">
              <a:off x="3250816" y="3669076"/>
              <a:ext cx="36978" cy="2308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71" name="Line 47"/>
            <p:cNvSpPr>
              <a:spLocks noChangeShapeType="1"/>
            </p:cNvSpPr>
            <p:nvPr/>
          </p:nvSpPr>
          <p:spPr bwMode="auto">
            <a:xfrm flipH="1">
              <a:off x="3812829" y="3625795"/>
              <a:ext cx="362353" cy="79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72" name="Line 48"/>
            <p:cNvSpPr>
              <a:spLocks noChangeShapeType="1"/>
            </p:cNvSpPr>
            <p:nvPr/>
          </p:nvSpPr>
          <p:spPr bwMode="auto">
            <a:xfrm flipH="1" flipV="1">
              <a:off x="3783249" y="3741207"/>
              <a:ext cx="170083" cy="1659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73" name="Line 49"/>
            <p:cNvSpPr>
              <a:spLocks noChangeShapeType="1"/>
            </p:cNvSpPr>
            <p:nvPr/>
          </p:nvSpPr>
          <p:spPr bwMode="auto">
            <a:xfrm>
              <a:off x="3938541" y="3301191"/>
              <a:ext cx="266747" cy="275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74" name="Line 50"/>
            <p:cNvSpPr>
              <a:spLocks noChangeShapeType="1"/>
            </p:cNvSpPr>
            <p:nvPr/>
          </p:nvSpPr>
          <p:spPr bwMode="auto">
            <a:xfrm flipH="1">
              <a:off x="3664930" y="3301191"/>
              <a:ext cx="177479" cy="129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75" name="Line 51"/>
            <p:cNvSpPr>
              <a:spLocks noChangeShapeType="1"/>
            </p:cNvSpPr>
            <p:nvPr/>
          </p:nvSpPr>
          <p:spPr bwMode="auto">
            <a:xfrm flipH="1">
              <a:off x="4400551" y="3070364"/>
              <a:ext cx="173953" cy="144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76" name="Line 52"/>
            <p:cNvSpPr>
              <a:spLocks noChangeShapeType="1"/>
            </p:cNvSpPr>
            <p:nvPr/>
          </p:nvSpPr>
          <p:spPr bwMode="auto">
            <a:xfrm flipH="1" flipV="1">
              <a:off x="4382234" y="3286764"/>
              <a:ext cx="391930" cy="187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77" name="Line 53"/>
            <p:cNvSpPr>
              <a:spLocks noChangeShapeType="1"/>
            </p:cNvSpPr>
            <p:nvPr/>
          </p:nvSpPr>
          <p:spPr bwMode="auto">
            <a:xfrm flipH="1">
              <a:off x="4626265" y="3543300"/>
              <a:ext cx="179099" cy="233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78" name="Line 54"/>
            <p:cNvSpPr>
              <a:spLocks noChangeShapeType="1"/>
            </p:cNvSpPr>
            <p:nvPr/>
          </p:nvSpPr>
          <p:spPr bwMode="auto">
            <a:xfrm flipH="1">
              <a:off x="4286102" y="3503164"/>
              <a:ext cx="488065" cy="79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79" name="Line 55"/>
            <p:cNvSpPr>
              <a:spLocks noChangeShapeType="1"/>
            </p:cNvSpPr>
            <p:nvPr/>
          </p:nvSpPr>
          <p:spPr bwMode="auto">
            <a:xfrm flipH="1">
              <a:off x="4249130" y="3293978"/>
              <a:ext cx="88739" cy="259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80" name="Line 56"/>
            <p:cNvSpPr>
              <a:spLocks noChangeShapeType="1"/>
            </p:cNvSpPr>
            <p:nvPr/>
          </p:nvSpPr>
          <p:spPr bwMode="auto">
            <a:xfrm flipH="1" flipV="1">
              <a:off x="4278708" y="3647432"/>
              <a:ext cx="302816" cy="157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81" name="Line 57"/>
            <p:cNvSpPr>
              <a:spLocks noChangeShapeType="1"/>
            </p:cNvSpPr>
            <p:nvPr/>
          </p:nvSpPr>
          <p:spPr bwMode="auto">
            <a:xfrm flipH="1">
              <a:off x="3931148" y="3257911"/>
              <a:ext cx="369746" cy="21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82" name="Line 58"/>
            <p:cNvSpPr>
              <a:spLocks noChangeShapeType="1"/>
            </p:cNvSpPr>
            <p:nvPr/>
          </p:nvSpPr>
          <p:spPr bwMode="auto">
            <a:xfrm flipH="1">
              <a:off x="3576637" y="2587067"/>
              <a:ext cx="265771" cy="1608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83" name="Line 59"/>
            <p:cNvSpPr>
              <a:spLocks noChangeShapeType="1"/>
            </p:cNvSpPr>
            <p:nvPr/>
          </p:nvSpPr>
          <p:spPr bwMode="auto">
            <a:xfrm>
              <a:off x="4195762" y="2362202"/>
              <a:ext cx="304800" cy="3047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84" name="Oval 19"/>
            <p:cNvSpPr>
              <a:spLocks noChangeArrowheads="1"/>
            </p:cNvSpPr>
            <p:nvPr/>
          </p:nvSpPr>
          <p:spPr bwMode="auto">
            <a:xfrm>
              <a:off x="3236025" y="3546445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85" name="Oval 20"/>
            <p:cNvSpPr>
              <a:spLocks noChangeArrowheads="1"/>
            </p:cNvSpPr>
            <p:nvPr/>
          </p:nvSpPr>
          <p:spPr bwMode="auto">
            <a:xfrm>
              <a:off x="3827617" y="3200203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86" name="Oval 21"/>
            <p:cNvSpPr>
              <a:spLocks noChangeArrowheads="1"/>
            </p:cNvSpPr>
            <p:nvPr/>
          </p:nvSpPr>
          <p:spPr bwMode="auto">
            <a:xfrm>
              <a:off x="3605269" y="3411979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87" name="Oval 31"/>
            <p:cNvSpPr>
              <a:spLocks noChangeArrowheads="1"/>
            </p:cNvSpPr>
            <p:nvPr/>
          </p:nvSpPr>
          <p:spPr bwMode="auto">
            <a:xfrm>
              <a:off x="4119564" y="2276891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88" name="Oval 26"/>
            <p:cNvSpPr>
              <a:spLocks noChangeArrowheads="1"/>
            </p:cNvSpPr>
            <p:nvPr/>
          </p:nvSpPr>
          <p:spPr bwMode="auto">
            <a:xfrm>
              <a:off x="3102917" y="4530558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89" name="Line 49"/>
            <p:cNvSpPr>
              <a:spLocks noChangeShapeType="1"/>
            </p:cNvSpPr>
            <p:nvPr/>
          </p:nvSpPr>
          <p:spPr bwMode="auto">
            <a:xfrm>
              <a:off x="2858886" y="4285302"/>
              <a:ext cx="255790" cy="262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90" name="Line 52"/>
            <p:cNvSpPr>
              <a:spLocks noChangeShapeType="1"/>
            </p:cNvSpPr>
            <p:nvPr/>
          </p:nvSpPr>
          <p:spPr bwMode="auto">
            <a:xfrm flipH="1" flipV="1">
              <a:off x="3302580" y="4270875"/>
              <a:ext cx="391930" cy="187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91" name="Line 54"/>
            <p:cNvSpPr>
              <a:spLocks noChangeShapeType="1"/>
            </p:cNvSpPr>
            <p:nvPr/>
          </p:nvSpPr>
          <p:spPr bwMode="auto">
            <a:xfrm flipH="1">
              <a:off x="3206448" y="4487277"/>
              <a:ext cx="488065" cy="79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92" name="Line 55"/>
            <p:cNvSpPr>
              <a:spLocks noChangeShapeType="1"/>
            </p:cNvSpPr>
            <p:nvPr/>
          </p:nvSpPr>
          <p:spPr bwMode="auto">
            <a:xfrm flipH="1">
              <a:off x="3169475" y="4278091"/>
              <a:ext cx="88739" cy="259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93" name="Line 56"/>
            <p:cNvSpPr>
              <a:spLocks noChangeShapeType="1"/>
            </p:cNvSpPr>
            <p:nvPr/>
          </p:nvSpPr>
          <p:spPr bwMode="auto">
            <a:xfrm flipH="1" flipV="1">
              <a:off x="3199055" y="4631546"/>
              <a:ext cx="310907" cy="145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94" name="Line 57"/>
            <p:cNvSpPr>
              <a:spLocks noChangeShapeType="1"/>
            </p:cNvSpPr>
            <p:nvPr/>
          </p:nvSpPr>
          <p:spPr bwMode="auto">
            <a:xfrm flipH="1">
              <a:off x="2851494" y="4242021"/>
              <a:ext cx="369746" cy="21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95" name="Oval 20"/>
            <p:cNvSpPr>
              <a:spLocks noChangeArrowheads="1"/>
            </p:cNvSpPr>
            <p:nvPr/>
          </p:nvSpPr>
          <p:spPr bwMode="auto">
            <a:xfrm>
              <a:off x="2747963" y="4184316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96" name="Oval 27"/>
            <p:cNvSpPr>
              <a:spLocks noChangeArrowheads="1"/>
            </p:cNvSpPr>
            <p:nvPr/>
          </p:nvSpPr>
          <p:spPr bwMode="auto">
            <a:xfrm>
              <a:off x="5824241" y="2620044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97" name="Oval 28"/>
            <p:cNvSpPr>
              <a:spLocks noChangeArrowheads="1"/>
            </p:cNvSpPr>
            <p:nvPr/>
          </p:nvSpPr>
          <p:spPr bwMode="auto">
            <a:xfrm>
              <a:off x="5587606" y="2966286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98" name="Line 34"/>
            <p:cNvSpPr>
              <a:spLocks noChangeShapeType="1"/>
            </p:cNvSpPr>
            <p:nvPr/>
          </p:nvSpPr>
          <p:spPr bwMode="auto">
            <a:xfrm flipH="1">
              <a:off x="4959038" y="2151174"/>
              <a:ext cx="66552" cy="238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99" name="Line 35"/>
            <p:cNvSpPr>
              <a:spLocks noChangeShapeType="1"/>
            </p:cNvSpPr>
            <p:nvPr/>
          </p:nvSpPr>
          <p:spPr bwMode="auto">
            <a:xfrm>
              <a:off x="5099544" y="2143960"/>
              <a:ext cx="310656" cy="2944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00" name="Line 42"/>
            <p:cNvSpPr>
              <a:spLocks noChangeShapeType="1"/>
            </p:cNvSpPr>
            <p:nvPr/>
          </p:nvSpPr>
          <p:spPr bwMode="auto">
            <a:xfrm flipH="1" flipV="1">
              <a:off x="4648455" y="2353150"/>
              <a:ext cx="236638" cy="93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01" name="Line 47"/>
            <p:cNvSpPr>
              <a:spLocks noChangeShapeType="1"/>
            </p:cNvSpPr>
            <p:nvPr/>
          </p:nvSpPr>
          <p:spPr bwMode="auto">
            <a:xfrm flipH="1">
              <a:off x="4872432" y="2814807"/>
              <a:ext cx="362353" cy="79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02" name="Line 48"/>
            <p:cNvSpPr>
              <a:spLocks noChangeShapeType="1"/>
            </p:cNvSpPr>
            <p:nvPr/>
          </p:nvSpPr>
          <p:spPr bwMode="auto">
            <a:xfrm flipH="1" flipV="1">
              <a:off x="4833326" y="2930221"/>
              <a:ext cx="170083" cy="1659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03" name="Line 49"/>
            <p:cNvSpPr>
              <a:spLocks noChangeShapeType="1"/>
            </p:cNvSpPr>
            <p:nvPr/>
          </p:nvSpPr>
          <p:spPr bwMode="auto">
            <a:xfrm>
              <a:off x="4988618" y="2490203"/>
              <a:ext cx="264420" cy="2720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04" name="Line 51"/>
            <p:cNvSpPr>
              <a:spLocks noChangeShapeType="1"/>
            </p:cNvSpPr>
            <p:nvPr/>
          </p:nvSpPr>
          <p:spPr bwMode="auto">
            <a:xfrm flipH="1">
              <a:off x="5434011" y="2259376"/>
              <a:ext cx="190570" cy="145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05" name="Line 52"/>
            <p:cNvSpPr>
              <a:spLocks noChangeShapeType="1"/>
            </p:cNvSpPr>
            <p:nvPr/>
          </p:nvSpPr>
          <p:spPr bwMode="auto">
            <a:xfrm flipH="1" flipV="1">
              <a:off x="5432312" y="2475776"/>
              <a:ext cx="391930" cy="187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06" name="Line 53"/>
            <p:cNvSpPr>
              <a:spLocks noChangeShapeType="1"/>
            </p:cNvSpPr>
            <p:nvPr/>
          </p:nvSpPr>
          <p:spPr bwMode="auto">
            <a:xfrm flipH="1">
              <a:off x="5676343" y="2713819"/>
              <a:ext cx="147899" cy="252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07" name="Line 54"/>
            <p:cNvSpPr>
              <a:spLocks noChangeShapeType="1"/>
            </p:cNvSpPr>
            <p:nvPr/>
          </p:nvSpPr>
          <p:spPr bwMode="auto">
            <a:xfrm flipH="1">
              <a:off x="5336180" y="2692178"/>
              <a:ext cx="488065" cy="79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08" name="Line 56"/>
            <p:cNvSpPr>
              <a:spLocks noChangeShapeType="1"/>
            </p:cNvSpPr>
            <p:nvPr/>
          </p:nvSpPr>
          <p:spPr bwMode="auto">
            <a:xfrm flipH="1" flipV="1">
              <a:off x="5328787" y="2836444"/>
              <a:ext cx="251429" cy="1659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09" name="Line 57"/>
            <p:cNvSpPr>
              <a:spLocks noChangeShapeType="1"/>
            </p:cNvSpPr>
            <p:nvPr/>
          </p:nvSpPr>
          <p:spPr bwMode="auto">
            <a:xfrm flipH="1">
              <a:off x="4981225" y="2446922"/>
              <a:ext cx="369746" cy="21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10" name="Oval 20"/>
            <p:cNvSpPr>
              <a:spLocks noChangeArrowheads="1"/>
            </p:cNvSpPr>
            <p:nvPr/>
          </p:nvSpPr>
          <p:spPr bwMode="auto">
            <a:xfrm>
              <a:off x="4877695" y="2389215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11" name="Oval 27"/>
            <p:cNvSpPr>
              <a:spLocks noChangeArrowheads="1"/>
            </p:cNvSpPr>
            <p:nvPr/>
          </p:nvSpPr>
          <p:spPr bwMode="auto">
            <a:xfrm>
              <a:off x="5277015" y="4252859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12" name="Oval 28"/>
            <p:cNvSpPr>
              <a:spLocks noChangeArrowheads="1"/>
            </p:cNvSpPr>
            <p:nvPr/>
          </p:nvSpPr>
          <p:spPr bwMode="auto">
            <a:xfrm>
              <a:off x="5040376" y="4599101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13" name="Oval 29"/>
            <p:cNvSpPr>
              <a:spLocks noChangeArrowheads="1"/>
            </p:cNvSpPr>
            <p:nvPr/>
          </p:nvSpPr>
          <p:spPr bwMode="auto">
            <a:xfrm>
              <a:off x="4448787" y="4714515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14" name="Line 35"/>
            <p:cNvSpPr>
              <a:spLocks noChangeShapeType="1"/>
            </p:cNvSpPr>
            <p:nvPr/>
          </p:nvSpPr>
          <p:spPr bwMode="auto">
            <a:xfrm>
              <a:off x="4641057" y="3880857"/>
              <a:ext cx="235744" cy="186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15" name="Line 42"/>
            <p:cNvSpPr>
              <a:spLocks noChangeShapeType="1"/>
            </p:cNvSpPr>
            <p:nvPr/>
          </p:nvSpPr>
          <p:spPr bwMode="auto">
            <a:xfrm flipH="1" flipV="1">
              <a:off x="4029075" y="3948112"/>
              <a:ext cx="308788" cy="131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16" name="Line 47"/>
            <p:cNvSpPr>
              <a:spLocks noChangeShapeType="1"/>
            </p:cNvSpPr>
            <p:nvPr/>
          </p:nvSpPr>
          <p:spPr bwMode="auto">
            <a:xfrm flipH="1">
              <a:off x="4315679" y="4424364"/>
              <a:ext cx="451583" cy="102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17" name="Line 48"/>
            <p:cNvSpPr>
              <a:spLocks noChangeShapeType="1"/>
            </p:cNvSpPr>
            <p:nvPr/>
          </p:nvSpPr>
          <p:spPr bwMode="auto">
            <a:xfrm flipH="1" flipV="1">
              <a:off x="4286099" y="4563036"/>
              <a:ext cx="170083" cy="1659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18" name="Line 49"/>
            <p:cNvSpPr>
              <a:spLocks noChangeShapeType="1"/>
            </p:cNvSpPr>
            <p:nvPr/>
          </p:nvSpPr>
          <p:spPr bwMode="auto">
            <a:xfrm>
              <a:off x="4441391" y="4123017"/>
              <a:ext cx="316348" cy="306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19" name="Line 51"/>
            <p:cNvSpPr>
              <a:spLocks noChangeShapeType="1"/>
            </p:cNvSpPr>
            <p:nvPr/>
          </p:nvSpPr>
          <p:spPr bwMode="auto">
            <a:xfrm flipH="1">
              <a:off x="4881562" y="3892191"/>
              <a:ext cx="195792" cy="189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20" name="Line 52"/>
            <p:cNvSpPr>
              <a:spLocks noChangeShapeType="1"/>
            </p:cNvSpPr>
            <p:nvPr/>
          </p:nvSpPr>
          <p:spPr bwMode="auto">
            <a:xfrm flipH="1" flipV="1">
              <a:off x="4885085" y="4108593"/>
              <a:ext cx="391930" cy="187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21" name="Line 53"/>
            <p:cNvSpPr>
              <a:spLocks noChangeShapeType="1"/>
            </p:cNvSpPr>
            <p:nvPr/>
          </p:nvSpPr>
          <p:spPr bwMode="auto">
            <a:xfrm flipH="1">
              <a:off x="5129116" y="4346636"/>
              <a:ext cx="147899" cy="252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22" name="Line 54"/>
            <p:cNvSpPr>
              <a:spLocks noChangeShapeType="1"/>
            </p:cNvSpPr>
            <p:nvPr/>
          </p:nvSpPr>
          <p:spPr bwMode="auto">
            <a:xfrm flipH="1">
              <a:off x="4788953" y="4324993"/>
              <a:ext cx="488065" cy="79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23" name="Line 55"/>
            <p:cNvSpPr>
              <a:spLocks noChangeShapeType="1"/>
            </p:cNvSpPr>
            <p:nvPr/>
          </p:nvSpPr>
          <p:spPr bwMode="auto">
            <a:xfrm flipH="1">
              <a:off x="4751980" y="4115807"/>
              <a:ext cx="88739" cy="259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24" name="Line 56"/>
            <p:cNvSpPr>
              <a:spLocks noChangeShapeType="1"/>
            </p:cNvSpPr>
            <p:nvPr/>
          </p:nvSpPr>
          <p:spPr bwMode="auto">
            <a:xfrm flipH="1" flipV="1">
              <a:off x="4781557" y="4469262"/>
              <a:ext cx="251429" cy="1659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25" name="Line 57"/>
            <p:cNvSpPr>
              <a:spLocks noChangeShapeType="1"/>
            </p:cNvSpPr>
            <p:nvPr/>
          </p:nvSpPr>
          <p:spPr bwMode="auto">
            <a:xfrm flipH="1">
              <a:off x="4433998" y="4079740"/>
              <a:ext cx="369746" cy="21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26" name="Oval 25"/>
            <p:cNvSpPr>
              <a:spLocks noChangeArrowheads="1"/>
            </p:cNvSpPr>
            <p:nvPr/>
          </p:nvSpPr>
          <p:spPr bwMode="auto">
            <a:xfrm>
              <a:off x="4537532" y="2288744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27" name="Oval 27"/>
            <p:cNvSpPr>
              <a:spLocks noChangeArrowheads="1"/>
            </p:cNvSpPr>
            <p:nvPr/>
          </p:nvSpPr>
          <p:spPr bwMode="auto">
            <a:xfrm>
              <a:off x="6134844" y="3539757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28" name="Oval 30"/>
            <p:cNvSpPr>
              <a:spLocks noChangeArrowheads="1"/>
            </p:cNvSpPr>
            <p:nvPr/>
          </p:nvSpPr>
          <p:spPr bwMode="auto">
            <a:xfrm>
              <a:off x="5898209" y="3078101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29" name="Line 35"/>
            <p:cNvSpPr>
              <a:spLocks noChangeShapeType="1"/>
            </p:cNvSpPr>
            <p:nvPr/>
          </p:nvSpPr>
          <p:spPr bwMode="auto">
            <a:xfrm>
              <a:off x="5414963" y="3124199"/>
              <a:ext cx="304800" cy="2285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30" name="Line 42"/>
            <p:cNvSpPr>
              <a:spLocks noChangeShapeType="1"/>
            </p:cNvSpPr>
            <p:nvPr/>
          </p:nvSpPr>
          <p:spPr bwMode="auto">
            <a:xfrm flipH="1">
              <a:off x="5110163" y="3385683"/>
              <a:ext cx="141978" cy="438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31" name="Line 47"/>
            <p:cNvSpPr>
              <a:spLocks noChangeShapeType="1"/>
            </p:cNvSpPr>
            <p:nvPr/>
          </p:nvSpPr>
          <p:spPr bwMode="auto">
            <a:xfrm flipH="1">
              <a:off x="5105399" y="3719512"/>
              <a:ext cx="485776" cy="1428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32" name="Line 48"/>
            <p:cNvSpPr>
              <a:spLocks noChangeShapeType="1"/>
            </p:cNvSpPr>
            <p:nvPr/>
          </p:nvSpPr>
          <p:spPr bwMode="auto">
            <a:xfrm flipH="1" flipV="1">
              <a:off x="5136514" y="3892685"/>
              <a:ext cx="421324" cy="1887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33" name="Line 49"/>
            <p:cNvSpPr>
              <a:spLocks noChangeShapeType="1"/>
            </p:cNvSpPr>
            <p:nvPr/>
          </p:nvSpPr>
          <p:spPr bwMode="auto">
            <a:xfrm>
              <a:off x="5262563" y="3352799"/>
              <a:ext cx="319089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34" name="Line 51"/>
            <p:cNvSpPr>
              <a:spLocks noChangeShapeType="1"/>
            </p:cNvSpPr>
            <p:nvPr/>
          </p:nvSpPr>
          <p:spPr bwMode="auto">
            <a:xfrm flipH="1">
              <a:off x="5719762" y="3179088"/>
              <a:ext cx="215424" cy="173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35" name="Line 52"/>
            <p:cNvSpPr>
              <a:spLocks noChangeShapeType="1"/>
            </p:cNvSpPr>
            <p:nvPr/>
          </p:nvSpPr>
          <p:spPr bwMode="auto">
            <a:xfrm flipH="1" flipV="1">
              <a:off x="5742917" y="3395488"/>
              <a:ext cx="391930" cy="187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36" name="Line 53"/>
            <p:cNvSpPr>
              <a:spLocks noChangeShapeType="1"/>
            </p:cNvSpPr>
            <p:nvPr/>
          </p:nvSpPr>
          <p:spPr bwMode="auto">
            <a:xfrm flipH="1">
              <a:off x="5981700" y="3628768"/>
              <a:ext cx="167436" cy="2764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37" name="Line 54"/>
            <p:cNvSpPr>
              <a:spLocks noChangeShapeType="1"/>
            </p:cNvSpPr>
            <p:nvPr/>
          </p:nvSpPr>
          <p:spPr bwMode="auto">
            <a:xfrm flipH="1">
              <a:off x="5646782" y="3611891"/>
              <a:ext cx="488065" cy="79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38" name="Line 55"/>
            <p:cNvSpPr>
              <a:spLocks noChangeShapeType="1"/>
            </p:cNvSpPr>
            <p:nvPr/>
          </p:nvSpPr>
          <p:spPr bwMode="auto">
            <a:xfrm flipH="1">
              <a:off x="5609809" y="3402705"/>
              <a:ext cx="88739" cy="259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39" name="Line 56"/>
            <p:cNvSpPr>
              <a:spLocks noChangeShapeType="1"/>
            </p:cNvSpPr>
            <p:nvPr/>
          </p:nvSpPr>
          <p:spPr bwMode="auto">
            <a:xfrm flipH="1" flipV="1">
              <a:off x="5639389" y="3756157"/>
              <a:ext cx="251429" cy="1659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40" name="Line 57"/>
            <p:cNvSpPr>
              <a:spLocks noChangeShapeType="1"/>
            </p:cNvSpPr>
            <p:nvPr/>
          </p:nvSpPr>
          <p:spPr bwMode="auto">
            <a:xfrm flipH="1">
              <a:off x="5291828" y="3366635"/>
              <a:ext cx="369746" cy="21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41" name="Oval 20"/>
            <p:cNvSpPr>
              <a:spLocks noChangeArrowheads="1"/>
            </p:cNvSpPr>
            <p:nvPr/>
          </p:nvSpPr>
          <p:spPr bwMode="auto">
            <a:xfrm>
              <a:off x="5188297" y="3308927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42" name="Oval 23"/>
            <p:cNvSpPr>
              <a:spLocks noChangeArrowheads="1"/>
            </p:cNvSpPr>
            <p:nvPr/>
          </p:nvSpPr>
          <p:spPr bwMode="auto">
            <a:xfrm>
              <a:off x="5321388" y="306212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43" name="Oval 30"/>
            <p:cNvSpPr>
              <a:spLocks noChangeArrowheads="1"/>
            </p:cNvSpPr>
            <p:nvPr/>
          </p:nvSpPr>
          <p:spPr bwMode="auto">
            <a:xfrm>
              <a:off x="3746271" y="406787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44" name="Line 35"/>
            <p:cNvSpPr>
              <a:spLocks noChangeShapeType="1"/>
            </p:cNvSpPr>
            <p:nvPr/>
          </p:nvSpPr>
          <p:spPr bwMode="auto">
            <a:xfrm>
              <a:off x="3842409" y="4161644"/>
              <a:ext cx="251429" cy="148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45" name="Line 38"/>
            <p:cNvSpPr>
              <a:spLocks noChangeShapeType="1"/>
            </p:cNvSpPr>
            <p:nvPr/>
          </p:nvSpPr>
          <p:spPr bwMode="auto">
            <a:xfrm flipH="1">
              <a:off x="3276602" y="3728839"/>
              <a:ext cx="454883" cy="2287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46" name="Line 42"/>
            <p:cNvSpPr>
              <a:spLocks noChangeShapeType="1"/>
            </p:cNvSpPr>
            <p:nvPr/>
          </p:nvSpPr>
          <p:spPr bwMode="auto">
            <a:xfrm flipH="1" flipV="1">
              <a:off x="4515345" y="2732366"/>
              <a:ext cx="251424" cy="148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47" name="Line 47"/>
            <p:cNvSpPr>
              <a:spLocks noChangeShapeType="1"/>
            </p:cNvSpPr>
            <p:nvPr/>
          </p:nvSpPr>
          <p:spPr bwMode="auto">
            <a:xfrm flipH="1" flipV="1">
              <a:off x="5084756" y="3126528"/>
              <a:ext cx="141978" cy="201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48" name="Line 48"/>
            <p:cNvSpPr>
              <a:spLocks noChangeShapeType="1"/>
            </p:cNvSpPr>
            <p:nvPr/>
          </p:nvSpPr>
          <p:spPr bwMode="auto">
            <a:xfrm flipH="1" flipV="1">
              <a:off x="5660049" y="3069850"/>
              <a:ext cx="59713" cy="282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49" name="Line 51"/>
            <p:cNvSpPr>
              <a:spLocks noChangeShapeType="1"/>
            </p:cNvSpPr>
            <p:nvPr/>
          </p:nvSpPr>
          <p:spPr bwMode="auto">
            <a:xfrm flipH="1">
              <a:off x="3810000" y="4331161"/>
              <a:ext cx="298624" cy="136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50" name="Line 52"/>
            <p:cNvSpPr>
              <a:spLocks noChangeShapeType="1"/>
            </p:cNvSpPr>
            <p:nvPr/>
          </p:nvSpPr>
          <p:spPr bwMode="auto">
            <a:xfrm flipH="1" flipV="1">
              <a:off x="4648452" y="3063663"/>
              <a:ext cx="192270" cy="388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51" name="Line 53"/>
            <p:cNvSpPr>
              <a:spLocks noChangeShapeType="1"/>
            </p:cNvSpPr>
            <p:nvPr/>
          </p:nvSpPr>
          <p:spPr bwMode="auto">
            <a:xfrm flipH="1">
              <a:off x="5081587" y="2830265"/>
              <a:ext cx="180642" cy="289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52" name="Line 55"/>
            <p:cNvSpPr>
              <a:spLocks noChangeShapeType="1"/>
            </p:cNvSpPr>
            <p:nvPr/>
          </p:nvSpPr>
          <p:spPr bwMode="auto">
            <a:xfrm flipH="1">
              <a:off x="5387938" y="4137431"/>
              <a:ext cx="177481" cy="148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53" name="Line 56"/>
            <p:cNvSpPr>
              <a:spLocks noChangeShapeType="1"/>
            </p:cNvSpPr>
            <p:nvPr/>
          </p:nvSpPr>
          <p:spPr bwMode="auto">
            <a:xfrm flipH="1" flipV="1">
              <a:off x="4872040" y="3524249"/>
              <a:ext cx="220103" cy="283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54" name="Line 57"/>
            <p:cNvSpPr>
              <a:spLocks noChangeShapeType="1"/>
            </p:cNvSpPr>
            <p:nvPr/>
          </p:nvSpPr>
          <p:spPr bwMode="auto">
            <a:xfrm flipH="1">
              <a:off x="5654156" y="3935975"/>
              <a:ext cx="273613" cy="148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55" name="Oval 20"/>
            <p:cNvSpPr>
              <a:spLocks noChangeArrowheads="1"/>
            </p:cNvSpPr>
            <p:nvPr/>
          </p:nvSpPr>
          <p:spPr bwMode="auto">
            <a:xfrm>
              <a:off x="4988615" y="2057400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56" name="Line 48"/>
            <p:cNvSpPr>
              <a:spLocks noChangeShapeType="1"/>
            </p:cNvSpPr>
            <p:nvPr/>
          </p:nvSpPr>
          <p:spPr bwMode="auto">
            <a:xfrm flipH="1">
              <a:off x="4175168" y="4124548"/>
              <a:ext cx="170088" cy="170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57" name="Oval 27"/>
            <p:cNvSpPr>
              <a:spLocks noChangeArrowheads="1"/>
            </p:cNvSpPr>
            <p:nvPr/>
          </p:nvSpPr>
          <p:spPr bwMode="auto">
            <a:xfrm>
              <a:off x="3694510" y="4415143"/>
              <a:ext cx="118319" cy="1154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58" name="Oval 30"/>
            <p:cNvSpPr>
              <a:spLocks noChangeArrowheads="1"/>
            </p:cNvSpPr>
            <p:nvPr/>
          </p:nvSpPr>
          <p:spPr bwMode="auto">
            <a:xfrm>
              <a:off x="5587606" y="2158388"/>
              <a:ext cx="118319" cy="1154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59" name="Oval 21"/>
            <p:cNvSpPr>
              <a:spLocks noChangeArrowheads="1"/>
            </p:cNvSpPr>
            <p:nvPr/>
          </p:nvSpPr>
          <p:spPr bwMode="auto">
            <a:xfrm>
              <a:off x="4093830" y="4252859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60" name="Line 59"/>
            <p:cNvSpPr>
              <a:spLocks noChangeShapeType="1"/>
            </p:cNvSpPr>
            <p:nvPr/>
          </p:nvSpPr>
          <p:spPr bwMode="auto">
            <a:xfrm>
              <a:off x="4020808" y="2919825"/>
              <a:ext cx="1527402" cy="7910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61" name="Line 59"/>
            <p:cNvSpPr>
              <a:spLocks noChangeShapeType="1"/>
            </p:cNvSpPr>
            <p:nvPr/>
          </p:nvSpPr>
          <p:spPr bwMode="auto">
            <a:xfrm flipH="1">
              <a:off x="4797563" y="3769266"/>
              <a:ext cx="770228" cy="628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62" name="Line 59"/>
            <p:cNvSpPr>
              <a:spLocks noChangeShapeType="1"/>
            </p:cNvSpPr>
            <p:nvPr/>
          </p:nvSpPr>
          <p:spPr bwMode="auto">
            <a:xfrm flipH="1">
              <a:off x="4275376" y="2945765"/>
              <a:ext cx="522186" cy="641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63" name="Line 59"/>
            <p:cNvSpPr>
              <a:spLocks noChangeShapeType="1"/>
            </p:cNvSpPr>
            <p:nvPr/>
          </p:nvSpPr>
          <p:spPr bwMode="auto">
            <a:xfrm flipH="1">
              <a:off x="3798876" y="2725294"/>
              <a:ext cx="665790" cy="959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64" name="Oval 20"/>
            <p:cNvSpPr>
              <a:spLocks noChangeArrowheads="1"/>
            </p:cNvSpPr>
            <p:nvPr/>
          </p:nvSpPr>
          <p:spPr bwMode="auto">
            <a:xfrm>
              <a:off x="4330468" y="402203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65" name="Oval 26"/>
            <p:cNvSpPr>
              <a:spLocks noChangeArrowheads="1"/>
            </p:cNvSpPr>
            <p:nvPr/>
          </p:nvSpPr>
          <p:spPr bwMode="auto">
            <a:xfrm>
              <a:off x="4182572" y="3546445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66" name="Oval 25"/>
            <p:cNvSpPr>
              <a:spLocks noChangeArrowheads="1"/>
            </p:cNvSpPr>
            <p:nvPr/>
          </p:nvSpPr>
          <p:spPr bwMode="auto">
            <a:xfrm>
              <a:off x="4759376" y="2850871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67" name="Line 38"/>
            <p:cNvSpPr>
              <a:spLocks noChangeShapeType="1"/>
            </p:cNvSpPr>
            <p:nvPr/>
          </p:nvSpPr>
          <p:spPr bwMode="auto">
            <a:xfrm flipH="1">
              <a:off x="4019550" y="3848100"/>
              <a:ext cx="604838" cy="90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68" name="Oval 28"/>
            <p:cNvSpPr>
              <a:spLocks noChangeArrowheads="1"/>
            </p:cNvSpPr>
            <p:nvPr/>
          </p:nvSpPr>
          <p:spPr bwMode="auto">
            <a:xfrm>
              <a:off x="4537526" y="3777274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69" name="Line 48"/>
            <p:cNvSpPr>
              <a:spLocks noChangeShapeType="1"/>
            </p:cNvSpPr>
            <p:nvPr/>
          </p:nvSpPr>
          <p:spPr bwMode="auto">
            <a:xfrm flipH="1" flipV="1">
              <a:off x="3509962" y="3176589"/>
              <a:ext cx="228601" cy="1243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70" name="Line 46"/>
            <p:cNvSpPr>
              <a:spLocks noChangeShapeType="1"/>
            </p:cNvSpPr>
            <p:nvPr/>
          </p:nvSpPr>
          <p:spPr bwMode="auto">
            <a:xfrm flipH="1" flipV="1">
              <a:off x="3267077" y="3952874"/>
              <a:ext cx="290513" cy="238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71" name="Line 59"/>
            <p:cNvSpPr>
              <a:spLocks noChangeShapeType="1"/>
            </p:cNvSpPr>
            <p:nvPr/>
          </p:nvSpPr>
          <p:spPr bwMode="auto">
            <a:xfrm flipV="1">
              <a:off x="4647424" y="3386685"/>
              <a:ext cx="1044381" cy="4149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72" name="Line 55"/>
            <p:cNvSpPr>
              <a:spLocks noChangeShapeType="1"/>
            </p:cNvSpPr>
            <p:nvPr/>
          </p:nvSpPr>
          <p:spPr bwMode="auto">
            <a:xfrm flipH="1">
              <a:off x="5299207" y="2482992"/>
              <a:ext cx="88739" cy="259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73" name="Oval 18"/>
            <p:cNvSpPr>
              <a:spLocks noChangeArrowheads="1"/>
            </p:cNvSpPr>
            <p:nvPr/>
          </p:nvSpPr>
          <p:spPr bwMode="auto">
            <a:xfrm>
              <a:off x="3945936" y="285396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74" name="Line 54"/>
            <p:cNvSpPr>
              <a:spLocks noChangeShapeType="1"/>
            </p:cNvSpPr>
            <p:nvPr/>
          </p:nvSpPr>
          <p:spPr bwMode="auto">
            <a:xfrm flipH="1">
              <a:off x="4833326" y="3150744"/>
              <a:ext cx="192267" cy="309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75" name="Oval 29"/>
            <p:cNvSpPr>
              <a:spLocks noChangeArrowheads="1"/>
            </p:cNvSpPr>
            <p:nvPr/>
          </p:nvSpPr>
          <p:spPr bwMode="auto">
            <a:xfrm>
              <a:off x="4996014" y="3081700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76" name="Oval 23"/>
            <p:cNvSpPr>
              <a:spLocks noChangeArrowheads="1"/>
            </p:cNvSpPr>
            <p:nvPr/>
          </p:nvSpPr>
          <p:spPr bwMode="auto">
            <a:xfrm>
              <a:off x="5661571" y="3308927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77" name="Oval 26"/>
            <p:cNvSpPr>
              <a:spLocks noChangeArrowheads="1"/>
            </p:cNvSpPr>
            <p:nvPr/>
          </p:nvSpPr>
          <p:spPr bwMode="auto">
            <a:xfrm>
              <a:off x="5543252" y="3655169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78" name="Oval 23"/>
            <p:cNvSpPr>
              <a:spLocks noChangeArrowheads="1"/>
            </p:cNvSpPr>
            <p:nvPr/>
          </p:nvSpPr>
          <p:spPr bwMode="auto">
            <a:xfrm>
              <a:off x="4300891" y="3200203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79" name="Oval 25"/>
            <p:cNvSpPr>
              <a:spLocks noChangeArrowheads="1"/>
            </p:cNvSpPr>
            <p:nvPr/>
          </p:nvSpPr>
          <p:spPr bwMode="auto">
            <a:xfrm>
              <a:off x="3709298" y="3661859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80" name="Oval 30"/>
            <p:cNvSpPr>
              <a:spLocks noChangeArrowheads="1"/>
            </p:cNvSpPr>
            <p:nvPr/>
          </p:nvSpPr>
          <p:spPr bwMode="auto">
            <a:xfrm>
              <a:off x="4537526" y="2969376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81" name="Oval 22"/>
            <p:cNvSpPr>
              <a:spLocks noChangeArrowheads="1"/>
            </p:cNvSpPr>
            <p:nvPr/>
          </p:nvSpPr>
          <p:spPr bwMode="auto">
            <a:xfrm>
              <a:off x="4419210" y="262313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82" name="Oval 23"/>
            <p:cNvSpPr>
              <a:spLocks noChangeArrowheads="1"/>
            </p:cNvSpPr>
            <p:nvPr/>
          </p:nvSpPr>
          <p:spPr bwMode="auto">
            <a:xfrm>
              <a:off x="3221236" y="4184316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83" name="Oval 25"/>
            <p:cNvSpPr>
              <a:spLocks noChangeArrowheads="1"/>
            </p:cNvSpPr>
            <p:nvPr/>
          </p:nvSpPr>
          <p:spPr bwMode="auto">
            <a:xfrm>
              <a:off x="4212149" y="4483688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84" name="Oval 26"/>
            <p:cNvSpPr>
              <a:spLocks noChangeArrowheads="1"/>
            </p:cNvSpPr>
            <p:nvPr/>
          </p:nvSpPr>
          <p:spPr bwMode="auto">
            <a:xfrm>
              <a:off x="4685422" y="4368274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85" name="Oval 28"/>
            <p:cNvSpPr>
              <a:spLocks noChangeArrowheads="1"/>
            </p:cNvSpPr>
            <p:nvPr/>
          </p:nvSpPr>
          <p:spPr bwMode="auto">
            <a:xfrm>
              <a:off x="5888683" y="3885744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86" name="Oval 29"/>
            <p:cNvSpPr>
              <a:spLocks noChangeArrowheads="1"/>
            </p:cNvSpPr>
            <p:nvPr/>
          </p:nvSpPr>
          <p:spPr bwMode="auto">
            <a:xfrm>
              <a:off x="5543252" y="4043397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87" name="Oval 27"/>
            <p:cNvSpPr>
              <a:spLocks noChangeArrowheads="1"/>
            </p:cNvSpPr>
            <p:nvPr/>
          </p:nvSpPr>
          <p:spPr bwMode="auto">
            <a:xfrm>
              <a:off x="4774164" y="3431030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88" name="Oval 30"/>
            <p:cNvSpPr>
              <a:spLocks noChangeArrowheads="1"/>
            </p:cNvSpPr>
            <p:nvPr/>
          </p:nvSpPr>
          <p:spPr bwMode="auto">
            <a:xfrm>
              <a:off x="5040376" y="3810000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89" name="Oval 23"/>
            <p:cNvSpPr>
              <a:spLocks noChangeArrowheads="1"/>
            </p:cNvSpPr>
            <p:nvPr/>
          </p:nvSpPr>
          <p:spPr bwMode="auto">
            <a:xfrm>
              <a:off x="4803741" y="402203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90" name="Oval 24"/>
            <p:cNvSpPr>
              <a:spLocks noChangeArrowheads="1"/>
            </p:cNvSpPr>
            <p:nvPr/>
          </p:nvSpPr>
          <p:spPr bwMode="auto">
            <a:xfrm>
              <a:off x="3206448" y="3892686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91" name="Oval 30"/>
            <p:cNvSpPr>
              <a:spLocks noChangeArrowheads="1"/>
            </p:cNvSpPr>
            <p:nvPr/>
          </p:nvSpPr>
          <p:spPr bwMode="auto">
            <a:xfrm>
              <a:off x="3511672" y="413238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92" name="Oval 631"/>
            <p:cNvSpPr>
              <a:spLocks noChangeArrowheads="1"/>
            </p:cNvSpPr>
            <p:nvPr/>
          </p:nvSpPr>
          <p:spPr bwMode="auto">
            <a:xfrm>
              <a:off x="3458373" y="3084788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93" name="Oval 26"/>
            <p:cNvSpPr>
              <a:spLocks noChangeArrowheads="1"/>
            </p:cNvSpPr>
            <p:nvPr/>
          </p:nvSpPr>
          <p:spPr bwMode="auto">
            <a:xfrm>
              <a:off x="5232649" y="2735456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94" name="Oval 23"/>
            <p:cNvSpPr>
              <a:spLocks noChangeArrowheads="1"/>
            </p:cNvSpPr>
            <p:nvPr/>
          </p:nvSpPr>
          <p:spPr bwMode="auto">
            <a:xfrm>
              <a:off x="5350968" y="2389215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95" name="Oval 26"/>
            <p:cNvSpPr>
              <a:spLocks noChangeArrowheads="1"/>
            </p:cNvSpPr>
            <p:nvPr/>
          </p:nvSpPr>
          <p:spPr bwMode="auto">
            <a:xfrm>
              <a:off x="3505200" y="4724400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96" name="Oval 29"/>
            <p:cNvSpPr>
              <a:spLocks noChangeArrowheads="1"/>
            </p:cNvSpPr>
            <p:nvPr/>
          </p:nvSpPr>
          <p:spPr bwMode="auto">
            <a:xfrm>
              <a:off x="3950698" y="3873633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597" name="Oval 636"/>
            <p:cNvSpPr>
              <a:spLocks noChangeArrowheads="1"/>
            </p:cNvSpPr>
            <p:nvPr/>
          </p:nvSpPr>
          <p:spPr bwMode="auto">
            <a:xfrm>
              <a:off x="3818091" y="2502957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</p:grpSp>
      <p:grpSp>
        <p:nvGrpSpPr>
          <p:cNvPr id="4" name="Group 637"/>
          <p:cNvGrpSpPr>
            <a:grpSpLocks/>
          </p:cNvGrpSpPr>
          <p:nvPr/>
        </p:nvGrpSpPr>
        <p:grpSpPr bwMode="auto">
          <a:xfrm>
            <a:off x="5029200" y="3657600"/>
            <a:ext cx="3505200" cy="2782888"/>
            <a:chOff x="2747963" y="2057400"/>
            <a:chExt cx="3505200" cy="2782415"/>
          </a:xfrm>
        </p:grpSpPr>
        <p:sp>
          <p:nvSpPr>
            <p:cNvPr id="48292" name="Line 54"/>
            <p:cNvSpPr>
              <a:spLocks noChangeShapeType="1"/>
            </p:cNvSpPr>
            <p:nvPr/>
          </p:nvSpPr>
          <p:spPr bwMode="auto">
            <a:xfrm flipH="1">
              <a:off x="3581398" y="4519612"/>
              <a:ext cx="152401" cy="280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3" name="Line 59"/>
            <p:cNvSpPr>
              <a:spLocks noChangeShapeType="1"/>
            </p:cNvSpPr>
            <p:nvPr/>
          </p:nvSpPr>
          <p:spPr bwMode="auto">
            <a:xfrm>
              <a:off x="4941158" y="2491850"/>
              <a:ext cx="130550" cy="60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4" name="Line 34"/>
            <p:cNvSpPr>
              <a:spLocks noChangeShapeType="1"/>
            </p:cNvSpPr>
            <p:nvPr/>
          </p:nvSpPr>
          <p:spPr bwMode="auto">
            <a:xfrm flipH="1">
              <a:off x="3533777" y="2933699"/>
              <a:ext cx="442912" cy="195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5" name="Line 59"/>
            <p:cNvSpPr>
              <a:spLocks noChangeShapeType="1"/>
            </p:cNvSpPr>
            <p:nvPr/>
          </p:nvSpPr>
          <p:spPr bwMode="auto">
            <a:xfrm flipH="1" flipV="1">
              <a:off x="3929413" y="2555396"/>
              <a:ext cx="1951680" cy="124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6" name="Line 51"/>
            <p:cNvSpPr>
              <a:spLocks noChangeShapeType="1"/>
            </p:cNvSpPr>
            <p:nvPr/>
          </p:nvSpPr>
          <p:spPr bwMode="auto">
            <a:xfrm flipH="1">
              <a:off x="3314701" y="3717386"/>
              <a:ext cx="477637" cy="4926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7" name="Line 59"/>
            <p:cNvSpPr>
              <a:spLocks noChangeShapeType="1"/>
            </p:cNvSpPr>
            <p:nvPr/>
          </p:nvSpPr>
          <p:spPr bwMode="auto">
            <a:xfrm>
              <a:off x="3681388" y="3503412"/>
              <a:ext cx="1181126" cy="587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8" name="Line 38"/>
            <p:cNvSpPr>
              <a:spLocks noChangeShapeType="1"/>
            </p:cNvSpPr>
            <p:nvPr/>
          </p:nvSpPr>
          <p:spPr bwMode="auto">
            <a:xfrm flipH="1" flipV="1">
              <a:off x="4454699" y="2694754"/>
              <a:ext cx="141978" cy="324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9" name="Line 50"/>
            <p:cNvSpPr>
              <a:spLocks noChangeShapeType="1"/>
            </p:cNvSpPr>
            <p:nvPr/>
          </p:nvSpPr>
          <p:spPr bwMode="auto">
            <a:xfrm flipH="1">
              <a:off x="4507952" y="2490203"/>
              <a:ext cx="384534" cy="1736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0" name="Line 35"/>
            <p:cNvSpPr>
              <a:spLocks noChangeShapeType="1"/>
            </p:cNvSpPr>
            <p:nvPr/>
          </p:nvSpPr>
          <p:spPr bwMode="auto">
            <a:xfrm flipV="1">
              <a:off x="2858886" y="3954516"/>
              <a:ext cx="406721" cy="2395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1" name="Line 33"/>
            <p:cNvSpPr>
              <a:spLocks noChangeShapeType="1"/>
            </p:cNvSpPr>
            <p:nvPr/>
          </p:nvSpPr>
          <p:spPr bwMode="auto">
            <a:xfrm>
              <a:off x="3876917" y="2543787"/>
              <a:ext cx="118319" cy="346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2" name="Oval 11"/>
            <p:cNvSpPr>
              <a:spLocks noChangeArrowheads="1"/>
            </p:cNvSpPr>
            <p:nvPr/>
          </p:nvSpPr>
          <p:spPr bwMode="auto">
            <a:xfrm>
              <a:off x="3482188" y="2378015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03" name="Oval 649"/>
            <p:cNvSpPr>
              <a:spLocks noChangeArrowheads="1"/>
            </p:cNvSpPr>
            <p:nvPr/>
          </p:nvSpPr>
          <p:spPr bwMode="auto">
            <a:xfrm>
              <a:off x="3122470" y="272902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04" name="Oval 650"/>
            <p:cNvSpPr>
              <a:spLocks noChangeArrowheads="1"/>
            </p:cNvSpPr>
            <p:nvPr/>
          </p:nvSpPr>
          <p:spPr bwMode="auto">
            <a:xfrm>
              <a:off x="3472663" y="2738547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05" name="Oval 651"/>
            <p:cNvSpPr>
              <a:spLocks noChangeArrowheads="1"/>
            </p:cNvSpPr>
            <p:nvPr/>
          </p:nvSpPr>
          <p:spPr bwMode="auto">
            <a:xfrm>
              <a:off x="2999387" y="3200203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06" name="Line 35"/>
            <p:cNvSpPr>
              <a:spLocks noChangeShapeType="1"/>
            </p:cNvSpPr>
            <p:nvPr/>
          </p:nvSpPr>
          <p:spPr bwMode="auto">
            <a:xfrm>
              <a:off x="4049467" y="2954952"/>
              <a:ext cx="260596" cy="264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7" name="Line 36"/>
            <p:cNvSpPr>
              <a:spLocks noChangeShapeType="1"/>
            </p:cNvSpPr>
            <p:nvPr/>
          </p:nvSpPr>
          <p:spPr bwMode="auto">
            <a:xfrm flipH="1">
              <a:off x="3102917" y="3156923"/>
              <a:ext cx="362353" cy="79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8" name="Line 37"/>
            <p:cNvSpPr>
              <a:spLocks noChangeShapeType="1"/>
            </p:cNvSpPr>
            <p:nvPr/>
          </p:nvSpPr>
          <p:spPr bwMode="auto">
            <a:xfrm flipH="1">
              <a:off x="3908961" y="2334598"/>
              <a:ext cx="251429" cy="194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9" name="Line 38"/>
            <p:cNvSpPr>
              <a:spLocks noChangeShapeType="1"/>
            </p:cNvSpPr>
            <p:nvPr/>
          </p:nvSpPr>
          <p:spPr bwMode="auto">
            <a:xfrm flipH="1">
              <a:off x="3905252" y="2962277"/>
              <a:ext cx="95250" cy="242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0" name="Line 39"/>
            <p:cNvSpPr>
              <a:spLocks noChangeShapeType="1"/>
            </p:cNvSpPr>
            <p:nvPr/>
          </p:nvSpPr>
          <p:spPr bwMode="auto">
            <a:xfrm flipH="1" flipV="1">
              <a:off x="3243423" y="2774617"/>
              <a:ext cx="229242" cy="7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1" name="Line 40"/>
            <p:cNvSpPr>
              <a:spLocks noChangeShapeType="1"/>
            </p:cNvSpPr>
            <p:nvPr/>
          </p:nvSpPr>
          <p:spPr bwMode="auto">
            <a:xfrm flipH="1" flipV="1">
              <a:off x="3598378" y="2810681"/>
              <a:ext cx="368786" cy="849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2" name="Line 41"/>
            <p:cNvSpPr>
              <a:spLocks noChangeShapeType="1"/>
            </p:cNvSpPr>
            <p:nvPr/>
          </p:nvSpPr>
          <p:spPr bwMode="auto">
            <a:xfrm flipH="1">
              <a:off x="4049467" y="2702483"/>
              <a:ext cx="369746" cy="1875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3" name="Line 42"/>
            <p:cNvSpPr>
              <a:spLocks noChangeShapeType="1"/>
            </p:cNvSpPr>
            <p:nvPr/>
          </p:nvSpPr>
          <p:spPr bwMode="auto">
            <a:xfrm flipH="1" flipV="1">
              <a:off x="3576638" y="3171826"/>
              <a:ext cx="258378" cy="860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4" name="Line 43"/>
            <p:cNvSpPr>
              <a:spLocks noChangeShapeType="1"/>
            </p:cNvSpPr>
            <p:nvPr/>
          </p:nvSpPr>
          <p:spPr bwMode="auto">
            <a:xfrm flipH="1" flipV="1">
              <a:off x="3576191" y="2471653"/>
              <a:ext cx="236638" cy="86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5" name="Line 44"/>
            <p:cNvSpPr>
              <a:spLocks noChangeShapeType="1"/>
            </p:cNvSpPr>
            <p:nvPr/>
          </p:nvSpPr>
          <p:spPr bwMode="auto">
            <a:xfrm flipH="1">
              <a:off x="3598378" y="2341814"/>
              <a:ext cx="554617" cy="79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6" name="Line 45"/>
            <p:cNvSpPr>
              <a:spLocks noChangeShapeType="1"/>
            </p:cNvSpPr>
            <p:nvPr/>
          </p:nvSpPr>
          <p:spPr bwMode="auto">
            <a:xfrm flipH="1">
              <a:off x="3324764" y="3490913"/>
              <a:ext cx="294737" cy="113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7" name="Line 46"/>
            <p:cNvSpPr>
              <a:spLocks noChangeShapeType="1"/>
            </p:cNvSpPr>
            <p:nvPr/>
          </p:nvSpPr>
          <p:spPr bwMode="auto">
            <a:xfrm flipH="1">
              <a:off x="3250816" y="3669076"/>
              <a:ext cx="36978" cy="2308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8" name="Line 47"/>
            <p:cNvSpPr>
              <a:spLocks noChangeShapeType="1"/>
            </p:cNvSpPr>
            <p:nvPr/>
          </p:nvSpPr>
          <p:spPr bwMode="auto">
            <a:xfrm flipH="1">
              <a:off x="3812829" y="3625795"/>
              <a:ext cx="362353" cy="79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9" name="Line 48"/>
            <p:cNvSpPr>
              <a:spLocks noChangeShapeType="1"/>
            </p:cNvSpPr>
            <p:nvPr/>
          </p:nvSpPr>
          <p:spPr bwMode="auto">
            <a:xfrm flipH="1" flipV="1">
              <a:off x="3783249" y="3741207"/>
              <a:ext cx="170083" cy="1659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0" name="Line 49"/>
            <p:cNvSpPr>
              <a:spLocks noChangeShapeType="1"/>
            </p:cNvSpPr>
            <p:nvPr/>
          </p:nvSpPr>
          <p:spPr bwMode="auto">
            <a:xfrm>
              <a:off x="3938541" y="3301191"/>
              <a:ext cx="266747" cy="275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1" name="Line 50"/>
            <p:cNvSpPr>
              <a:spLocks noChangeShapeType="1"/>
            </p:cNvSpPr>
            <p:nvPr/>
          </p:nvSpPr>
          <p:spPr bwMode="auto">
            <a:xfrm flipH="1">
              <a:off x="3664930" y="3301191"/>
              <a:ext cx="177479" cy="129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2" name="Line 51"/>
            <p:cNvSpPr>
              <a:spLocks noChangeShapeType="1"/>
            </p:cNvSpPr>
            <p:nvPr/>
          </p:nvSpPr>
          <p:spPr bwMode="auto">
            <a:xfrm flipH="1">
              <a:off x="4400551" y="3070364"/>
              <a:ext cx="173953" cy="144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3" name="Line 52"/>
            <p:cNvSpPr>
              <a:spLocks noChangeShapeType="1"/>
            </p:cNvSpPr>
            <p:nvPr/>
          </p:nvSpPr>
          <p:spPr bwMode="auto">
            <a:xfrm flipH="1" flipV="1">
              <a:off x="4382234" y="3286764"/>
              <a:ext cx="391930" cy="187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4" name="Line 53"/>
            <p:cNvSpPr>
              <a:spLocks noChangeShapeType="1"/>
            </p:cNvSpPr>
            <p:nvPr/>
          </p:nvSpPr>
          <p:spPr bwMode="auto">
            <a:xfrm flipH="1">
              <a:off x="4626265" y="3543300"/>
              <a:ext cx="179099" cy="233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5" name="Line 54"/>
            <p:cNvSpPr>
              <a:spLocks noChangeShapeType="1"/>
            </p:cNvSpPr>
            <p:nvPr/>
          </p:nvSpPr>
          <p:spPr bwMode="auto">
            <a:xfrm flipH="1">
              <a:off x="4286102" y="3503164"/>
              <a:ext cx="488065" cy="79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6" name="Line 55"/>
            <p:cNvSpPr>
              <a:spLocks noChangeShapeType="1"/>
            </p:cNvSpPr>
            <p:nvPr/>
          </p:nvSpPr>
          <p:spPr bwMode="auto">
            <a:xfrm flipH="1">
              <a:off x="4249130" y="3293978"/>
              <a:ext cx="88739" cy="259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7" name="Line 56"/>
            <p:cNvSpPr>
              <a:spLocks noChangeShapeType="1"/>
            </p:cNvSpPr>
            <p:nvPr/>
          </p:nvSpPr>
          <p:spPr bwMode="auto">
            <a:xfrm flipH="1" flipV="1">
              <a:off x="4278708" y="3647432"/>
              <a:ext cx="302816" cy="157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8" name="Line 57"/>
            <p:cNvSpPr>
              <a:spLocks noChangeShapeType="1"/>
            </p:cNvSpPr>
            <p:nvPr/>
          </p:nvSpPr>
          <p:spPr bwMode="auto">
            <a:xfrm flipH="1">
              <a:off x="3931148" y="3257911"/>
              <a:ext cx="369746" cy="21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9" name="Line 58"/>
            <p:cNvSpPr>
              <a:spLocks noChangeShapeType="1"/>
            </p:cNvSpPr>
            <p:nvPr/>
          </p:nvSpPr>
          <p:spPr bwMode="auto">
            <a:xfrm flipH="1">
              <a:off x="3576637" y="2587067"/>
              <a:ext cx="265771" cy="1608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0" name="Line 59"/>
            <p:cNvSpPr>
              <a:spLocks noChangeShapeType="1"/>
            </p:cNvSpPr>
            <p:nvPr/>
          </p:nvSpPr>
          <p:spPr bwMode="auto">
            <a:xfrm>
              <a:off x="4195762" y="2362202"/>
              <a:ext cx="304800" cy="3047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1" name="Oval 19"/>
            <p:cNvSpPr>
              <a:spLocks noChangeArrowheads="1"/>
            </p:cNvSpPr>
            <p:nvPr/>
          </p:nvSpPr>
          <p:spPr bwMode="auto">
            <a:xfrm>
              <a:off x="3236025" y="3546445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32" name="Oval 20"/>
            <p:cNvSpPr>
              <a:spLocks noChangeArrowheads="1"/>
            </p:cNvSpPr>
            <p:nvPr/>
          </p:nvSpPr>
          <p:spPr bwMode="auto">
            <a:xfrm>
              <a:off x="3827617" y="3200203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33" name="Oval 21"/>
            <p:cNvSpPr>
              <a:spLocks noChangeArrowheads="1"/>
            </p:cNvSpPr>
            <p:nvPr/>
          </p:nvSpPr>
          <p:spPr bwMode="auto">
            <a:xfrm>
              <a:off x="3605269" y="3411979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34" name="Oval 31"/>
            <p:cNvSpPr>
              <a:spLocks noChangeArrowheads="1"/>
            </p:cNvSpPr>
            <p:nvPr/>
          </p:nvSpPr>
          <p:spPr bwMode="auto">
            <a:xfrm>
              <a:off x="4119564" y="2276891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35" name="Oval 26"/>
            <p:cNvSpPr>
              <a:spLocks noChangeArrowheads="1"/>
            </p:cNvSpPr>
            <p:nvPr/>
          </p:nvSpPr>
          <p:spPr bwMode="auto">
            <a:xfrm>
              <a:off x="3102917" y="4530558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36" name="Line 49"/>
            <p:cNvSpPr>
              <a:spLocks noChangeShapeType="1"/>
            </p:cNvSpPr>
            <p:nvPr/>
          </p:nvSpPr>
          <p:spPr bwMode="auto">
            <a:xfrm>
              <a:off x="2858886" y="4285302"/>
              <a:ext cx="255790" cy="262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7" name="Line 52"/>
            <p:cNvSpPr>
              <a:spLocks noChangeShapeType="1"/>
            </p:cNvSpPr>
            <p:nvPr/>
          </p:nvSpPr>
          <p:spPr bwMode="auto">
            <a:xfrm flipH="1" flipV="1">
              <a:off x="3302580" y="4270875"/>
              <a:ext cx="391930" cy="187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8" name="Line 54"/>
            <p:cNvSpPr>
              <a:spLocks noChangeShapeType="1"/>
            </p:cNvSpPr>
            <p:nvPr/>
          </p:nvSpPr>
          <p:spPr bwMode="auto">
            <a:xfrm flipH="1">
              <a:off x="3206448" y="4487277"/>
              <a:ext cx="488065" cy="79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9" name="Line 55"/>
            <p:cNvSpPr>
              <a:spLocks noChangeShapeType="1"/>
            </p:cNvSpPr>
            <p:nvPr/>
          </p:nvSpPr>
          <p:spPr bwMode="auto">
            <a:xfrm flipH="1">
              <a:off x="3169475" y="4278091"/>
              <a:ext cx="88739" cy="259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0" name="Line 56"/>
            <p:cNvSpPr>
              <a:spLocks noChangeShapeType="1"/>
            </p:cNvSpPr>
            <p:nvPr/>
          </p:nvSpPr>
          <p:spPr bwMode="auto">
            <a:xfrm flipH="1" flipV="1">
              <a:off x="3199055" y="4631546"/>
              <a:ext cx="310907" cy="145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1" name="Line 57"/>
            <p:cNvSpPr>
              <a:spLocks noChangeShapeType="1"/>
            </p:cNvSpPr>
            <p:nvPr/>
          </p:nvSpPr>
          <p:spPr bwMode="auto">
            <a:xfrm flipH="1">
              <a:off x="2851494" y="4242021"/>
              <a:ext cx="369746" cy="21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2" name="Oval 20"/>
            <p:cNvSpPr>
              <a:spLocks noChangeArrowheads="1"/>
            </p:cNvSpPr>
            <p:nvPr/>
          </p:nvSpPr>
          <p:spPr bwMode="auto">
            <a:xfrm>
              <a:off x="2747963" y="4184316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43" name="Oval 27"/>
            <p:cNvSpPr>
              <a:spLocks noChangeArrowheads="1"/>
            </p:cNvSpPr>
            <p:nvPr/>
          </p:nvSpPr>
          <p:spPr bwMode="auto">
            <a:xfrm>
              <a:off x="5824241" y="2620044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44" name="Oval 28"/>
            <p:cNvSpPr>
              <a:spLocks noChangeArrowheads="1"/>
            </p:cNvSpPr>
            <p:nvPr/>
          </p:nvSpPr>
          <p:spPr bwMode="auto">
            <a:xfrm>
              <a:off x="5587606" y="2966286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45" name="Line 34"/>
            <p:cNvSpPr>
              <a:spLocks noChangeShapeType="1"/>
            </p:cNvSpPr>
            <p:nvPr/>
          </p:nvSpPr>
          <p:spPr bwMode="auto">
            <a:xfrm flipH="1">
              <a:off x="4959038" y="2151174"/>
              <a:ext cx="66552" cy="238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6" name="Line 35"/>
            <p:cNvSpPr>
              <a:spLocks noChangeShapeType="1"/>
            </p:cNvSpPr>
            <p:nvPr/>
          </p:nvSpPr>
          <p:spPr bwMode="auto">
            <a:xfrm>
              <a:off x="5099544" y="2143960"/>
              <a:ext cx="310656" cy="2944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7" name="Line 42"/>
            <p:cNvSpPr>
              <a:spLocks noChangeShapeType="1"/>
            </p:cNvSpPr>
            <p:nvPr/>
          </p:nvSpPr>
          <p:spPr bwMode="auto">
            <a:xfrm flipH="1" flipV="1">
              <a:off x="4648455" y="2353150"/>
              <a:ext cx="236638" cy="93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8" name="Line 47"/>
            <p:cNvSpPr>
              <a:spLocks noChangeShapeType="1"/>
            </p:cNvSpPr>
            <p:nvPr/>
          </p:nvSpPr>
          <p:spPr bwMode="auto">
            <a:xfrm flipH="1">
              <a:off x="4872432" y="2814807"/>
              <a:ext cx="362353" cy="79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9" name="Line 48"/>
            <p:cNvSpPr>
              <a:spLocks noChangeShapeType="1"/>
            </p:cNvSpPr>
            <p:nvPr/>
          </p:nvSpPr>
          <p:spPr bwMode="auto">
            <a:xfrm flipH="1" flipV="1">
              <a:off x="4833326" y="2930221"/>
              <a:ext cx="170083" cy="1659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0" name="Line 49"/>
            <p:cNvSpPr>
              <a:spLocks noChangeShapeType="1"/>
            </p:cNvSpPr>
            <p:nvPr/>
          </p:nvSpPr>
          <p:spPr bwMode="auto">
            <a:xfrm>
              <a:off x="4988618" y="2490203"/>
              <a:ext cx="264420" cy="2720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1" name="Line 51"/>
            <p:cNvSpPr>
              <a:spLocks noChangeShapeType="1"/>
            </p:cNvSpPr>
            <p:nvPr/>
          </p:nvSpPr>
          <p:spPr bwMode="auto">
            <a:xfrm flipH="1">
              <a:off x="5434011" y="2259376"/>
              <a:ext cx="190570" cy="1456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2" name="Line 52"/>
            <p:cNvSpPr>
              <a:spLocks noChangeShapeType="1"/>
            </p:cNvSpPr>
            <p:nvPr/>
          </p:nvSpPr>
          <p:spPr bwMode="auto">
            <a:xfrm flipH="1" flipV="1">
              <a:off x="5432312" y="2475776"/>
              <a:ext cx="391930" cy="187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3" name="Line 53"/>
            <p:cNvSpPr>
              <a:spLocks noChangeShapeType="1"/>
            </p:cNvSpPr>
            <p:nvPr/>
          </p:nvSpPr>
          <p:spPr bwMode="auto">
            <a:xfrm flipH="1">
              <a:off x="5676343" y="2713819"/>
              <a:ext cx="147899" cy="252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4" name="Line 54"/>
            <p:cNvSpPr>
              <a:spLocks noChangeShapeType="1"/>
            </p:cNvSpPr>
            <p:nvPr/>
          </p:nvSpPr>
          <p:spPr bwMode="auto">
            <a:xfrm flipH="1">
              <a:off x="5336180" y="2692178"/>
              <a:ext cx="488065" cy="79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5" name="Line 56"/>
            <p:cNvSpPr>
              <a:spLocks noChangeShapeType="1"/>
            </p:cNvSpPr>
            <p:nvPr/>
          </p:nvSpPr>
          <p:spPr bwMode="auto">
            <a:xfrm flipH="1" flipV="1">
              <a:off x="5328787" y="2836444"/>
              <a:ext cx="251429" cy="1659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6" name="Line 57"/>
            <p:cNvSpPr>
              <a:spLocks noChangeShapeType="1"/>
            </p:cNvSpPr>
            <p:nvPr/>
          </p:nvSpPr>
          <p:spPr bwMode="auto">
            <a:xfrm flipH="1">
              <a:off x="4981225" y="2446922"/>
              <a:ext cx="369746" cy="216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7" name="Oval 20"/>
            <p:cNvSpPr>
              <a:spLocks noChangeArrowheads="1"/>
            </p:cNvSpPr>
            <p:nvPr/>
          </p:nvSpPr>
          <p:spPr bwMode="auto">
            <a:xfrm>
              <a:off x="4877695" y="2389215"/>
              <a:ext cx="118319" cy="1154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58" name="Oval 27"/>
            <p:cNvSpPr>
              <a:spLocks noChangeArrowheads="1"/>
            </p:cNvSpPr>
            <p:nvPr/>
          </p:nvSpPr>
          <p:spPr bwMode="auto">
            <a:xfrm>
              <a:off x="5277015" y="4252859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59" name="Oval 28"/>
            <p:cNvSpPr>
              <a:spLocks noChangeArrowheads="1"/>
            </p:cNvSpPr>
            <p:nvPr/>
          </p:nvSpPr>
          <p:spPr bwMode="auto">
            <a:xfrm>
              <a:off x="5040376" y="4599101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60" name="Oval 29"/>
            <p:cNvSpPr>
              <a:spLocks noChangeArrowheads="1"/>
            </p:cNvSpPr>
            <p:nvPr/>
          </p:nvSpPr>
          <p:spPr bwMode="auto">
            <a:xfrm>
              <a:off x="4448787" y="4714515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61" name="Line 35"/>
            <p:cNvSpPr>
              <a:spLocks noChangeShapeType="1"/>
            </p:cNvSpPr>
            <p:nvPr/>
          </p:nvSpPr>
          <p:spPr bwMode="auto">
            <a:xfrm>
              <a:off x="4641057" y="3880857"/>
              <a:ext cx="235744" cy="186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2" name="Line 42"/>
            <p:cNvSpPr>
              <a:spLocks noChangeShapeType="1"/>
            </p:cNvSpPr>
            <p:nvPr/>
          </p:nvSpPr>
          <p:spPr bwMode="auto">
            <a:xfrm flipH="1" flipV="1">
              <a:off x="4029075" y="3948112"/>
              <a:ext cx="308788" cy="131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3" name="Line 47"/>
            <p:cNvSpPr>
              <a:spLocks noChangeShapeType="1"/>
            </p:cNvSpPr>
            <p:nvPr/>
          </p:nvSpPr>
          <p:spPr bwMode="auto">
            <a:xfrm flipH="1">
              <a:off x="4315679" y="4424364"/>
              <a:ext cx="451583" cy="102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4" name="Line 48"/>
            <p:cNvSpPr>
              <a:spLocks noChangeShapeType="1"/>
            </p:cNvSpPr>
            <p:nvPr/>
          </p:nvSpPr>
          <p:spPr bwMode="auto">
            <a:xfrm flipH="1" flipV="1">
              <a:off x="4286099" y="4563036"/>
              <a:ext cx="170083" cy="1659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5" name="Line 49"/>
            <p:cNvSpPr>
              <a:spLocks noChangeShapeType="1"/>
            </p:cNvSpPr>
            <p:nvPr/>
          </p:nvSpPr>
          <p:spPr bwMode="auto">
            <a:xfrm>
              <a:off x="4441391" y="4123017"/>
              <a:ext cx="316348" cy="306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6" name="Line 51"/>
            <p:cNvSpPr>
              <a:spLocks noChangeShapeType="1"/>
            </p:cNvSpPr>
            <p:nvPr/>
          </p:nvSpPr>
          <p:spPr bwMode="auto">
            <a:xfrm flipH="1">
              <a:off x="4881562" y="3892191"/>
              <a:ext cx="195792" cy="189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7" name="Line 52"/>
            <p:cNvSpPr>
              <a:spLocks noChangeShapeType="1"/>
            </p:cNvSpPr>
            <p:nvPr/>
          </p:nvSpPr>
          <p:spPr bwMode="auto">
            <a:xfrm flipH="1" flipV="1">
              <a:off x="4885085" y="4108593"/>
              <a:ext cx="391930" cy="187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8" name="Line 53"/>
            <p:cNvSpPr>
              <a:spLocks noChangeShapeType="1"/>
            </p:cNvSpPr>
            <p:nvPr/>
          </p:nvSpPr>
          <p:spPr bwMode="auto">
            <a:xfrm flipH="1">
              <a:off x="5129116" y="4346636"/>
              <a:ext cx="147899" cy="252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9" name="Line 54"/>
            <p:cNvSpPr>
              <a:spLocks noChangeShapeType="1"/>
            </p:cNvSpPr>
            <p:nvPr/>
          </p:nvSpPr>
          <p:spPr bwMode="auto">
            <a:xfrm flipH="1">
              <a:off x="4788953" y="4324993"/>
              <a:ext cx="488065" cy="79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0" name="Line 55"/>
            <p:cNvSpPr>
              <a:spLocks noChangeShapeType="1"/>
            </p:cNvSpPr>
            <p:nvPr/>
          </p:nvSpPr>
          <p:spPr bwMode="auto">
            <a:xfrm flipH="1">
              <a:off x="4751980" y="4115807"/>
              <a:ext cx="88739" cy="259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1" name="Line 56"/>
            <p:cNvSpPr>
              <a:spLocks noChangeShapeType="1"/>
            </p:cNvSpPr>
            <p:nvPr/>
          </p:nvSpPr>
          <p:spPr bwMode="auto">
            <a:xfrm flipH="1" flipV="1">
              <a:off x="4781557" y="4469262"/>
              <a:ext cx="251429" cy="1659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2" name="Line 57"/>
            <p:cNvSpPr>
              <a:spLocks noChangeShapeType="1"/>
            </p:cNvSpPr>
            <p:nvPr/>
          </p:nvSpPr>
          <p:spPr bwMode="auto">
            <a:xfrm flipH="1">
              <a:off x="4433998" y="4079740"/>
              <a:ext cx="369746" cy="21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3" name="Oval 25"/>
            <p:cNvSpPr>
              <a:spLocks noChangeArrowheads="1"/>
            </p:cNvSpPr>
            <p:nvPr/>
          </p:nvSpPr>
          <p:spPr bwMode="auto">
            <a:xfrm>
              <a:off x="4537532" y="2288744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74" name="Oval 27"/>
            <p:cNvSpPr>
              <a:spLocks noChangeArrowheads="1"/>
            </p:cNvSpPr>
            <p:nvPr/>
          </p:nvSpPr>
          <p:spPr bwMode="auto">
            <a:xfrm>
              <a:off x="6134844" y="3539757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75" name="Oval 30"/>
            <p:cNvSpPr>
              <a:spLocks noChangeArrowheads="1"/>
            </p:cNvSpPr>
            <p:nvPr/>
          </p:nvSpPr>
          <p:spPr bwMode="auto">
            <a:xfrm>
              <a:off x="5898209" y="3078101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76" name="Line 35"/>
            <p:cNvSpPr>
              <a:spLocks noChangeShapeType="1"/>
            </p:cNvSpPr>
            <p:nvPr/>
          </p:nvSpPr>
          <p:spPr bwMode="auto">
            <a:xfrm>
              <a:off x="5414963" y="3124199"/>
              <a:ext cx="304800" cy="2285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7" name="Line 42"/>
            <p:cNvSpPr>
              <a:spLocks noChangeShapeType="1"/>
            </p:cNvSpPr>
            <p:nvPr/>
          </p:nvSpPr>
          <p:spPr bwMode="auto">
            <a:xfrm flipH="1">
              <a:off x="5110163" y="3385683"/>
              <a:ext cx="141978" cy="438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8" name="Line 47"/>
            <p:cNvSpPr>
              <a:spLocks noChangeShapeType="1"/>
            </p:cNvSpPr>
            <p:nvPr/>
          </p:nvSpPr>
          <p:spPr bwMode="auto">
            <a:xfrm flipH="1">
              <a:off x="5105399" y="3719512"/>
              <a:ext cx="485776" cy="1428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9" name="Line 48"/>
            <p:cNvSpPr>
              <a:spLocks noChangeShapeType="1"/>
            </p:cNvSpPr>
            <p:nvPr/>
          </p:nvSpPr>
          <p:spPr bwMode="auto">
            <a:xfrm flipH="1" flipV="1">
              <a:off x="5136514" y="3892685"/>
              <a:ext cx="421324" cy="1887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0" name="Line 49"/>
            <p:cNvSpPr>
              <a:spLocks noChangeShapeType="1"/>
            </p:cNvSpPr>
            <p:nvPr/>
          </p:nvSpPr>
          <p:spPr bwMode="auto">
            <a:xfrm>
              <a:off x="5262563" y="3352799"/>
              <a:ext cx="319089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1" name="Line 51"/>
            <p:cNvSpPr>
              <a:spLocks noChangeShapeType="1"/>
            </p:cNvSpPr>
            <p:nvPr/>
          </p:nvSpPr>
          <p:spPr bwMode="auto">
            <a:xfrm flipH="1">
              <a:off x="5719762" y="3179088"/>
              <a:ext cx="215424" cy="173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2" name="Line 52"/>
            <p:cNvSpPr>
              <a:spLocks noChangeShapeType="1"/>
            </p:cNvSpPr>
            <p:nvPr/>
          </p:nvSpPr>
          <p:spPr bwMode="auto">
            <a:xfrm flipH="1" flipV="1">
              <a:off x="5742917" y="3395488"/>
              <a:ext cx="391930" cy="187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3" name="Line 53"/>
            <p:cNvSpPr>
              <a:spLocks noChangeShapeType="1"/>
            </p:cNvSpPr>
            <p:nvPr/>
          </p:nvSpPr>
          <p:spPr bwMode="auto">
            <a:xfrm flipH="1">
              <a:off x="5981700" y="3628768"/>
              <a:ext cx="167436" cy="2764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4" name="Line 54"/>
            <p:cNvSpPr>
              <a:spLocks noChangeShapeType="1"/>
            </p:cNvSpPr>
            <p:nvPr/>
          </p:nvSpPr>
          <p:spPr bwMode="auto">
            <a:xfrm flipH="1">
              <a:off x="5646782" y="3611891"/>
              <a:ext cx="488065" cy="79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5" name="Line 55"/>
            <p:cNvSpPr>
              <a:spLocks noChangeShapeType="1"/>
            </p:cNvSpPr>
            <p:nvPr/>
          </p:nvSpPr>
          <p:spPr bwMode="auto">
            <a:xfrm flipH="1">
              <a:off x="5609809" y="3402705"/>
              <a:ext cx="88739" cy="259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6" name="Line 56"/>
            <p:cNvSpPr>
              <a:spLocks noChangeShapeType="1"/>
            </p:cNvSpPr>
            <p:nvPr/>
          </p:nvSpPr>
          <p:spPr bwMode="auto">
            <a:xfrm flipH="1" flipV="1">
              <a:off x="5639389" y="3756157"/>
              <a:ext cx="251429" cy="1659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7" name="Line 57"/>
            <p:cNvSpPr>
              <a:spLocks noChangeShapeType="1"/>
            </p:cNvSpPr>
            <p:nvPr/>
          </p:nvSpPr>
          <p:spPr bwMode="auto">
            <a:xfrm flipH="1">
              <a:off x="5291828" y="3366635"/>
              <a:ext cx="369746" cy="21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8" name="Oval 20"/>
            <p:cNvSpPr>
              <a:spLocks noChangeArrowheads="1"/>
            </p:cNvSpPr>
            <p:nvPr/>
          </p:nvSpPr>
          <p:spPr bwMode="auto">
            <a:xfrm>
              <a:off x="5188297" y="3308927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89" name="Oval 23"/>
            <p:cNvSpPr>
              <a:spLocks noChangeArrowheads="1"/>
            </p:cNvSpPr>
            <p:nvPr/>
          </p:nvSpPr>
          <p:spPr bwMode="auto">
            <a:xfrm>
              <a:off x="5321388" y="306212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90" name="Oval 30"/>
            <p:cNvSpPr>
              <a:spLocks noChangeArrowheads="1"/>
            </p:cNvSpPr>
            <p:nvPr/>
          </p:nvSpPr>
          <p:spPr bwMode="auto">
            <a:xfrm>
              <a:off x="3746271" y="406787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391" name="Line 35"/>
            <p:cNvSpPr>
              <a:spLocks noChangeShapeType="1"/>
            </p:cNvSpPr>
            <p:nvPr/>
          </p:nvSpPr>
          <p:spPr bwMode="auto">
            <a:xfrm>
              <a:off x="3842409" y="4161644"/>
              <a:ext cx="251429" cy="148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2" name="Line 38"/>
            <p:cNvSpPr>
              <a:spLocks noChangeShapeType="1"/>
            </p:cNvSpPr>
            <p:nvPr/>
          </p:nvSpPr>
          <p:spPr bwMode="auto">
            <a:xfrm flipH="1">
              <a:off x="3276602" y="3728839"/>
              <a:ext cx="454883" cy="2287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3" name="Line 42"/>
            <p:cNvSpPr>
              <a:spLocks noChangeShapeType="1"/>
            </p:cNvSpPr>
            <p:nvPr/>
          </p:nvSpPr>
          <p:spPr bwMode="auto">
            <a:xfrm flipH="1" flipV="1">
              <a:off x="4515345" y="2732366"/>
              <a:ext cx="251424" cy="148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4" name="Line 47"/>
            <p:cNvSpPr>
              <a:spLocks noChangeShapeType="1"/>
            </p:cNvSpPr>
            <p:nvPr/>
          </p:nvSpPr>
          <p:spPr bwMode="auto">
            <a:xfrm flipH="1" flipV="1">
              <a:off x="5084756" y="3126528"/>
              <a:ext cx="141978" cy="201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5" name="Line 48"/>
            <p:cNvSpPr>
              <a:spLocks noChangeShapeType="1"/>
            </p:cNvSpPr>
            <p:nvPr/>
          </p:nvSpPr>
          <p:spPr bwMode="auto">
            <a:xfrm flipH="1" flipV="1">
              <a:off x="5660049" y="3069850"/>
              <a:ext cx="59713" cy="282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6" name="Line 51"/>
            <p:cNvSpPr>
              <a:spLocks noChangeShapeType="1"/>
            </p:cNvSpPr>
            <p:nvPr/>
          </p:nvSpPr>
          <p:spPr bwMode="auto">
            <a:xfrm flipH="1">
              <a:off x="3810000" y="4331161"/>
              <a:ext cx="298624" cy="136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7" name="Line 52"/>
            <p:cNvSpPr>
              <a:spLocks noChangeShapeType="1"/>
            </p:cNvSpPr>
            <p:nvPr/>
          </p:nvSpPr>
          <p:spPr bwMode="auto">
            <a:xfrm flipH="1" flipV="1">
              <a:off x="4648452" y="3063663"/>
              <a:ext cx="192270" cy="388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8" name="Line 53"/>
            <p:cNvSpPr>
              <a:spLocks noChangeShapeType="1"/>
            </p:cNvSpPr>
            <p:nvPr/>
          </p:nvSpPr>
          <p:spPr bwMode="auto">
            <a:xfrm flipH="1">
              <a:off x="5081587" y="2830265"/>
              <a:ext cx="180642" cy="289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9" name="Line 55"/>
            <p:cNvSpPr>
              <a:spLocks noChangeShapeType="1"/>
            </p:cNvSpPr>
            <p:nvPr/>
          </p:nvSpPr>
          <p:spPr bwMode="auto">
            <a:xfrm flipH="1">
              <a:off x="5387938" y="4137431"/>
              <a:ext cx="177481" cy="148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00" name="Line 56"/>
            <p:cNvSpPr>
              <a:spLocks noChangeShapeType="1"/>
            </p:cNvSpPr>
            <p:nvPr/>
          </p:nvSpPr>
          <p:spPr bwMode="auto">
            <a:xfrm flipH="1" flipV="1">
              <a:off x="4872040" y="3524249"/>
              <a:ext cx="220103" cy="283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01" name="Line 57"/>
            <p:cNvSpPr>
              <a:spLocks noChangeShapeType="1"/>
            </p:cNvSpPr>
            <p:nvPr/>
          </p:nvSpPr>
          <p:spPr bwMode="auto">
            <a:xfrm flipH="1">
              <a:off x="5654156" y="3935975"/>
              <a:ext cx="273613" cy="148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02" name="Oval 20"/>
            <p:cNvSpPr>
              <a:spLocks noChangeArrowheads="1"/>
            </p:cNvSpPr>
            <p:nvPr/>
          </p:nvSpPr>
          <p:spPr bwMode="auto">
            <a:xfrm>
              <a:off x="4988615" y="2057400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03" name="Line 48"/>
            <p:cNvSpPr>
              <a:spLocks noChangeShapeType="1"/>
            </p:cNvSpPr>
            <p:nvPr/>
          </p:nvSpPr>
          <p:spPr bwMode="auto">
            <a:xfrm flipH="1">
              <a:off x="4175168" y="4124548"/>
              <a:ext cx="170088" cy="170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04" name="Oval 27"/>
            <p:cNvSpPr>
              <a:spLocks noChangeArrowheads="1"/>
            </p:cNvSpPr>
            <p:nvPr/>
          </p:nvSpPr>
          <p:spPr bwMode="auto">
            <a:xfrm>
              <a:off x="3694510" y="4415143"/>
              <a:ext cx="118319" cy="1154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05" name="Oval 30"/>
            <p:cNvSpPr>
              <a:spLocks noChangeArrowheads="1"/>
            </p:cNvSpPr>
            <p:nvPr/>
          </p:nvSpPr>
          <p:spPr bwMode="auto">
            <a:xfrm>
              <a:off x="5587606" y="2158388"/>
              <a:ext cx="118319" cy="1154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06" name="Oval 21"/>
            <p:cNvSpPr>
              <a:spLocks noChangeArrowheads="1"/>
            </p:cNvSpPr>
            <p:nvPr/>
          </p:nvSpPr>
          <p:spPr bwMode="auto">
            <a:xfrm>
              <a:off x="4093830" y="4252859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07" name="Line 59"/>
            <p:cNvSpPr>
              <a:spLocks noChangeShapeType="1"/>
            </p:cNvSpPr>
            <p:nvPr/>
          </p:nvSpPr>
          <p:spPr bwMode="auto">
            <a:xfrm>
              <a:off x="4020808" y="2919825"/>
              <a:ext cx="1527402" cy="7910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08" name="Line 59"/>
            <p:cNvSpPr>
              <a:spLocks noChangeShapeType="1"/>
            </p:cNvSpPr>
            <p:nvPr/>
          </p:nvSpPr>
          <p:spPr bwMode="auto">
            <a:xfrm flipH="1">
              <a:off x="4797563" y="3769266"/>
              <a:ext cx="770228" cy="628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09" name="Line 59"/>
            <p:cNvSpPr>
              <a:spLocks noChangeShapeType="1"/>
            </p:cNvSpPr>
            <p:nvPr/>
          </p:nvSpPr>
          <p:spPr bwMode="auto">
            <a:xfrm flipH="1">
              <a:off x="4275376" y="2945765"/>
              <a:ext cx="522186" cy="641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10" name="Line 59"/>
            <p:cNvSpPr>
              <a:spLocks noChangeShapeType="1"/>
            </p:cNvSpPr>
            <p:nvPr/>
          </p:nvSpPr>
          <p:spPr bwMode="auto">
            <a:xfrm flipH="1">
              <a:off x="3798876" y="2725294"/>
              <a:ext cx="665790" cy="959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11" name="Oval 20"/>
            <p:cNvSpPr>
              <a:spLocks noChangeArrowheads="1"/>
            </p:cNvSpPr>
            <p:nvPr/>
          </p:nvSpPr>
          <p:spPr bwMode="auto">
            <a:xfrm>
              <a:off x="4330468" y="402203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12" name="Oval 26"/>
            <p:cNvSpPr>
              <a:spLocks noChangeArrowheads="1"/>
            </p:cNvSpPr>
            <p:nvPr/>
          </p:nvSpPr>
          <p:spPr bwMode="auto">
            <a:xfrm>
              <a:off x="4182572" y="3546445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13" name="Oval 25"/>
            <p:cNvSpPr>
              <a:spLocks noChangeArrowheads="1"/>
            </p:cNvSpPr>
            <p:nvPr/>
          </p:nvSpPr>
          <p:spPr bwMode="auto">
            <a:xfrm>
              <a:off x="4759376" y="2850871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14" name="Line 38"/>
            <p:cNvSpPr>
              <a:spLocks noChangeShapeType="1"/>
            </p:cNvSpPr>
            <p:nvPr/>
          </p:nvSpPr>
          <p:spPr bwMode="auto">
            <a:xfrm flipH="1">
              <a:off x="4019550" y="3848100"/>
              <a:ext cx="604838" cy="90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15" name="Oval 28"/>
            <p:cNvSpPr>
              <a:spLocks noChangeArrowheads="1"/>
            </p:cNvSpPr>
            <p:nvPr/>
          </p:nvSpPr>
          <p:spPr bwMode="auto">
            <a:xfrm>
              <a:off x="4537526" y="3777274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16" name="Line 48"/>
            <p:cNvSpPr>
              <a:spLocks noChangeShapeType="1"/>
            </p:cNvSpPr>
            <p:nvPr/>
          </p:nvSpPr>
          <p:spPr bwMode="auto">
            <a:xfrm flipH="1" flipV="1">
              <a:off x="3509962" y="3176589"/>
              <a:ext cx="228601" cy="12430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17" name="Line 46"/>
            <p:cNvSpPr>
              <a:spLocks noChangeShapeType="1"/>
            </p:cNvSpPr>
            <p:nvPr/>
          </p:nvSpPr>
          <p:spPr bwMode="auto">
            <a:xfrm flipH="1" flipV="1">
              <a:off x="3267077" y="3952874"/>
              <a:ext cx="290513" cy="238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18" name="Line 59"/>
            <p:cNvSpPr>
              <a:spLocks noChangeShapeType="1"/>
            </p:cNvSpPr>
            <p:nvPr/>
          </p:nvSpPr>
          <p:spPr bwMode="auto">
            <a:xfrm flipV="1">
              <a:off x="4647424" y="3386685"/>
              <a:ext cx="1044381" cy="4149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19" name="Line 55"/>
            <p:cNvSpPr>
              <a:spLocks noChangeShapeType="1"/>
            </p:cNvSpPr>
            <p:nvPr/>
          </p:nvSpPr>
          <p:spPr bwMode="auto">
            <a:xfrm flipH="1">
              <a:off x="5299207" y="2482992"/>
              <a:ext cx="88739" cy="259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20" name="Oval 18"/>
            <p:cNvSpPr>
              <a:spLocks noChangeArrowheads="1"/>
            </p:cNvSpPr>
            <p:nvPr/>
          </p:nvSpPr>
          <p:spPr bwMode="auto">
            <a:xfrm>
              <a:off x="3945936" y="2853962"/>
              <a:ext cx="118319" cy="1154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21" name="Line 54"/>
            <p:cNvSpPr>
              <a:spLocks noChangeShapeType="1"/>
            </p:cNvSpPr>
            <p:nvPr/>
          </p:nvSpPr>
          <p:spPr bwMode="auto">
            <a:xfrm flipH="1">
              <a:off x="4833326" y="3150744"/>
              <a:ext cx="192267" cy="309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22" name="Oval 29"/>
            <p:cNvSpPr>
              <a:spLocks noChangeArrowheads="1"/>
            </p:cNvSpPr>
            <p:nvPr/>
          </p:nvSpPr>
          <p:spPr bwMode="auto">
            <a:xfrm>
              <a:off x="4996014" y="3081700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23" name="Oval 23"/>
            <p:cNvSpPr>
              <a:spLocks noChangeArrowheads="1"/>
            </p:cNvSpPr>
            <p:nvPr/>
          </p:nvSpPr>
          <p:spPr bwMode="auto">
            <a:xfrm>
              <a:off x="5661571" y="3308927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24" name="Oval 26"/>
            <p:cNvSpPr>
              <a:spLocks noChangeArrowheads="1"/>
            </p:cNvSpPr>
            <p:nvPr/>
          </p:nvSpPr>
          <p:spPr bwMode="auto">
            <a:xfrm>
              <a:off x="5543252" y="3655169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25" name="Oval 23"/>
            <p:cNvSpPr>
              <a:spLocks noChangeArrowheads="1"/>
            </p:cNvSpPr>
            <p:nvPr/>
          </p:nvSpPr>
          <p:spPr bwMode="auto">
            <a:xfrm>
              <a:off x="4300891" y="3200203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26" name="Oval 25"/>
            <p:cNvSpPr>
              <a:spLocks noChangeArrowheads="1"/>
            </p:cNvSpPr>
            <p:nvPr/>
          </p:nvSpPr>
          <p:spPr bwMode="auto">
            <a:xfrm>
              <a:off x="3709298" y="3661859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27" name="Oval 30"/>
            <p:cNvSpPr>
              <a:spLocks noChangeArrowheads="1"/>
            </p:cNvSpPr>
            <p:nvPr/>
          </p:nvSpPr>
          <p:spPr bwMode="auto">
            <a:xfrm>
              <a:off x="4537526" y="2969376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28" name="Oval 22"/>
            <p:cNvSpPr>
              <a:spLocks noChangeArrowheads="1"/>
            </p:cNvSpPr>
            <p:nvPr/>
          </p:nvSpPr>
          <p:spPr bwMode="auto">
            <a:xfrm>
              <a:off x="4419210" y="2623132"/>
              <a:ext cx="118319" cy="1154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29" name="Oval 23"/>
            <p:cNvSpPr>
              <a:spLocks noChangeArrowheads="1"/>
            </p:cNvSpPr>
            <p:nvPr/>
          </p:nvSpPr>
          <p:spPr bwMode="auto">
            <a:xfrm>
              <a:off x="3221236" y="4184316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30" name="Oval 25"/>
            <p:cNvSpPr>
              <a:spLocks noChangeArrowheads="1"/>
            </p:cNvSpPr>
            <p:nvPr/>
          </p:nvSpPr>
          <p:spPr bwMode="auto">
            <a:xfrm>
              <a:off x="4212149" y="4483688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31" name="Oval 26"/>
            <p:cNvSpPr>
              <a:spLocks noChangeArrowheads="1"/>
            </p:cNvSpPr>
            <p:nvPr/>
          </p:nvSpPr>
          <p:spPr bwMode="auto">
            <a:xfrm>
              <a:off x="4685422" y="4368274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32" name="Oval 28"/>
            <p:cNvSpPr>
              <a:spLocks noChangeArrowheads="1"/>
            </p:cNvSpPr>
            <p:nvPr/>
          </p:nvSpPr>
          <p:spPr bwMode="auto">
            <a:xfrm>
              <a:off x="5888683" y="3885744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33" name="Oval 29"/>
            <p:cNvSpPr>
              <a:spLocks noChangeArrowheads="1"/>
            </p:cNvSpPr>
            <p:nvPr/>
          </p:nvSpPr>
          <p:spPr bwMode="auto">
            <a:xfrm>
              <a:off x="5543252" y="4043397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34" name="Oval 27"/>
            <p:cNvSpPr>
              <a:spLocks noChangeArrowheads="1"/>
            </p:cNvSpPr>
            <p:nvPr/>
          </p:nvSpPr>
          <p:spPr bwMode="auto">
            <a:xfrm>
              <a:off x="4774164" y="3431030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35" name="Oval 30"/>
            <p:cNvSpPr>
              <a:spLocks noChangeArrowheads="1"/>
            </p:cNvSpPr>
            <p:nvPr/>
          </p:nvSpPr>
          <p:spPr bwMode="auto">
            <a:xfrm>
              <a:off x="5040376" y="3810000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36" name="Oval 23"/>
            <p:cNvSpPr>
              <a:spLocks noChangeArrowheads="1"/>
            </p:cNvSpPr>
            <p:nvPr/>
          </p:nvSpPr>
          <p:spPr bwMode="auto">
            <a:xfrm>
              <a:off x="4803741" y="402203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37" name="Oval 24"/>
            <p:cNvSpPr>
              <a:spLocks noChangeArrowheads="1"/>
            </p:cNvSpPr>
            <p:nvPr/>
          </p:nvSpPr>
          <p:spPr bwMode="auto">
            <a:xfrm>
              <a:off x="3206448" y="3892686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38" name="Oval 30"/>
            <p:cNvSpPr>
              <a:spLocks noChangeArrowheads="1"/>
            </p:cNvSpPr>
            <p:nvPr/>
          </p:nvSpPr>
          <p:spPr bwMode="auto">
            <a:xfrm>
              <a:off x="3511672" y="413238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39" name="Oval 785"/>
            <p:cNvSpPr>
              <a:spLocks noChangeArrowheads="1"/>
            </p:cNvSpPr>
            <p:nvPr/>
          </p:nvSpPr>
          <p:spPr bwMode="auto">
            <a:xfrm>
              <a:off x="3458373" y="3084788"/>
              <a:ext cx="118319" cy="1154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40" name="Oval 26"/>
            <p:cNvSpPr>
              <a:spLocks noChangeArrowheads="1"/>
            </p:cNvSpPr>
            <p:nvPr/>
          </p:nvSpPr>
          <p:spPr bwMode="auto">
            <a:xfrm>
              <a:off x="5232649" y="2735456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41" name="Oval 23"/>
            <p:cNvSpPr>
              <a:spLocks noChangeArrowheads="1"/>
            </p:cNvSpPr>
            <p:nvPr/>
          </p:nvSpPr>
          <p:spPr bwMode="auto">
            <a:xfrm>
              <a:off x="5350968" y="2389215"/>
              <a:ext cx="118319" cy="1154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42" name="Oval 26"/>
            <p:cNvSpPr>
              <a:spLocks noChangeArrowheads="1"/>
            </p:cNvSpPr>
            <p:nvPr/>
          </p:nvSpPr>
          <p:spPr bwMode="auto">
            <a:xfrm>
              <a:off x="3505200" y="4724400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43" name="Oval 29"/>
            <p:cNvSpPr>
              <a:spLocks noChangeArrowheads="1"/>
            </p:cNvSpPr>
            <p:nvPr/>
          </p:nvSpPr>
          <p:spPr bwMode="auto">
            <a:xfrm>
              <a:off x="3950698" y="3873633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444" name="Oval 790"/>
            <p:cNvSpPr>
              <a:spLocks noChangeArrowheads="1"/>
            </p:cNvSpPr>
            <p:nvPr/>
          </p:nvSpPr>
          <p:spPr bwMode="auto">
            <a:xfrm>
              <a:off x="3818091" y="2502957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</p:grpSp>
      <p:grpSp>
        <p:nvGrpSpPr>
          <p:cNvPr id="5" name="Group 791"/>
          <p:cNvGrpSpPr>
            <a:grpSpLocks/>
          </p:cNvGrpSpPr>
          <p:nvPr/>
        </p:nvGrpSpPr>
        <p:grpSpPr bwMode="auto">
          <a:xfrm>
            <a:off x="5029200" y="3657600"/>
            <a:ext cx="3505200" cy="2782888"/>
            <a:chOff x="2747963" y="2057400"/>
            <a:chExt cx="3505200" cy="2782415"/>
          </a:xfrm>
        </p:grpSpPr>
        <p:sp>
          <p:nvSpPr>
            <p:cNvPr id="48139" name="Line 54"/>
            <p:cNvSpPr>
              <a:spLocks noChangeShapeType="1"/>
            </p:cNvSpPr>
            <p:nvPr/>
          </p:nvSpPr>
          <p:spPr bwMode="auto">
            <a:xfrm flipH="1">
              <a:off x="4833326" y="3150744"/>
              <a:ext cx="192267" cy="309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Line 54"/>
            <p:cNvSpPr>
              <a:spLocks noChangeShapeType="1"/>
            </p:cNvSpPr>
            <p:nvPr/>
          </p:nvSpPr>
          <p:spPr bwMode="auto">
            <a:xfrm flipH="1">
              <a:off x="3581398" y="4519612"/>
              <a:ext cx="152401" cy="280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Line 59"/>
            <p:cNvSpPr>
              <a:spLocks noChangeShapeType="1"/>
            </p:cNvSpPr>
            <p:nvPr/>
          </p:nvSpPr>
          <p:spPr bwMode="auto">
            <a:xfrm>
              <a:off x="4941158" y="2491850"/>
              <a:ext cx="130550" cy="60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Line 34"/>
            <p:cNvSpPr>
              <a:spLocks noChangeShapeType="1"/>
            </p:cNvSpPr>
            <p:nvPr/>
          </p:nvSpPr>
          <p:spPr bwMode="auto">
            <a:xfrm flipH="1">
              <a:off x="3533777" y="2933699"/>
              <a:ext cx="442912" cy="195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Line 59"/>
            <p:cNvSpPr>
              <a:spLocks noChangeShapeType="1"/>
            </p:cNvSpPr>
            <p:nvPr/>
          </p:nvSpPr>
          <p:spPr bwMode="auto">
            <a:xfrm flipH="1" flipV="1">
              <a:off x="3929413" y="2555396"/>
              <a:ext cx="1951680" cy="124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Line 51"/>
            <p:cNvSpPr>
              <a:spLocks noChangeShapeType="1"/>
            </p:cNvSpPr>
            <p:nvPr/>
          </p:nvSpPr>
          <p:spPr bwMode="auto">
            <a:xfrm flipH="1">
              <a:off x="3314701" y="3717386"/>
              <a:ext cx="477637" cy="49266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Line 59"/>
            <p:cNvSpPr>
              <a:spLocks noChangeShapeType="1"/>
            </p:cNvSpPr>
            <p:nvPr/>
          </p:nvSpPr>
          <p:spPr bwMode="auto">
            <a:xfrm>
              <a:off x="3681388" y="3503412"/>
              <a:ext cx="1181126" cy="587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Line 38"/>
            <p:cNvSpPr>
              <a:spLocks noChangeShapeType="1"/>
            </p:cNvSpPr>
            <p:nvPr/>
          </p:nvSpPr>
          <p:spPr bwMode="auto">
            <a:xfrm flipH="1" flipV="1">
              <a:off x="4454699" y="2694754"/>
              <a:ext cx="141978" cy="324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Line 50"/>
            <p:cNvSpPr>
              <a:spLocks noChangeShapeType="1"/>
            </p:cNvSpPr>
            <p:nvPr/>
          </p:nvSpPr>
          <p:spPr bwMode="auto">
            <a:xfrm flipH="1">
              <a:off x="4507952" y="2490203"/>
              <a:ext cx="384534" cy="1736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Line 35"/>
            <p:cNvSpPr>
              <a:spLocks noChangeShapeType="1"/>
            </p:cNvSpPr>
            <p:nvPr/>
          </p:nvSpPr>
          <p:spPr bwMode="auto">
            <a:xfrm flipV="1">
              <a:off x="2858886" y="3954516"/>
              <a:ext cx="406721" cy="2395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Line 33"/>
            <p:cNvSpPr>
              <a:spLocks noChangeShapeType="1"/>
            </p:cNvSpPr>
            <p:nvPr/>
          </p:nvSpPr>
          <p:spPr bwMode="auto">
            <a:xfrm>
              <a:off x="3876917" y="2543787"/>
              <a:ext cx="118319" cy="346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0" name="Oval 11"/>
            <p:cNvSpPr>
              <a:spLocks noChangeArrowheads="1"/>
            </p:cNvSpPr>
            <p:nvPr/>
          </p:nvSpPr>
          <p:spPr bwMode="auto">
            <a:xfrm>
              <a:off x="3482188" y="2378015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151" name="Oval 804"/>
            <p:cNvSpPr>
              <a:spLocks noChangeArrowheads="1"/>
            </p:cNvSpPr>
            <p:nvPr/>
          </p:nvSpPr>
          <p:spPr bwMode="auto">
            <a:xfrm>
              <a:off x="3122470" y="272902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152" name="Oval 805"/>
            <p:cNvSpPr>
              <a:spLocks noChangeArrowheads="1"/>
            </p:cNvSpPr>
            <p:nvPr/>
          </p:nvSpPr>
          <p:spPr bwMode="auto">
            <a:xfrm>
              <a:off x="3472663" y="2738547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153" name="Oval 806"/>
            <p:cNvSpPr>
              <a:spLocks noChangeArrowheads="1"/>
            </p:cNvSpPr>
            <p:nvPr/>
          </p:nvSpPr>
          <p:spPr bwMode="auto">
            <a:xfrm>
              <a:off x="2999387" y="3200203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154" name="Line 35"/>
            <p:cNvSpPr>
              <a:spLocks noChangeShapeType="1"/>
            </p:cNvSpPr>
            <p:nvPr/>
          </p:nvSpPr>
          <p:spPr bwMode="auto">
            <a:xfrm>
              <a:off x="4049467" y="2954952"/>
              <a:ext cx="260596" cy="264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Line 36"/>
            <p:cNvSpPr>
              <a:spLocks noChangeShapeType="1"/>
            </p:cNvSpPr>
            <p:nvPr/>
          </p:nvSpPr>
          <p:spPr bwMode="auto">
            <a:xfrm flipH="1">
              <a:off x="3102917" y="3156923"/>
              <a:ext cx="362353" cy="79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Line 37"/>
            <p:cNvSpPr>
              <a:spLocks noChangeShapeType="1"/>
            </p:cNvSpPr>
            <p:nvPr/>
          </p:nvSpPr>
          <p:spPr bwMode="auto">
            <a:xfrm flipH="1">
              <a:off x="3908961" y="2334598"/>
              <a:ext cx="251429" cy="194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7" name="Line 38"/>
            <p:cNvSpPr>
              <a:spLocks noChangeShapeType="1"/>
            </p:cNvSpPr>
            <p:nvPr/>
          </p:nvSpPr>
          <p:spPr bwMode="auto">
            <a:xfrm flipH="1">
              <a:off x="3905252" y="2962277"/>
              <a:ext cx="95250" cy="242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8" name="Line 39"/>
            <p:cNvSpPr>
              <a:spLocks noChangeShapeType="1"/>
            </p:cNvSpPr>
            <p:nvPr/>
          </p:nvSpPr>
          <p:spPr bwMode="auto">
            <a:xfrm flipH="1" flipV="1">
              <a:off x="3243423" y="2774617"/>
              <a:ext cx="229242" cy="7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9" name="Line 40"/>
            <p:cNvSpPr>
              <a:spLocks noChangeShapeType="1"/>
            </p:cNvSpPr>
            <p:nvPr/>
          </p:nvSpPr>
          <p:spPr bwMode="auto">
            <a:xfrm flipH="1" flipV="1">
              <a:off x="3598378" y="2810681"/>
              <a:ext cx="368786" cy="849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0" name="Line 41"/>
            <p:cNvSpPr>
              <a:spLocks noChangeShapeType="1"/>
            </p:cNvSpPr>
            <p:nvPr/>
          </p:nvSpPr>
          <p:spPr bwMode="auto">
            <a:xfrm flipH="1">
              <a:off x="4049467" y="2702483"/>
              <a:ext cx="369746" cy="1875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Line 42"/>
            <p:cNvSpPr>
              <a:spLocks noChangeShapeType="1"/>
            </p:cNvSpPr>
            <p:nvPr/>
          </p:nvSpPr>
          <p:spPr bwMode="auto">
            <a:xfrm flipH="1" flipV="1">
              <a:off x="3576638" y="3171826"/>
              <a:ext cx="258378" cy="860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2" name="Line 43"/>
            <p:cNvSpPr>
              <a:spLocks noChangeShapeType="1"/>
            </p:cNvSpPr>
            <p:nvPr/>
          </p:nvSpPr>
          <p:spPr bwMode="auto">
            <a:xfrm flipH="1" flipV="1">
              <a:off x="3576191" y="2471653"/>
              <a:ext cx="236638" cy="86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Line 44"/>
            <p:cNvSpPr>
              <a:spLocks noChangeShapeType="1"/>
            </p:cNvSpPr>
            <p:nvPr/>
          </p:nvSpPr>
          <p:spPr bwMode="auto">
            <a:xfrm flipH="1">
              <a:off x="3598378" y="2341814"/>
              <a:ext cx="554617" cy="79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4" name="Line 45"/>
            <p:cNvSpPr>
              <a:spLocks noChangeShapeType="1"/>
            </p:cNvSpPr>
            <p:nvPr/>
          </p:nvSpPr>
          <p:spPr bwMode="auto">
            <a:xfrm flipH="1">
              <a:off x="3324764" y="3490913"/>
              <a:ext cx="294737" cy="113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5" name="Line 46"/>
            <p:cNvSpPr>
              <a:spLocks noChangeShapeType="1"/>
            </p:cNvSpPr>
            <p:nvPr/>
          </p:nvSpPr>
          <p:spPr bwMode="auto">
            <a:xfrm flipH="1">
              <a:off x="3250816" y="3669076"/>
              <a:ext cx="36978" cy="2308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6" name="Line 47"/>
            <p:cNvSpPr>
              <a:spLocks noChangeShapeType="1"/>
            </p:cNvSpPr>
            <p:nvPr/>
          </p:nvSpPr>
          <p:spPr bwMode="auto">
            <a:xfrm flipH="1">
              <a:off x="3812829" y="3625795"/>
              <a:ext cx="362353" cy="793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Line 48"/>
            <p:cNvSpPr>
              <a:spLocks noChangeShapeType="1"/>
            </p:cNvSpPr>
            <p:nvPr/>
          </p:nvSpPr>
          <p:spPr bwMode="auto">
            <a:xfrm flipH="1" flipV="1">
              <a:off x="3783249" y="3741207"/>
              <a:ext cx="170083" cy="1659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8" name="Line 49"/>
            <p:cNvSpPr>
              <a:spLocks noChangeShapeType="1"/>
            </p:cNvSpPr>
            <p:nvPr/>
          </p:nvSpPr>
          <p:spPr bwMode="auto">
            <a:xfrm>
              <a:off x="3938541" y="3301191"/>
              <a:ext cx="266747" cy="275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Line 50"/>
            <p:cNvSpPr>
              <a:spLocks noChangeShapeType="1"/>
            </p:cNvSpPr>
            <p:nvPr/>
          </p:nvSpPr>
          <p:spPr bwMode="auto">
            <a:xfrm flipH="1">
              <a:off x="3664930" y="3301191"/>
              <a:ext cx="177479" cy="129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0" name="Line 51"/>
            <p:cNvSpPr>
              <a:spLocks noChangeShapeType="1"/>
            </p:cNvSpPr>
            <p:nvPr/>
          </p:nvSpPr>
          <p:spPr bwMode="auto">
            <a:xfrm flipH="1">
              <a:off x="4400551" y="3070364"/>
              <a:ext cx="173953" cy="144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1" name="Line 52"/>
            <p:cNvSpPr>
              <a:spLocks noChangeShapeType="1"/>
            </p:cNvSpPr>
            <p:nvPr/>
          </p:nvSpPr>
          <p:spPr bwMode="auto">
            <a:xfrm flipH="1" flipV="1">
              <a:off x="4382234" y="3286764"/>
              <a:ext cx="391930" cy="187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2" name="Line 53"/>
            <p:cNvSpPr>
              <a:spLocks noChangeShapeType="1"/>
            </p:cNvSpPr>
            <p:nvPr/>
          </p:nvSpPr>
          <p:spPr bwMode="auto">
            <a:xfrm flipH="1">
              <a:off x="4626265" y="3543300"/>
              <a:ext cx="179099" cy="233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Line 54"/>
            <p:cNvSpPr>
              <a:spLocks noChangeShapeType="1"/>
            </p:cNvSpPr>
            <p:nvPr/>
          </p:nvSpPr>
          <p:spPr bwMode="auto">
            <a:xfrm flipH="1">
              <a:off x="4286102" y="3503164"/>
              <a:ext cx="488065" cy="79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Line 55"/>
            <p:cNvSpPr>
              <a:spLocks noChangeShapeType="1"/>
            </p:cNvSpPr>
            <p:nvPr/>
          </p:nvSpPr>
          <p:spPr bwMode="auto">
            <a:xfrm flipH="1">
              <a:off x="4249130" y="3293978"/>
              <a:ext cx="88739" cy="259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5" name="Line 56"/>
            <p:cNvSpPr>
              <a:spLocks noChangeShapeType="1"/>
            </p:cNvSpPr>
            <p:nvPr/>
          </p:nvSpPr>
          <p:spPr bwMode="auto">
            <a:xfrm flipH="1" flipV="1">
              <a:off x="4278708" y="3647432"/>
              <a:ext cx="302816" cy="157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6" name="Line 57"/>
            <p:cNvSpPr>
              <a:spLocks noChangeShapeType="1"/>
            </p:cNvSpPr>
            <p:nvPr/>
          </p:nvSpPr>
          <p:spPr bwMode="auto">
            <a:xfrm flipH="1">
              <a:off x="3931148" y="3257911"/>
              <a:ext cx="369746" cy="21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7" name="Line 58"/>
            <p:cNvSpPr>
              <a:spLocks noChangeShapeType="1"/>
            </p:cNvSpPr>
            <p:nvPr/>
          </p:nvSpPr>
          <p:spPr bwMode="auto">
            <a:xfrm flipH="1">
              <a:off x="3576637" y="2587067"/>
              <a:ext cx="265771" cy="1608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8" name="Line 59"/>
            <p:cNvSpPr>
              <a:spLocks noChangeShapeType="1"/>
            </p:cNvSpPr>
            <p:nvPr/>
          </p:nvSpPr>
          <p:spPr bwMode="auto">
            <a:xfrm>
              <a:off x="4195762" y="2362202"/>
              <a:ext cx="304800" cy="3047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9" name="Oval 19"/>
            <p:cNvSpPr>
              <a:spLocks noChangeArrowheads="1"/>
            </p:cNvSpPr>
            <p:nvPr/>
          </p:nvSpPr>
          <p:spPr bwMode="auto">
            <a:xfrm>
              <a:off x="3236025" y="3546445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180" name="Oval 20"/>
            <p:cNvSpPr>
              <a:spLocks noChangeArrowheads="1"/>
            </p:cNvSpPr>
            <p:nvPr/>
          </p:nvSpPr>
          <p:spPr bwMode="auto">
            <a:xfrm>
              <a:off x="3827617" y="3200203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181" name="Oval 21"/>
            <p:cNvSpPr>
              <a:spLocks noChangeArrowheads="1"/>
            </p:cNvSpPr>
            <p:nvPr/>
          </p:nvSpPr>
          <p:spPr bwMode="auto">
            <a:xfrm>
              <a:off x="3605269" y="3411979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182" name="Oval 31"/>
            <p:cNvSpPr>
              <a:spLocks noChangeArrowheads="1"/>
            </p:cNvSpPr>
            <p:nvPr/>
          </p:nvSpPr>
          <p:spPr bwMode="auto">
            <a:xfrm>
              <a:off x="4119564" y="2276891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183" name="Oval 26"/>
            <p:cNvSpPr>
              <a:spLocks noChangeArrowheads="1"/>
            </p:cNvSpPr>
            <p:nvPr/>
          </p:nvSpPr>
          <p:spPr bwMode="auto">
            <a:xfrm>
              <a:off x="3102917" y="4530558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184" name="Line 49"/>
            <p:cNvSpPr>
              <a:spLocks noChangeShapeType="1"/>
            </p:cNvSpPr>
            <p:nvPr/>
          </p:nvSpPr>
          <p:spPr bwMode="auto">
            <a:xfrm>
              <a:off x="2858886" y="4285302"/>
              <a:ext cx="255790" cy="262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5" name="Line 52"/>
            <p:cNvSpPr>
              <a:spLocks noChangeShapeType="1"/>
            </p:cNvSpPr>
            <p:nvPr/>
          </p:nvSpPr>
          <p:spPr bwMode="auto">
            <a:xfrm flipH="1" flipV="1">
              <a:off x="3302580" y="4270875"/>
              <a:ext cx="391930" cy="187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6" name="Line 54"/>
            <p:cNvSpPr>
              <a:spLocks noChangeShapeType="1"/>
            </p:cNvSpPr>
            <p:nvPr/>
          </p:nvSpPr>
          <p:spPr bwMode="auto">
            <a:xfrm flipH="1">
              <a:off x="3206448" y="4487277"/>
              <a:ext cx="488065" cy="79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7" name="Line 55"/>
            <p:cNvSpPr>
              <a:spLocks noChangeShapeType="1"/>
            </p:cNvSpPr>
            <p:nvPr/>
          </p:nvSpPr>
          <p:spPr bwMode="auto">
            <a:xfrm flipH="1">
              <a:off x="3169475" y="4278091"/>
              <a:ext cx="88739" cy="259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8" name="Line 56"/>
            <p:cNvSpPr>
              <a:spLocks noChangeShapeType="1"/>
            </p:cNvSpPr>
            <p:nvPr/>
          </p:nvSpPr>
          <p:spPr bwMode="auto">
            <a:xfrm flipH="1" flipV="1">
              <a:off x="3199055" y="4631546"/>
              <a:ext cx="310907" cy="145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9" name="Line 57"/>
            <p:cNvSpPr>
              <a:spLocks noChangeShapeType="1"/>
            </p:cNvSpPr>
            <p:nvPr/>
          </p:nvSpPr>
          <p:spPr bwMode="auto">
            <a:xfrm flipH="1">
              <a:off x="2851494" y="4242021"/>
              <a:ext cx="369746" cy="21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0" name="Oval 20"/>
            <p:cNvSpPr>
              <a:spLocks noChangeArrowheads="1"/>
            </p:cNvSpPr>
            <p:nvPr/>
          </p:nvSpPr>
          <p:spPr bwMode="auto">
            <a:xfrm>
              <a:off x="2747963" y="4184316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191" name="Oval 27"/>
            <p:cNvSpPr>
              <a:spLocks noChangeArrowheads="1"/>
            </p:cNvSpPr>
            <p:nvPr/>
          </p:nvSpPr>
          <p:spPr bwMode="auto">
            <a:xfrm>
              <a:off x="5824241" y="2620044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192" name="Oval 28"/>
            <p:cNvSpPr>
              <a:spLocks noChangeArrowheads="1"/>
            </p:cNvSpPr>
            <p:nvPr/>
          </p:nvSpPr>
          <p:spPr bwMode="auto">
            <a:xfrm>
              <a:off x="5587606" y="2966286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193" name="Line 34"/>
            <p:cNvSpPr>
              <a:spLocks noChangeShapeType="1"/>
            </p:cNvSpPr>
            <p:nvPr/>
          </p:nvSpPr>
          <p:spPr bwMode="auto">
            <a:xfrm flipH="1">
              <a:off x="4959038" y="2151174"/>
              <a:ext cx="66552" cy="238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4" name="Line 35"/>
            <p:cNvSpPr>
              <a:spLocks noChangeShapeType="1"/>
            </p:cNvSpPr>
            <p:nvPr/>
          </p:nvSpPr>
          <p:spPr bwMode="auto">
            <a:xfrm>
              <a:off x="5099544" y="2143960"/>
              <a:ext cx="310656" cy="2944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5" name="Line 42"/>
            <p:cNvSpPr>
              <a:spLocks noChangeShapeType="1"/>
            </p:cNvSpPr>
            <p:nvPr/>
          </p:nvSpPr>
          <p:spPr bwMode="auto">
            <a:xfrm flipH="1" flipV="1">
              <a:off x="4648455" y="2353150"/>
              <a:ext cx="236638" cy="93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6" name="Line 47"/>
            <p:cNvSpPr>
              <a:spLocks noChangeShapeType="1"/>
            </p:cNvSpPr>
            <p:nvPr/>
          </p:nvSpPr>
          <p:spPr bwMode="auto">
            <a:xfrm flipH="1">
              <a:off x="4872432" y="2814807"/>
              <a:ext cx="362353" cy="793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7" name="Line 48"/>
            <p:cNvSpPr>
              <a:spLocks noChangeShapeType="1"/>
            </p:cNvSpPr>
            <p:nvPr/>
          </p:nvSpPr>
          <p:spPr bwMode="auto">
            <a:xfrm flipH="1" flipV="1">
              <a:off x="4833326" y="2930221"/>
              <a:ext cx="170083" cy="1659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8" name="Line 49"/>
            <p:cNvSpPr>
              <a:spLocks noChangeShapeType="1"/>
            </p:cNvSpPr>
            <p:nvPr/>
          </p:nvSpPr>
          <p:spPr bwMode="auto">
            <a:xfrm>
              <a:off x="4988618" y="2490203"/>
              <a:ext cx="264420" cy="2720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9" name="Line 51"/>
            <p:cNvSpPr>
              <a:spLocks noChangeShapeType="1"/>
            </p:cNvSpPr>
            <p:nvPr/>
          </p:nvSpPr>
          <p:spPr bwMode="auto">
            <a:xfrm flipH="1">
              <a:off x="5434011" y="2259376"/>
              <a:ext cx="190570" cy="1456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0" name="Line 52"/>
            <p:cNvSpPr>
              <a:spLocks noChangeShapeType="1"/>
            </p:cNvSpPr>
            <p:nvPr/>
          </p:nvSpPr>
          <p:spPr bwMode="auto">
            <a:xfrm flipH="1" flipV="1">
              <a:off x="5432312" y="2475776"/>
              <a:ext cx="391930" cy="187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1" name="Line 53"/>
            <p:cNvSpPr>
              <a:spLocks noChangeShapeType="1"/>
            </p:cNvSpPr>
            <p:nvPr/>
          </p:nvSpPr>
          <p:spPr bwMode="auto">
            <a:xfrm flipH="1">
              <a:off x="5676343" y="2713819"/>
              <a:ext cx="147899" cy="252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2" name="Line 54"/>
            <p:cNvSpPr>
              <a:spLocks noChangeShapeType="1"/>
            </p:cNvSpPr>
            <p:nvPr/>
          </p:nvSpPr>
          <p:spPr bwMode="auto">
            <a:xfrm flipH="1">
              <a:off x="5336180" y="2692178"/>
              <a:ext cx="488065" cy="79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3" name="Line 56"/>
            <p:cNvSpPr>
              <a:spLocks noChangeShapeType="1"/>
            </p:cNvSpPr>
            <p:nvPr/>
          </p:nvSpPr>
          <p:spPr bwMode="auto">
            <a:xfrm flipH="1" flipV="1">
              <a:off x="5328787" y="2836444"/>
              <a:ext cx="251429" cy="1659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4" name="Line 57"/>
            <p:cNvSpPr>
              <a:spLocks noChangeShapeType="1"/>
            </p:cNvSpPr>
            <p:nvPr/>
          </p:nvSpPr>
          <p:spPr bwMode="auto">
            <a:xfrm flipH="1">
              <a:off x="4981225" y="2446922"/>
              <a:ext cx="369746" cy="216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5" name="Oval 20"/>
            <p:cNvSpPr>
              <a:spLocks noChangeArrowheads="1"/>
            </p:cNvSpPr>
            <p:nvPr/>
          </p:nvSpPr>
          <p:spPr bwMode="auto">
            <a:xfrm>
              <a:off x="4877695" y="2389215"/>
              <a:ext cx="118319" cy="1154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06" name="Oval 27"/>
            <p:cNvSpPr>
              <a:spLocks noChangeArrowheads="1"/>
            </p:cNvSpPr>
            <p:nvPr/>
          </p:nvSpPr>
          <p:spPr bwMode="auto">
            <a:xfrm>
              <a:off x="5277015" y="4252859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07" name="Oval 28"/>
            <p:cNvSpPr>
              <a:spLocks noChangeArrowheads="1"/>
            </p:cNvSpPr>
            <p:nvPr/>
          </p:nvSpPr>
          <p:spPr bwMode="auto">
            <a:xfrm>
              <a:off x="5040376" y="4599101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08" name="Oval 29"/>
            <p:cNvSpPr>
              <a:spLocks noChangeArrowheads="1"/>
            </p:cNvSpPr>
            <p:nvPr/>
          </p:nvSpPr>
          <p:spPr bwMode="auto">
            <a:xfrm>
              <a:off x="4448787" y="4714515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09" name="Line 35"/>
            <p:cNvSpPr>
              <a:spLocks noChangeShapeType="1"/>
            </p:cNvSpPr>
            <p:nvPr/>
          </p:nvSpPr>
          <p:spPr bwMode="auto">
            <a:xfrm>
              <a:off x="4641057" y="3880857"/>
              <a:ext cx="235744" cy="186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0" name="Line 42"/>
            <p:cNvSpPr>
              <a:spLocks noChangeShapeType="1"/>
            </p:cNvSpPr>
            <p:nvPr/>
          </p:nvSpPr>
          <p:spPr bwMode="auto">
            <a:xfrm flipH="1" flipV="1">
              <a:off x="4029075" y="3948112"/>
              <a:ext cx="308788" cy="131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1" name="Line 47"/>
            <p:cNvSpPr>
              <a:spLocks noChangeShapeType="1"/>
            </p:cNvSpPr>
            <p:nvPr/>
          </p:nvSpPr>
          <p:spPr bwMode="auto">
            <a:xfrm flipH="1">
              <a:off x="4315679" y="4424364"/>
              <a:ext cx="451583" cy="102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2" name="Line 48"/>
            <p:cNvSpPr>
              <a:spLocks noChangeShapeType="1"/>
            </p:cNvSpPr>
            <p:nvPr/>
          </p:nvSpPr>
          <p:spPr bwMode="auto">
            <a:xfrm flipH="1" flipV="1">
              <a:off x="4286099" y="4563036"/>
              <a:ext cx="170083" cy="1659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3" name="Line 49"/>
            <p:cNvSpPr>
              <a:spLocks noChangeShapeType="1"/>
            </p:cNvSpPr>
            <p:nvPr/>
          </p:nvSpPr>
          <p:spPr bwMode="auto">
            <a:xfrm>
              <a:off x="4441391" y="4123017"/>
              <a:ext cx="316348" cy="306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4" name="Line 51"/>
            <p:cNvSpPr>
              <a:spLocks noChangeShapeType="1"/>
            </p:cNvSpPr>
            <p:nvPr/>
          </p:nvSpPr>
          <p:spPr bwMode="auto">
            <a:xfrm flipH="1">
              <a:off x="4881562" y="3892191"/>
              <a:ext cx="195792" cy="189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5" name="Line 52"/>
            <p:cNvSpPr>
              <a:spLocks noChangeShapeType="1"/>
            </p:cNvSpPr>
            <p:nvPr/>
          </p:nvSpPr>
          <p:spPr bwMode="auto">
            <a:xfrm flipH="1" flipV="1">
              <a:off x="4885085" y="4108593"/>
              <a:ext cx="391930" cy="187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6" name="Line 53"/>
            <p:cNvSpPr>
              <a:spLocks noChangeShapeType="1"/>
            </p:cNvSpPr>
            <p:nvPr/>
          </p:nvSpPr>
          <p:spPr bwMode="auto">
            <a:xfrm flipH="1">
              <a:off x="5129116" y="4346636"/>
              <a:ext cx="147899" cy="252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7" name="Line 54"/>
            <p:cNvSpPr>
              <a:spLocks noChangeShapeType="1"/>
            </p:cNvSpPr>
            <p:nvPr/>
          </p:nvSpPr>
          <p:spPr bwMode="auto">
            <a:xfrm flipH="1">
              <a:off x="4788953" y="4324993"/>
              <a:ext cx="488065" cy="79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8" name="Line 55"/>
            <p:cNvSpPr>
              <a:spLocks noChangeShapeType="1"/>
            </p:cNvSpPr>
            <p:nvPr/>
          </p:nvSpPr>
          <p:spPr bwMode="auto">
            <a:xfrm flipH="1">
              <a:off x="4751980" y="4115807"/>
              <a:ext cx="88739" cy="259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9" name="Line 56"/>
            <p:cNvSpPr>
              <a:spLocks noChangeShapeType="1"/>
            </p:cNvSpPr>
            <p:nvPr/>
          </p:nvSpPr>
          <p:spPr bwMode="auto">
            <a:xfrm flipH="1" flipV="1">
              <a:off x="4781557" y="4469262"/>
              <a:ext cx="251429" cy="1659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0" name="Line 57"/>
            <p:cNvSpPr>
              <a:spLocks noChangeShapeType="1"/>
            </p:cNvSpPr>
            <p:nvPr/>
          </p:nvSpPr>
          <p:spPr bwMode="auto">
            <a:xfrm flipH="1">
              <a:off x="4433998" y="4079740"/>
              <a:ext cx="369746" cy="21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1" name="Oval 25"/>
            <p:cNvSpPr>
              <a:spLocks noChangeArrowheads="1"/>
            </p:cNvSpPr>
            <p:nvPr/>
          </p:nvSpPr>
          <p:spPr bwMode="auto">
            <a:xfrm>
              <a:off x="4537532" y="2288744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22" name="Oval 27"/>
            <p:cNvSpPr>
              <a:spLocks noChangeArrowheads="1"/>
            </p:cNvSpPr>
            <p:nvPr/>
          </p:nvSpPr>
          <p:spPr bwMode="auto">
            <a:xfrm>
              <a:off x="6134844" y="3539757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23" name="Oval 30"/>
            <p:cNvSpPr>
              <a:spLocks noChangeArrowheads="1"/>
            </p:cNvSpPr>
            <p:nvPr/>
          </p:nvSpPr>
          <p:spPr bwMode="auto">
            <a:xfrm>
              <a:off x="5898209" y="3078101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24" name="Line 35"/>
            <p:cNvSpPr>
              <a:spLocks noChangeShapeType="1"/>
            </p:cNvSpPr>
            <p:nvPr/>
          </p:nvSpPr>
          <p:spPr bwMode="auto">
            <a:xfrm>
              <a:off x="5414963" y="3124199"/>
              <a:ext cx="304800" cy="2285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5" name="Line 42"/>
            <p:cNvSpPr>
              <a:spLocks noChangeShapeType="1"/>
            </p:cNvSpPr>
            <p:nvPr/>
          </p:nvSpPr>
          <p:spPr bwMode="auto">
            <a:xfrm flipH="1">
              <a:off x="5110163" y="3385683"/>
              <a:ext cx="141978" cy="438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6" name="Line 47"/>
            <p:cNvSpPr>
              <a:spLocks noChangeShapeType="1"/>
            </p:cNvSpPr>
            <p:nvPr/>
          </p:nvSpPr>
          <p:spPr bwMode="auto">
            <a:xfrm flipH="1">
              <a:off x="5105399" y="3719512"/>
              <a:ext cx="485776" cy="1428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7" name="Line 48"/>
            <p:cNvSpPr>
              <a:spLocks noChangeShapeType="1"/>
            </p:cNvSpPr>
            <p:nvPr/>
          </p:nvSpPr>
          <p:spPr bwMode="auto">
            <a:xfrm flipH="1" flipV="1">
              <a:off x="5136514" y="3892685"/>
              <a:ext cx="421324" cy="1887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8" name="Line 49"/>
            <p:cNvSpPr>
              <a:spLocks noChangeShapeType="1"/>
            </p:cNvSpPr>
            <p:nvPr/>
          </p:nvSpPr>
          <p:spPr bwMode="auto">
            <a:xfrm>
              <a:off x="5262563" y="3352799"/>
              <a:ext cx="319089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29" name="Line 51"/>
            <p:cNvSpPr>
              <a:spLocks noChangeShapeType="1"/>
            </p:cNvSpPr>
            <p:nvPr/>
          </p:nvSpPr>
          <p:spPr bwMode="auto">
            <a:xfrm flipH="1">
              <a:off x="5719762" y="3179088"/>
              <a:ext cx="215424" cy="173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0" name="Line 52"/>
            <p:cNvSpPr>
              <a:spLocks noChangeShapeType="1"/>
            </p:cNvSpPr>
            <p:nvPr/>
          </p:nvSpPr>
          <p:spPr bwMode="auto">
            <a:xfrm flipH="1" flipV="1">
              <a:off x="5742917" y="3395488"/>
              <a:ext cx="391930" cy="187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1" name="Line 53"/>
            <p:cNvSpPr>
              <a:spLocks noChangeShapeType="1"/>
            </p:cNvSpPr>
            <p:nvPr/>
          </p:nvSpPr>
          <p:spPr bwMode="auto">
            <a:xfrm flipH="1">
              <a:off x="5981700" y="3628768"/>
              <a:ext cx="167436" cy="2764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2" name="Line 54"/>
            <p:cNvSpPr>
              <a:spLocks noChangeShapeType="1"/>
            </p:cNvSpPr>
            <p:nvPr/>
          </p:nvSpPr>
          <p:spPr bwMode="auto">
            <a:xfrm flipH="1">
              <a:off x="5646782" y="3611891"/>
              <a:ext cx="488065" cy="79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3" name="Line 55"/>
            <p:cNvSpPr>
              <a:spLocks noChangeShapeType="1"/>
            </p:cNvSpPr>
            <p:nvPr/>
          </p:nvSpPr>
          <p:spPr bwMode="auto">
            <a:xfrm flipH="1">
              <a:off x="5609809" y="3402705"/>
              <a:ext cx="88739" cy="259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4" name="Line 56"/>
            <p:cNvSpPr>
              <a:spLocks noChangeShapeType="1"/>
            </p:cNvSpPr>
            <p:nvPr/>
          </p:nvSpPr>
          <p:spPr bwMode="auto">
            <a:xfrm flipH="1" flipV="1">
              <a:off x="5639389" y="3756157"/>
              <a:ext cx="251429" cy="1659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5" name="Line 57"/>
            <p:cNvSpPr>
              <a:spLocks noChangeShapeType="1"/>
            </p:cNvSpPr>
            <p:nvPr/>
          </p:nvSpPr>
          <p:spPr bwMode="auto">
            <a:xfrm flipH="1">
              <a:off x="5291828" y="3366635"/>
              <a:ext cx="369746" cy="21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36" name="Oval 20"/>
            <p:cNvSpPr>
              <a:spLocks noChangeArrowheads="1"/>
            </p:cNvSpPr>
            <p:nvPr/>
          </p:nvSpPr>
          <p:spPr bwMode="auto">
            <a:xfrm>
              <a:off x="5188297" y="3308927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37" name="Oval 23"/>
            <p:cNvSpPr>
              <a:spLocks noChangeArrowheads="1"/>
            </p:cNvSpPr>
            <p:nvPr/>
          </p:nvSpPr>
          <p:spPr bwMode="auto">
            <a:xfrm>
              <a:off x="5321388" y="306212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38" name="Oval 30"/>
            <p:cNvSpPr>
              <a:spLocks noChangeArrowheads="1"/>
            </p:cNvSpPr>
            <p:nvPr/>
          </p:nvSpPr>
          <p:spPr bwMode="auto">
            <a:xfrm>
              <a:off x="3746271" y="406787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39" name="Line 35"/>
            <p:cNvSpPr>
              <a:spLocks noChangeShapeType="1"/>
            </p:cNvSpPr>
            <p:nvPr/>
          </p:nvSpPr>
          <p:spPr bwMode="auto">
            <a:xfrm>
              <a:off x="3842409" y="4161644"/>
              <a:ext cx="251429" cy="148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0" name="Line 38"/>
            <p:cNvSpPr>
              <a:spLocks noChangeShapeType="1"/>
            </p:cNvSpPr>
            <p:nvPr/>
          </p:nvSpPr>
          <p:spPr bwMode="auto">
            <a:xfrm flipH="1">
              <a:off x="3276602" y="3728839"/>
              <a:ext cx="454883" cy="2287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1" name="Line 42"/>
            <p:cNvSpPr>
              <a:spLocks noChangeShapeType="1"/>
            </p:cNvSpPr>
            <p:nvPr/>
          </p:nvSpPr>
          <p:spPr bwMode="auto">
            <a:xfrm flipH="1" flipV="1">
              <a:off x="4515345" y="2732366"/>
              <a:ext cx="251424" cy="148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2" name="Line 47"/>
            <p:cNvSpPr>
              <a:spLocks noChangeShapeType="1"/>
            </p:cNvSpPr>
            <p:nvPr/>
          </p:nvSpPr>
          <p:spPr bwMode="auto">
            <a:xfrm flipH="1" flipV="1">
              <a:off x="5084756" y="3126528"/>
              <a:ext cx="141978" cy="201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3" name="Line 48"/>
            <p:cNvSpPr>
              <a:spLocks noChangeShapeType="1"/>
            </p:cNvSpPr>
            <p:nvPr/>
          </p:nvSpPr>
          <p:spPr bwMode="auto">
            <a:xfrm flipH="1" flipV="1">
              <a:off x="5660049" y="3069850"/>
              <a:ext cx="59713" cy="282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4" name="Line 51"/>
            <p:cNvSpPr>
              <a:spLocks noChangeShapeType="1"/>
            </p:cNvSpPr>
            <p:nvPr/>
          </p:nvSpPr>
          <p:spPr bwMode="auto">
            <a:xfrm flipH="1">
              <a:off x="3810000" y="4331161"/>
              <a:ext cx="298624" cy="136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5" name="Line 52"/>
            <p:cNvSpPr>
              <a:spLocks noChangeShapeType="1"/>
            </p:cNvSpPr>
            <p:nvPr/>
          </p:nvSpPr>
          <p:spPr bwMode="auto">
            <a:xfrm flipH="1" flipV="1">
              <a:off x="4648452" y="3063663"/>
              <a:ext cx="192270" cy="388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6" name="Line 53"/>
            <p:cNvSpPr>
              <a:spLocks noChangeShapeType="1"/>
            </p:cNvSpPr>
            <p:nvPr/>
          </p:nvSpPr>
          <p:spPr bwMode="auto">
            <a:xfrm flipH="1">
              <a:off x="5081587" y="2830265"/>
              <a:ext cx="180642" cy="289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7" name="Line 55"/>
            <p:cNvSpPr>
              <a:spLocks noChangeShapeType="1"/>
            </p:cNvSpPr>
            <p:nvPr/>
          </p:nvSpPr>
          <p:spPr bwMode="auto">
            <a:xfrm flipH="1">
              <a:off x="5387938" y="4137431"/>
              <a:ext cx="177481" cy="148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8" name="Line 56"/>
            <p:cNvSpPr>
              <a:spLocks noChangeShapeType="1"/>
            </p:cNvSpPr>
            <p:nvPr/>
          </p:nvSpPr>
          <p:spPr bwMode="auto">
            <a:xfrm flipH="1" flipV="1">
              <a:off x="4872040" y="3524249"/>
              <a:ext cx="220103" cy="283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49" name="Line 57"/>
            <p:cNvSpPr>
              <a:spLocks noChangeShapeType="1"/>
            </p:cNvSpPr>
            <p:nvPr/>
          </p:nvSpPr>
          <p:spPr bwMode="auto">
            <a:xfrm flipH="1">
              <a:off x="5654156" y="3935975"/>
              <a:ext cx="273613" cy="148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0" name="Oval 20"/>
            <p:cNvSpPr>
              <a:spLocks noChangeArrowheads="1"/>
            </p:cNvSpPr>
            <p:nvPr/>
          </p:nvSpPr>
          <p:spPr bwMode="auto">
            <a:xfrm>
              <a:off x="4988615" y="2057400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51" name="Line 48"/>
            <p:cNvSpPr>
              <a:spLocks noChangeShapeType="1"/>
            </p:cNvSpPr>
            <p:nvPr/>
          </p:nvSpPr>
          <p:spPr bwMode="auto">
            <a:xfrm flipH="1">
              <a:off x="4175168" y="4124548"/>
              <a:ext cx="170088" cy="170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2" name="Oval 30"/>
            <p:cNvSpPr>
              <a:spLocks noChangeArrowheads="1"/>
            </p:cNvSpPr>
            <p:nvPr/>
          </p:nvSpPr>
          <p:spPr bwMode="auto">
            <a:xfrm>
              <a:off x="5587606" y="2158388"/>
              <a:ext cx="118319" cy="1154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53" name="Oval 21"/>
            <p:cNvSpPr>
              <a:spLocks noChangeArrowheads="1"/>
            </p:cNvSpPr>
            <p:nvPr/>
          </p:nvSpPr>
          <p:spPr bwMode="auto">
            <a:xfrm>
              <a:off x="4093830" y="4252859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54" name="Line 59"/>
            <p:cNvSpPr>
              <a:spLocks noChangeShapeType="1"/>
            </p:cNvSpPr>
            <p:nvPr/>
          </p:nvSpPr>
          <p:spPr bwMode="auto">
            <a:xfrm>
              <a:off x="4020808" y="2919825"/>
              <a:ext cx="1527402" cy="7910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5" name="Line 59"/>
            <p:cNvSpPr>
              <a:spLocks noChangeShapeType="1"/>
            </p:cNvSpPr>
            <p:nvPr/>
          </p:nvSpPr>
          <p:spPr bwMode="auto">
            <a:xfrm flipH="1">
              <a:off x="4797563" y="3769266"/>
              <a:ext cx="770228" cy="628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6" name="Line 59"/>
            <p:cNvSpPr>
              <a:spLocks noChangeShapeType="1"/>
            </p:cNvSpPr>
            <p:nvPr/>
          </p:nvSpPr>
          <p:spPr bwMode="auto">
            <a:xfrm flipH="1">
              <a:off x="4275376" y="2945765"/>
              <a:ext cx="522186" cy="6419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7" name="Line 59"/>
            <p:cNvSpPr>
              <a:spLocks noChangeShapeType="1"/>
            </p:cNvSpPr>
            <p:nvPr/>
          </p:nvSpPr>
          <p:spPr bwMode="auto">
            <a:xfrm flipH="1">
              <a:off x="3798876" y="2725294"/>
              <a:ext cx="665790" cy="959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58" name="Oval 20"/>
            <p:cNvSpPr>
              <a:spLocks noChangeArrowheads="1"/>
            </p:cNvSpPr>
            <p:nvPr/>
          </p:nvSpPr>
          <p:spPr bwMode="auto">
            <a:xfrm>
              <a:off x="4330468" y="402203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59" name="Oval 26"/>
            <p:cNvSpPr>
              <a:spLocks noChangeArrowheads="1"/>
            </p:cNvSpPr>
            <p:nvPr/>
          </p:nvSpPr>
          <p:spPr bwMode="auto">
            <a:xfrm>
              <a:off x="4182572" y="3546445"/>
              <a:ext cx="118319" cy="11541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60" name="Oval 25"/>
            <p:cNvSpPr>
              <a:spLocks noChangeArrowheads="1"/>
            </p:cNvSpPr>
            <p:nvPr/>
          </p:nvSpPr>
          <p:spPr bwMode="auto">
            <a:xfrm>
              <a:off x="4759376" y="2850871"/>
              <a:ext cx="118319" cy="11541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61" name="Line 38"/>
            <p:cNvSpPr>
              <a:spLocks noChangeShapeType="1"/>
            </p:cNvSpPr>
            <p:nvPr/>
          </p:nvSpPr>
          <p:spPr bwMode="auto">
            <a:xfrm flipH="1">
              <a:off x="4019550" y="3848100"/>
              <a:ext cx="604838" cy="90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2" name="Oval 28"/>
            <p:cNvSpPr>
              <a:spLocks noChangeArrowheads="1"/>
            </p:cNvSpPr>
            <p:nvPr/>
          </p:nvSpPr>
          <p:spPr bwMode="auto">
            <a:xfrm>
              <a:off x="4537526" y="3777274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63" name="Line 48"/>
            <p:cNvSpPr>
              <a:spLocks noChangeShapeType="1"/>
            </p:cNvSpPr>
            <p:nvPr/>
          </p:nvSpPr>
          <p:spPr bwMode="auto">
            <a:xfrm flipH="1" flipV="1">
              <a:off x="3509962" y="3176589"/>
              <a:ext cx="228601" cy="12430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4" name="Line 46"/>
            <p:cNvSpPr>
              <a:spLocks noChangeShapeType="1"/>
            </p:cNvSpPr>
            <p:nvPr/>
          </p:nvSpPr>
          <p:spPr bwMode="auto">
            <a:xfrm flipH="1" flipV="1">
              <a:off x="3267077" y="3952874"/>
              <a:ext cx="290513" cy="238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5" name="Line 59"/>
            <p:cNvSpPr>
              <a:spLocks noChangeShapeType="1"/>
            </p:cNvSpPr>
            <p:nvPr/>
          </p:nvSpPr>
          <p:spPr bwMode="auto">
            <a:xfrm flipV="1">
              <a:off x="4647424" y="3386685"/>
              <a:ext cx="1044381" cy="4149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6" name="Line 55"/>
            <p:cNvSpPr>
              <a:spLocks noChangeShapeType="1"/>
            </p:cNvSpPr>
            <p:nvPr/>
          </p:nvSpPr>
          <p:spPr bwMode="auto">
            <a:xfrm flipH="1">
              <a:off x="5299207" y="2482992"/>
              <a:ext cx="88739" cy="259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67" name="Oval 18"/>
            <p:cNvSpPr>
              <a:spLocks noChangeArrowheads="1"/>
            </p:cNvSpPr>
            <p:nvPr/>
          </p:nvSpPr>
          <p:spPr bwMode="auto">
            <a:xfrm>
              <a:off x="3945936" y="2853962"/>
              <a:ext cx="118319" cy="1154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68" name="Oval 29"/>
            <p:cNvSpPr>
              <a:spLocks noChangeArrowheads="1"/>
            </p:cNvSpPr>
            <p:nvPr/>
          </p:nvSpPr>
          <p:spPr bwMode="auto">
            <a:xfrm>
              <a:off x="4996014" y="3081700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69" name="Oval 23"/>
            <p:cNvSpPr>
              <a:spLocks noChangeArrowheads="1"/>
            </p:cNvSpPr>
            <p:nvPr/>
          </p:nvSpPr>
          <p:spPr bwMode="auto">
            <a:xfrm>
              <a:off x="5661571" y="3308927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70" name="Oval 26"/>
            <p:cNvSpPr>
              <a:spLocks noChangeArrowheads="1"/>
            </p:cNvSpPr>
            <p:nvPr/>
          </p:nvSpPr>
          <p:spPr bwMode="auto">
            <a:xfrm>
              <a:off x="5543252" y="3655169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71" name="Oval 23"/>
            <p:cNvSpPr>
              <a:spLocks noChangeArrowheads="1"/>
            </p:cNvSpPr>
            <p:nvPr/>
          </p:nvSpPr>
          <p:spPr bwMode="auto">
            <a:xfrm>
              <a:off x="4300891" y="3200203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72" name="Oval 25"/>
            <p:cNvSpPr>
              <a:spLocks noChangeArrowheads="1"/>
            </p:cNvSpPr>
            <p:nvPr/>
          </p:nvSpPr>
          <p:spPr bwMode="auto">
            <a:xfrm>
              <a:off x="3709298" y="3661859"/>
              <a:ext cx="118319" cy="11541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73" name="Oval 30"/>
            <p:cNvSpPr>
              <a:spLocks noChangeArrowheads="1"/>
            </p:cNvSpPr>
            <p:nvPr/>
          </p:nvSpPr>
          <p:spPr bwMode="auto">
            <a:xfrm>
              <a:off x="4537526" y="2969376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74" name="Oval 22"/>
            <p:cNvSpPr>
              <a:spLocks noChangeArrowheads="1"/>
            </p:cNvSpPr>
            <p:nvPr/>
          </p:nvSpPr>
          <p:spPr bwMode="auto">
            <a:xfrm>
              <a:off x="4419210" y="2623132"/>
              <a:ext cx="118319" cy="1154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75" name="Oval 23"/>
            <p:cNvSpPr>
              <a:spLocks noChangeArrowheads="1"/>
            </p:cNvSpPr>
            <p:nvPr/>
          </p:nvSpPr>
          <p:spPr bwMode="auto">
            <a:xfrm>
              <a:off x="3221236" y="4184316"/>
              <a:ext cx="118319" cy="11541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76" name="Oval 25"/>
            <p:cNvSpPr>
              <a:spLocks noChangeArrowheads="1"/>
            </p:cNvSpPr>
            <p:nvPr/>
          </p:nvSpPr>
          <p:spPr bwMode="auto">
            <a:xfrm>
              <a:off x="4212149" y="4483688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77" name="Oval 26"/>
            <p:cNvSpPr>
              <a:spLocks noChangeArrowheads="1"/>
            </p:cNvSpPr>
            <p:nvPr/>
          </p:nvSpPr>
          <p:spPr bwMode="auto">
            <a:xfrm>
              <a:off x="4685422" y="4368274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78" name="Oval 28"/>
            <p:cNvSpPr>
              <a:spLocks noChangeArrowheads="1"/>
            </p:cNvSpPr>
            <p:nvPr/>
          </p:nvSpPr>
          <p:spPr bwMode="auto">
            <a:xfrm>
              <a:off x="5888683" y="3885744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79" name="Oval 29"/>
            <p:cNvSpPr>
              <a:spLocks noChangeArrowheads="1"/>
            </p:cNvSpPr>
            <p:nvPr/>
          </p:nvSpPr>
          <p:spPr bwMode="auto">
            <a:xfrm>
              <a:off x="5543252" y="4043397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80" name="Oval 27"/>
            <p:cNvSpPr>
              <a:spLocks noChangeArrowheads="1"/>
            </p:cNvSpPr>
            <p:nvPr/>
          </p:nvSpPr>
          <p:spPr bwMode="auto">
            <a:xfrm>
              <a:off x="4774164" y="3431030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81" name="Oval 30"/>
            <p:cNvSpPr>
              <a:spLocks noChangeArrowheads="1"/>
            </p:cNvSpPr>
            <p:nvPr/>
          </p:nvSpPr>
          <p:spPr bwMode="auto">
            <a:xfrm>
              <a:off x="5040376" y="3810000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82" name="Oval 23"/>
            <p:cNvSpPr>
              <a:spLocks noChangeArrowheads="1"/>
            </p:cNvSpPr>
            <p:nvPr/>
          </p:nvSpPr>
          <p:spPr bwMode="auto">
            <a:xfrm>
              <a:off x="4803741" y="402203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83" name="Oval 24"/>
            <p:cNvSpPr>
              <a:spLocks noChangeArrowheads="1"/>
            </p:cNvSpPr>
            <p:nvPr/>
          </p:nvSpPr>
          <p:spPr bwMode="auto">
            <a:xfrm>
              <a:off x="3206448" y="3892686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84" name="Oval 30"/>
            <p:cNvSpPr>
              <a:spLocks noChangeArrowheads="1"/>
            </p:cNvSpPr>
            <p:nvPr/>
          </p:nvSpPr>
          <p:spPr bwMode="auto">
            <a:xfrm>
              <a:off x="3511672" y="4132382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85" name="Oval 938"/>
            <p:cNvSpPr>
              <a:spLocks noChangeArrowheads="1"/>
            </p:cNvSpPr>
            <p:nvPr/>
          </p:nvSpPr>
          <p:spPr bwMode="auto">
            <a:xfrm>
              <a:off x="3458373" y="3084788"/>
              <a:ext cx="118319" cy="1154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86" name="Oval 26"/>
            <p:cNvSpPr>
              <a:spLocks noChangeArrowheads="1"/>
            </p:cNvSpPr>
            <p:nvPr/>
          </p:nvSpPr>
          <p:spPr bwMode="auto">
            <a:xfrm>
              <a:off x="5232649" y="2735456"/>
              <a:ext cx="118319" cy="11541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87" name="Oval 23"/>
            <p:cNvSpPr>
              <a:spLocks noChangeArrowheads="1"/>
            </p:cNvSpPr>
            <p:nvPr/>
          </p:nvSpPr>
          <p:spPr bwMode="auto">
            <a:xfrm>
              <a:off x="5350968" y="2389215"/>
              <a:ext cx="118319" cy="1154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88" name="Oval 26"/>
            <p:cNvSpPr>
              <a:spLocks noChangeArrowheads="1"/>
            </p:cNvSpPr>
            <p:nvPr/>
          </p:nvSpPr>
          <p:spPr bwMode="auto">
            <a:xfrm>
              <a:off x="3505200" y="4724400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89" name="Oval 29"/>
            <p:cNvSpPr>
              <a:spLocks noChangeArrowheads="1"/>
            </p:cNvSpPr>
            <p:nvPr/>
          </p:nvSpPr>
          <p:spPr bwMode="auto">
            <a:xfrm>
              <a:off x="3950698" y="3873633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90" name="Oval 943"/>
            <p:cNvSpPr>
              <a:spLocks noChangeArrowheads="1"/>
            </p:cNvSpPr>
            <p:nvPr/>
          </p:nvSpPr>
          <p:spPr bwMode="auto">
            <a:xfrm>
              <a:off x="3818091" y="2502957"/>
              <a:ext cx="118319" cy="1154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8291" name="Oval 27"/>
            <p:cNvSpPr>
              <a:spLocks noChangeArrowheads="1"/>
            </p:cNvSpPr>
            <p:nvPr/>
          </p:nvSpPr>
          <p:spPr bwMode="auto">
            <a:xfrm>
              <a:off x="3694510" y="4415143"/>
              <a:ext cx="118319" cy="1154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</p:grpSp>
      <p:sp>
        <p:nvSpPr>
          <p:cNvPr id="475" name="Rounded Rectangle 474"/>
          <p:cNvSpPr/>
          <p:nvPr/>
        </p:nvSpPr>
        <p:spPr>
          <a:xfrm>
            <a:off x="3200400" y="4114800"/>
            <a:ext cx="2209800" cy="1219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6 degrees of separation</a:t>
            </a:r>
          </a:p>
        </p:txBody>
      </p:sp>
    </p:spTree>
  </p:cSld>
  <p:clrMapOvr>
    <a:masterClrMapping/>
  </p:clrMapOvr>
  <p:transition advTm="1056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47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839200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Network: Small world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4FC36-C61E-45FF-874C-6B51AF8FC175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600200" y="1663700"/>
            <a:ext cx="5410200" cy="4203700"/>
            <a:chOff x="4419687" y="3288268"/>
            <a:chExt cx="5410200" cy="4204489"/>
          </a:xfrm>
        </p:grpSpPr>
        <p:pic>
          <p:nvPicPr>
            <p:cNvPr id="50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87" y="3505200"/>
              <a:ext cx="5410200" cy="3987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943687" y="3288268"/>
              <a:ext cx="3171825" cy="36995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MSN Messenger network</a:t>
              </a:r>
            </a:p>
          </p:txBody>
        </p:sp>
        <p:sp>
          <p:nvSpPr>
            <p:cNvPr id="50269" name="Text Box 8"/>
            <p:cNvSpPr txBox="1">
              <a:spLocks noChangeArrowheads="1"/>
            </p:cNvSpPr>
            <p:nvPr/>
          </p:nvSpPr>
          <p:spPr bwMode="auto">
            <a:xfrm>
              <a:off x="7637550" y="4114800"/>
              <a:ext cx="1658937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600">
                  <a:latin typeface="Corbel" pitchFamily="34" charset="0"/>
                </a:rPr>
                <a:t>Number of steps between pairs of people</a:t>
              </a:r>
            </a:p>
          </p:txBody>
        </p:sp>
      </p:grpSp>
      <p:sp>
        <p:nvSpPr>
          <p:cNvPr id="475" name="Rounded Rectangle 474"/>
          <p:cNvSpPr/>
          <p:nvPr/>
        </p:nvSpPr>
        <p:spPr>
          <a:xfrm>
            <a:off x="228600" y="5943600"/>
            <a:ext cx="70866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Avg. path length </a:t>
            </a:r>
            <a:r>
              <a:rPr lang="en-US" sz="2800" b="1" dirty="0"/>
              <a:t>6.6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90% of the people can be reached in &lt; 8 hops</a:t>
            </a:r>
          </a:p>
        </p:txBody>
      </p:sp>
      <p:graphicFrame>
        <p:nvGraphicFramePr>
          <p:cNvPr id="476" name="Group 160"/>
          <p:cNvGraphicFramePr>
            <a:graphicFrameLocks/>
          </p:cNvGraphicFramePr>
          <p:nvPr/>
        </p:nvGraphicFramePr>
        <p:xfrm>
          <a:off x="7391400" y="0"/>
          <a:ext cx="1752600" cy="6858005"/>
        </p:xfrm>
        <a:graphic>
          <a:graphicData uri="http://schemas.openxmlformats.org/drawingml/2006/table">
            <a:tbl>
              <a:tblPr/>
              <a:tblGrid>
                <a:gridCol w="790131"/>
                <a:gridCol w="962469"/>
              </a:tblGrid>
              <a:tr h="37407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Hops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Nodes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3,96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8,648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3,299,252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28,395,849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79,059,497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52,995,778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10,321,008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1,955,007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518,410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149,945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44,616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13,740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4,476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1,542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536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167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056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Distance of links on a shortest path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C801-3A4B-4406-A8C5-A2D0A5DB00F4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143000" y="1600200"/>
          <a:ext cx="7315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Left Arrow 6"/>
          <p:cNvSpPr/>
          <p:nvPr/>
        </p:nvSpPr>
        <p:spPr>
          <a:xfrm>
            <a:off x="3733800" y="5181600"/>
            <a:ext cx="3810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229" name="TextBox 7"/>
          <p:cNvSpPr txBox="1">
            <a:spLocks noChangeArrowheads="1"/>
          </p:cNvSpPr>
          <p:nvPr/>
        </p:nvSpPr>
        <p:spPr bwMode="auto">
          <a:xfrm>
            <a:off x="4294188" y="4876800"/>
            <a:ext cx="2563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bel" pitchFamily="34" charset="0"/>
              </a:rPr>
              <a:t>Closer to the target node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Where do shortest paths go?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7086600" cy="4625975"/>
          </a:xfrm>
        </p:spPr>
        <p:txBody>
          <a:bodyPr/>
          <a:lstStyle/>
          <a:p>
            <a:r>
              <a:rPr lang="en-US" smtClean="0"/>
              <a:t>What are characteristic of nodes on a shortest paths?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0427F-9061-43B3-86B8-BE4C73DAD2CF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grpSp>
        <p:nvGrpSpPr>
          <p:cNvPr id="53252" name="Group 466"/>
          <p:cNvGrpSpPr>
            <a:grpSpLocks/>
          </p:cNvGrpSpPr>
          <p:nvPr/>
        </p:nvGrpSpPr>
        <p:grpSpPr bwMode="auto">
          <a:xfrm>
            <a:off x="990600" y="3008313"/>
            <a:ext cx="3505200" cy="2782887"/>
            <a:chOff x="5029200" y="3657600"/>
            <a:chExt cx="3505200" cy="2782415"/>
          </a:xfrm>
        </p:grpSpPr>
        <p:grpSp>
          <p:nvGrpSpPr>
            <p:cNvPr id="53270" name="Group 483"/>
            <p:cNvGrpSpPr>
              <a:grpSpLocks/>
            </p:cNvGrpSpPr>
            <p:nvPr/>
          </p:nvGrpSpPr>
          <p:grpSpPr bwMode="auto">
            <a:xfrm>
              <a:off x="5029200" y="3657600"/>
              <a:ext cx="3505200" cy="2782415"/>
              <a:chOff x="2747963" y="2057400"/>
              <a:chExt cx="3505200" cy="2782415"/>
            </a:xfrm>
          </p:grpSpPr>
          <p:sp>
            <p:nvSpPr>
              <p:cNvPr id="53579" name="Line 54"/>
              <p:cNvSpPr>
                <a:spLocks noChangeShapeType="1"/>
              </p:cNvSpPr>
              <p:nvPr/>
            </p:nvSpPr>
            <p:spPr bwMode="auto">
              <a:xfrm flipH="1">
                <a:off x="3581398" y="4519612"/>
                <a:ext cx="152401" cy="280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80" name="Line 59"/>
              <p:cNvSpPr>
                <a:spLocks noChangeShapeType="1"/>
              </p:cNvSpPr>
              <p:nvPr/>
            </p:nvSpPr>
            <p:spPr bwMode="auto">
              <a:xfrm>
                <a:off x="4941158" y="2491850"/>
                <a:ext cx="130550" cy="609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81" name="Line 34"/>
              <p:cNvSpPr>
                <a:spLocks noChangeShapeType="1"/>
              </p:cNvSpPr>
              <p:nvPr/>
            </p:nvSpPr>
            <p:spPr bwMode="auto">
              <a:xfrm flipH="1">
                <a:off x="3533777" y="2933699"/>
                <a:ext cx="442912" cy="195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82" name="Line 59"/>
              <p:cNvSpPr>
                <a:spLocks noChangeShapeType="1"/>
              </p:cNvSpPr>
              <p:nvPr/>
            </p:nvSpPr>
            <p:spPr bwMode="auto">
              <a:xfrm flipH="1" flipV="1">
                <a:off x="3929413" y="2555396"/>
                <a:ext cx="1951680" cy="124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83" name="Line 51"/>
              <p:cNvSpPr>
                <a:spLocks noChangeShapeType="1"/>
              </p:cNvSpPr>
              <p:nvPr/>
            </p:nvSpPr>
            <p:spPr bwMode="auto">
              <a:xfrm flipH="1">
                <a:off x="3314701" y="3717386"/>
                <a:ext cx="477637" cy="4926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84" name="Line 59"/>
              <p:cNvSpPr>
                <a:spLocks noChangeShapeType="1"/>
              </p:cNvSpPr>
              <p:nvPr/>
            </p:nvSpPr>
            <p:spPr bwMode="auto">
              <a:xfrm>
                <a:off x="3681388" y="3503412"/>
                <a:ext cx="1181126" cy="5875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85" name="Line 38"/>
              <p:cNvSpPr>
                <a:spLocks noChangeShapeType="1"/>
              </p:cNvSpPr>
              <p:nvPr/>
            </p:nvSpPr>
            <p:spPr bwMode="auto">
              <a:xfrm flipH="1" flipV="1">
                <a:off x="4454699" y="2694754"/>
                <a:ext cx="141978" cy="324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86" name="Line 50"/>
              <p:cNvSpPr>
                <a:spLocks noChangeShapeType="1"/>
              </p:cNvSpPr>
              <p:nvPr/>
            </p:nvSpPr>
            <p:spPr bwMode="auto">
              <a:xfrm flipH="1">
                <a:off x="4507952" y="2490203"/>
                <a:ext cx="384534" cy="1736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87" name="Line 35"/>
              <p:cNvSpPr>
                <a:spLocks noChangeShapeType="1"/>
              </p:cNvSpPr>
              <p:nvPr/>
            </p:nvSpPr>
            <p:spPr bwMode="auto">
              <a:xfrm flipV="1">
                <a:off x="2858886" y="3954516"/>
                <a:ext cx="406721" cy="2395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88" name="Line 33"/>
              <p:cNvSpPr>
                <a:spLocks noChangeShapeType="1"/>
              </p:cNvSpPr>
              <p:nvPr/>
            </p:nvSpPr>
            <p:spPr bwMode="auto">
              <a:xfrm>
                <a:off x="3876917" y="2543787"/>
                <a:ext cx="118319" cy="3462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89" name="Oval 11"/>
              <p:cNvSpPr>
                <a:spLocks noChangeArrowheads="1"/>
              </p:cNvSpPr>
              <p:nvPr/>
            </p:nvSpPr>
            <p:spPr bwMode="auto">
              <a:xfrm>
                <a:off x="3482188" y="2378015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90" name="Oval 16"/>
              <p:cNvSpPr>
                <a:spLocks noChangeArrowheads="1"/>
              </p:cNvSpPr>
              <p:nvPr/>
            </p:nvSpPr>
            <p:spPr bwMode="auto">
              <a:xfrm>
                <a:off x="3122470" y="272902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91" name="Oval 17"/>
              <p:cNvSpPr>
                <a:spLocks noChangeArrowheads="1"/>
              </p:cNvSpPr>
              <p:nvPr/>
            </p:nvSpPr>
            <p:spPr bwMode="auto">
              <a:xfrm>
                <a:off x="3472663" y="2738547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92" name="Oval 18"/>
              <p:cNvSpPr>
                <a:spLocks noChangeArrowheads="1"/>
              </p:cNvSpPr>
              <p:nvPr/>
            </p:nvSpPr>
            <p:spPr bwMode="auto">
              <a:xfrm>
                <a:off x="2999387" y="3200203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93" name="Line 35"/>
              <p:cNvSpPr>
                <a:spLocks noChangeShapeType="1"/>
              </p:cNvSpPr>
              <p:nvPr/>
            </p:nvSpPr>
            <p:spPr bwMode="auto">
              <a:xfrm>
                <a:off x="4049467" y="2954952"/>
                <a:ext cx="260596" cy="264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94" name="Line 36"/>
              <p:cNvSpPr>
                <a:spLocks noChangeShapeType="1"/>
              </p:cNvSpPr>
              <p:nvPr/>
            </p:nvSpPr>
            <p:spPr bwMode="auto">
              <a:xfrm flipH="1">
                <a:off x="3102917" y="3156923"/>
                <a:ext cx="362353" cy="79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95" name="Line 37"/>
              <p:cNvSpPr>
                <a:spLocks noChangeShapeType="1"/>
              </p:cNvSpPr>
              <p:nvPr/>
            </p:nvSpPr>
            <p:spPr bwMode="auto">
              <a:xfrm flipH="1">
                <a:off x="3908961" y="2334598"/>
                <a:ext cx="251429" cy="194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96" name="Line 38"/>
              <p:cNvSpPr>
                <a:spLocks noChangeShapeType="1"/>
              </p:cNvSpPr>
              <p:nvPr/>
            </p:nvSpPr>
            <p:spPr bwMode="auto">
              <a:xfrm flipH="1">
                <a:off x="3905252" y="2962277"/>
                <a:ext cx="95250" cy="242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97" name="Line 39"/>
              <p:cNvSpPr>
                <a:spLocks noChangeShapeType="1"/>
              </p:cNvSpPr>
              <p:nvPr/>
            </p:nvSpPr>
            <p:spPr bwMode="auto">
              <a:xfrm flipH="1" flipV="1">
                <a:off x="3243423" y="2774617"/>
                <a:ext cx="229242" cy="72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98" name="Line 40"/>
              <p:cNvSpPr>
                <a:spLocks noChangeShapeType="1"/>
              </p:cNvSpPr>
              <p:nvPr/>
            </p:nvSpPr>
            <p:spPr bwMode="auto">
              <a:xfrm flipH="1" flipV="1">
                <a:off x="3598378" y="2810681"/>
                <a:ext cx="368786" cy="849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99" name="Line 41"/>
              <p:cNvSpPr>
                <a:spLocks noChangeShapeType="1"/>
              </p:cNvSpPr>
              <p:nvPr/>
            </p:nvSpPr>
            <p:spPr bwMode="auto">
              <a:xfrm flipH="1">
                <a:off x="4049467" y="2702483"/>
                <a:ext cx="369746" cy="187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00" name="Line 42"/>
              <p:cNvSpPr>
                <a:spLocks noChangeShapeType="1"/>
              </p:cNvSpPr>
              <p:nvPr/>
            </p:nvSpPr>
            <p:spPr bwMode="auto">
              <a:xfrm flipH="1" flipV="1">
                <a:off x="3576638" y="3171826"/>
                <a:ext cx="258378" cy="860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01" name="Line 43"/>
              <p:cNvSpPr>
                <a:spLocks noChangeShapeType="1"/>
              </p:cNvSpPr>
              <p:nvPr/>
            </p:nvSpPr>
            <p:spPr bwMode="auto">
              <a:xfrm flipH="1" flipV="1">
                <a:off x="3576191" y="2471653"/>
                <a:ext cx="236638" cy="865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02" name="Line 44"/>
              <p:cNvSpPr>
                <a:spLocks noChangeShapeType="1"/>
              </p:cNvSpPr>
              <p:nvPr/>
            </p:nvSpPr>
            <p:spPr bwMode="auto">
              <a:xfrm flipH="1">
                <a:off x="3598378" y="2341814"/>
                <a:ext cx="554617" cy="79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03" name="Line 45"/>
              <p:cNvSpPr>
                <a:spLocks noChangeShapeType="1"/>
              </p:cNvSpPr>
              <p:nvPr/>
            </p:nvSpPr>
            <p:spPr bwMode="auto">
              <a:xfrm flipH="1">
                <a:off x="3324764" y="3490913"/>
                <a:ext cx="294737" cy="1132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04" name="Line 46"/>
              <p:cNvSpPr>
                <a:spLocks noChangeShapeType="1"/>
              </p:cNvSpPr>
              <p:nvPr/>
            </p:nvSpPr>
            <p:spPr bwMode="auto">
              <a:xfrm flipH="1">
                <a:off x="3250816" y="3669076"/>
                <a:ext cx="36978" cy="2308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05" name="Line 47"/>
              <p:cNvSpPr>
                <a:spLocks noChangeShapeType="1"/>
              </p:cNvSpPr>
              <p:nvPr/>
            </p:nvSpPr>
            <p:spPr bwMode="auto">
              <a:xfrm flipH="1">
                <a:off x="3812829" y="3625795"/>
                <a:ext cx="362353" cy="79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06" name="Line 48"/>
              <p:cNvSpPr>
                <a:spLocks noChangeShapeType="1"/>
              </p:cNvSpPr>
              <p:nvPr/>
            </p:nvSpPr>
            <p:spPr bwMode="auto">
              <a:xfrm flipH="1" flipV="1">
                <a:off x="3783249" y="3741207"/>
                <a:ext cx="170083" cy="1659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07" name="Line 49"/>
              <p:cNvSpPr>
                <a:spLocks noChangeShapeType="1"/>
              </p:cNvSpPr>
              <p:nvPr/>
            </p:nvSpPr>
            <p:spPr bwMode="auto">
              <a:xfrm>
                <a:off x="3938541" y="3301191"/>
                <a:ext cx="266747" cy="2754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08" name="Line 50"/>
              <p:cNvSpPr>
                <a:spLocks noChangeShapeType="1"/>
              </p:cNvSpPr>
              <p:nvPr/>
            </p:nvSpPr>
            <p:spPr bwMode="auto">
              <a:xfrm flipH="1">
                <a:off x="3664930" y="3301191"/>
                <a:ext cx="177479" cy="1298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09" name="Line 51"/>
              <p:cNvSpPr>
                <a:spLocks noChangeShapeType="1"/>
              </p:cNvSpPr>
              <p:nvPr/>
            </p:nvSpPr>
            <p:spPr bwMode="auto">
              <a:xfrm flipH="1">
                <a:off x="4400551" y="3070364"/>
                <a:ext cx="173953" cy="1443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10" name="Line 52"/>
              <p:cNvSpPr>
                <a:spLocks noChangeShapeType="1"/>
              </p:cNvSpPr>
              <p:nvPr/>
            </p:nvSpPr>
            <p:spPr bwMode="auto">
              <a:xfrm flipH="1" flipV="1">
                <a:off x="4382234" y="3286764"/>
                <a:ext cx="391930" cy="187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11" name="Line 53"/>
              <p:cNvSpPr>
                <a:spLocks noChangeShapeType="1"/>
              </p:cNvSpPr>
              <p:nvPr/>
            </p:nvSpPr>
            <p:spPr bwMode="auto">
              <a:xfrm flipH="1">
                <a:off x="4626265" y="3543300"/>
                <a:ext cx="179099" cy="2339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12" name="Line 54"/>
              <p:cNvSpPr>
                <a:spLocks noChangeShapeType="1"/>
              </p:cNvSpPr>
              <p:nvPr/>
            </p:nvSpPr>
            <p:spPr bwMode="auto">
              <a:xfrm flipH="1">
                <a:off x="4286102" y="3503164"/>
                <a:ext cx="488065" cy="79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13" name="Line 55"/>
              <p:cNvSpPr>
                <a:spLocks noChangeShapeType="1"/>
              </p:cNvSpPr>
              <p:nvPr/>
            </p:nvSpPr>
            <p:spPr bwMode="auto">
              <a:xfrm flipH="1">
                <a:off x="4249130" y="3293978"/>
                <a:ext cx="88739" cy="259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14" name="Line 56"/>
              <p:cNvSpPr>
                <a:spLocks noChangeShapeType="1"/>
              </p:cNvSpPr>
              <p:nvPr/>
            </p:nvSpPr>
            <p:spPr bwMode="auto">
              <a:xfrm flipH="1" flipV="1">
                <a:off x="4278708" y="3647432"/>
                <a:ext cx="302816" cy="1578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15" name="Line 57"/>
              <p:cNvSpPr>
                <a:spLocks noChangeShapeType="1"/>
              </p:cNvSpPr>
              <p:nvPr/>
            </p:nvSpPr>
            <p:spPr bwMode="auto">
              <a:xfrm flipH="1">
                <a:off x="3931148" y="3257911"/>
                <a:ext cx="369746" cy="216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16" name="Line 58"/>
              <p:cNvSpPr>
                <a:spLocks noChangeShapeType="1"/>
              </p:cNvSpPr>
              <p:nvPr/>
            </p:nvSpPr>
            <p:spPr bwMode="auto">
              <a:xfrm flipH="1">
                <a:off x="3576637" y="2587067"/>
                <a:ext cx="265771" cy="1608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17" name="Line 59"/>
              <p:cNvSpPr>
                <a:spLocks noChangeShapeType="1"/>
              </p:cNvSpPr>
              <p:nvPr/>
            </p:nvSpPr>
            <p:spPr bwMode="auto">
              <a:xfrm>
                <a:off x="4195762" y="2362202"/>
                <a:ext cx="304800" cy="3047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18" name="Oval 19"/>
              <p:cNvSpPr>
                <a:spLocks noChangeArrowheads="1"/>
              </p:cNvSpPr>
              <p:nvPr/>
            </p:nvSpPr>
            <p:spPr bwMode="auto">
              <a:xfrm>
                <a:off x="3236025" y="3546445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19" name="Oval 20"/>
              <p:cNvSpPr>
                <a:spLocks noChangeArrowheads="1"/>
              </p:cNvSpPr>
              <p:nvPr/>
            </p:nvSpPr>
            <p:spPr bwMode="auto">
              <a:xfrm>
                <a:off x="3827617" y="3200203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20" name="Oval 21"/>
              <p:cNvSpPr>
                <a:spLocks noChangeArrowheads="1"/>
              </p:cNvSpPr>
              <p:nvPr/>
            </p:nvSpPr>
            <p:spPr bwMode="auto">
              <a:xfrm>
                <a:off x="3605269" y="3411979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21" name="Oval 31"/>
              <p:cNvSpPr>
                <a:spLocks noChangeArrowheads="1"/>
              </p:cNvSpPr>
              <p:nvPr/>
            </p:nvSpPr>
            <p:spPr bwMode="auto">
              <a:xfrm>
                <a:off x="4119564" y="2276891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22" name="Oval 26"/>
              <p:cNvSpPr>
                <a:spLocks noChangeArrowheads="1"/>
              </p:cNvSpPr>
              <p:nvPr/>
            </p:nvSpPr>
            <p:spPr bwMode="auto">
              <a:xfrm>
                <a:off x="3102917" y="4530558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23" name="Line 49"/>
              <p:cNvSpPr>
                <a:spLocks noChangeShapeType="1"/>
              </p:cNvSpPr>
              <p:nvPr/>
            </p:nvSpPr>
            <p:spPr bwMode="auto">
              <a:xfrm>
                <a:off x="2858886" y="4285302"/>
                <a:ext cx="255790" cy="2628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24" name="Line 52"/>
              <p:cNvSpPr>
                <a:spLocks noChangeShapeType="1"/>
              </p:cNvSpPr>
              <p:nvPr/>
            </p:nvSpPr>
            <p:spPr bwMode="auto">
              <a:xfrm flipH="1" flipV="1">
                <a:off x="3302580" y="4270875"/>
                <a:ext cx="391930" cy="187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25" name="Line 54"/>
              <p:cNvSpPr>
                <a:spLocks noChangeShapeType="1"/>
              </p:cNvSpPr>
              <p:nvPr/>
            </p:nvSpPr>
            <p:spPr bwMode="auto">
              <a:xfrm flipH="1">
                <a:off x="3206448" y="4487277"/>
                <a:ext cx="488065" cy="79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26" name="Line 55"/>
              <p:cNvSpPr>
                <a:spLocks noChangeShapeType="1"/>
              </p:cNvSpPr>
              <p:nvPr/>
            </p:nvSpPr>
            <p:spPr bwMode="auto">
              <a:xfrm flipH="1">
                <a:off x="3169475" y="4278091"/>
                <a:ext cx="88739" cy="259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27" name="Line 56"/>
              <p:cNvSpPr>
                <a:spLocks noChangeShapeType="1"/>
              </p:cNvSpPr>
              <p:nvPr/>
            </p:nvSpPr>
            <p:spPr bwMode="auto">
              <a:xfrm flipH="1" flipV="1">
                <a:off x="3199055" y="4631546"/>
                <a:ext cx="310907" cy="145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28" name="Line 57"/>
              <p:cNvSpPr>
                <a:spLocks noChangeShapeType="1"/>
              </p:cNvSpPr>
              <p:nvPr/>
            </p:nvSpPr>
            <p:spPr bwMode="auto">
              <a:xfrm flipH="1">
                <a:off x="2851494" y="4242021"/>
                <a:ext cx="369746" cy="216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29" name="Oval 20"/>
              <p:cNvSpPr>
                <a:spLocks noChangeArrowheads="1"/>
              </p:cNvSpPr>
              <p:nvPr/>
            </p:nvSpPr>
            <p:spPr bwMode="auto">
              <a:xfrm>
                <a:off x="2747963" y="4184316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30" name="Oval 27"/>
              <p:cNvSpPr>
                <a:spLocks noChangeArrowheads="1"/>
              </p:cNvSpPr>
              <p:nvPr/>
            </p:nvSpPr>
            <p:spPr bwMode="auto">
              <a:xfrm>
                <a:off x="5824241" y="2620044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31" name="Oval 28"/>
              <p:cNvSpPr>
                <a:spLocks noChangeArrowheads="1"/>
              </p:cNvSpPr>
              <p:nvPr/>
            </p:nvSpPr>
            <p:spPr bwMode="auto">
              <a:xfrm>
                <a:off x="5587606" y="2966286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32" name="Line 34"/>
              <p:cNvSpPr>
                <a:spLocks noChangeShapeType="1"/>
              </p:cNvSpPr>
              <p:nvPr/>
            </p:nvSpPr>
            <p:spPr bwMode="auto">
              <a:xfrm flipH="1">
                <a:off x="4959038" y="2151174"/>
                <a:ext cx="66552" cy="2380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3" name="Line 35"/>
              <p:cNvSpPr>
                <a:spLocks noChangeShapeType="1"/>
              </p:cNvSpPr>
              <p:nvPr/>
            </p:nvSpPr>
            <p:spPr bwMode="auto">
              <a:xfrm>
                <a:off x="5099544" y="2143960"/>
                <a:ext cx="310656" cy="2944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4" name="Line 42"/>
              <p:cNvSpPr>
                <a:spLocks noChangeShapeType="1"/>
              </p:cNvSpPr>
              <p:nvPr/>
            </p:nvSpPr>
            <p:spPr bwMode="auto">
              <a:xfrm flipH="1" flipV="1">
                <a:off x="4648455" y="2353150"/>
                <a:ext cx="236638" cy="937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5" name="Line 47"/>
              <p:cNvSpPr>
                <a:spLocks noChangeShapeType="1"/>
              </p:cNvSpPr>
              <p:nvPr/>
            </p:nvSpPr>
            <p:spPr bwMode="auto">
              <a:xfrm flipH="1">
                <a:off x="4872432" y="2814807"/>
                <a:ext cx="362353" cy="79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6" name="Line 48"/>
              <p:cNvSpPr>
                <a:spLocks noChangeShapeType="1"/>
              </p:cNvSpPr>
              <p:nvPr/>
            </p:nvSpPr>
            <p:spPr bwMode="auto">
              <a:xfrm flipH="1" flipV="1">
                <a:off x="4833326" y="2930221"/>
                <a:ext cx="170083" cy="1659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7" name="Line 49"/>
              <p:cNvSpPr>
                <a:spLocks noChangeShapeType="1"/>
              </p:cNvSpPr>
              <p:nvPr/>
            </p:nvSpPr>
            <p:spPr bwMode="auto">
              <a:xfrm>
                <a:off x="4988618" y="2490203"/>
                <a:ext cx="264420" cy="2720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8" name="Line 51"/>
              <p:cNvSpPr>
                <a:spLocks noChangeShapeType="1"/>
              </p:cNvSpPr>
              <p:nvPr/>
            </p:nvSpPr>
            <p:spPr bwMode="auto">
              <a:xfrm flipH="1">
                <a:off x="5434011" y="2259376"/>
                <a:ext cx="190570" cy="1456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9" name="Line 52"/>
              <p:cNvSpPr>
                <a:spLocks noChangeShapeType="1"/>
              </p:cNvSpPr>
              <p:nvPr/>
            </p:nvSpPr>
            <p:spPr bwMode="auto">
              <a:xfrm flipH="1" flipV="1">
                <a:off x="5432312" y="2475776"/>
                <a:ext cx="391930" cy="187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40" name="Line 53"/>
              <p:cNvSpPr>
                <a:spLocks noChangeShapeType="1"/>
              </p:cNvSpPr>
              <p:nvPr/>
            </p:nvSpPr>
            <p:spPr bwMode="auto">
              <a:xfrm flipH="1">
                <a:off x="5676343" y="2713819"/>
                <a:ext cx="147899" cy="2524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41" name="Line 54"/>
              <p:cNvSpPr>
                <a:spLocks noChangeShapeType="1"/>
              </p:cNvSpPr>
              <p:nvPr/>
            </p:nvSpPr>
            <p:spPr bwMode="auto">
              <a:xfrm flipH="1">
                <a:off x="5336180" y="2692178"/>
                <a:ext cx="488065" cy="79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42" name="Line 56"/>
              <p:cNvSpPr>
                <a:spLocks noChangeShapeType="1"/>
              </p:cNvSpPr>
              <p:nvPr/>
            </p:nvSpPr>
            <p:spPr bwMode="auto">
              <a:xfrm flipH="1" flipV="1">
                <a:off x="5328787" y="2836444"/>
                <a:ext cx="251429" cy="1659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43" name="Line 57"/>
              <p:cNvSpPr>
                <a:spLocks noChangeShapeType="1"/>
              </p:cNvSpPr>
              <p:nvPr/>
            </p:nvSpPr>
            <p:spPr bwMode="auto">
              <a:xfrm flipH="1">
                <a:off x="4981225" y="2446922"/>
                <a:ext cx="369746" cy="216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44" name="Oval 20"/>
              <p:cNvSpPr>
                <a:spLocks noChangeArrowheads="1"/>
              </p:cNvSpPr>
              <p:nvPr/>
            </p:nvSpPr>
            <p:spPr bwMode="auto">
              <a:xfrm>
                <a:off x="4877695" y="2389215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45" name="Oval 27"/>
              <p:cNvSpPr>
                <a:spLocks noChangeArrowheads="1"/>
              </p:cNvSpPr>
              <p:nvPr/>
            </p:nvSpPr>
            <p:spPr bwMode="auto">
              <a:xfrm>
                <a:off x="5277015" y="4252859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46" name="Oval 28"/>
              <p:cNvSpPr>
                <a:spLocks noChangeArrowheads="1"/>
              </p:cNvSpPr>
              <p:nvPr/>
            </p:nvSpPr>
            <p:spPr bwMode="auto">
              <a:xfrm>
                <a:off x="5040376" y="4599101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47" name="Oval 29"/>
              <p:cNvSpPr>
                <a:spLocks noChangeArrowheads="1"/>
              </p:cNvSpPr>
              <p:nvPr/>
            </p:nvSpPr>
            <p:spPr bwMode="auto">
              <a:xfrm>
                <a:off x="4448787" y="4714515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48" name="Line 35"/>
              <p:cNvSpPr>
                <a:spLocks noChangeShapeType="1"/>
              </p:cNvSpPr>
              <p:nvPr/>
            </p:nvSpPr>
            <p:spPr bwMode="auto">
              <a:xfrm>
                <a:off x="4641057" y="3880857"/>
                <a:ext cx="235744" cy="186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49" name="Line 42"/>
              <p:cNvSpPr>
                <a:spLocks noChangeShapeType="1"/>
              </p:cNvSpPr>
              <p:nvPr/>
            </p:nvSpPr>
            <p:spPr bwMode="auto">
              <a:xfrm flipH="1" flipV="1">
                <a:off x="4029075" y="3948112"/>
                <a:ext cx="308788" cy="131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0" name="Line 47"/>
              <p:cNvSpPr>
                <a:spLocks noChangeShapeType="1"/>
              </p:cNvSpPr>
              <p:nvPr/>
            </p:nvSpPr>
            <p:spPr bwMode="auto">
              <a:xfrm flipH="1">
                <a:off x="4315679" y="4424364"/>
                <a:ext cx="451583" cy="102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1" name="Line 48"/>
              <p:cNvSpPr>
                <a:spLocks noChangeShapeType="1"/>
              </p:cNvSpPr>
              <p:nvPr/>
            </p:nvSpPr>
            <p:spPr bwMode="auto">
              <a:xfrm flipH="1" flipV="1">
                <a:off x="4286099" y="4563036"/>
                <a:ext cx="170083" cy="1659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2" name="Line 49"/>
              <p:cNvSpPr>
                <a:spLocks noChangeShapeType="1"/>
              </p:cNvSpPr>
              <p:nvPr/>
            </p:nvSpPr>
            <p:spPr bwMode="auto">
              <a:xfrm>
                <a:off x="4441391" y="4123017"/>
                <a:ext cx="316348" cy="306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3" name="Line 51"/>
              <p:cNvSpPr>
                <a:spLocks noChangeShapeType="1"/>
              </p:cNvSpPr>
              <p:nvPr/>
            </p:nvSpPr>
            <p:spPr bwMode="auto">
              <a:xfrm flipH="1">
                <a:off x="4881562" y="3892191"/>
                <a:ext cx="195792" cy="189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4" name="Line 52"/>
              <p:cNvSpPr>
                <a:spLocks noChangeShapeType="1"/>
              </p:cNvSpPr>
              <p:nvPr/>
            </p:nvSpPr>
            <p:spPr bwMode="auto">
              <a:xfrm flipH="1" flipV="1">
                <a:off x="4885085" y="4108593"/>
                <a:ext cx="391930" cy="187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5" name="Line 53"/>
              <p:cNvSpPr>
                <a:spLocks noChangeShapeType="1"/>
              </p:cNvSpPr>
              <p:nvPr/>
            </p:nvSpPr>
            <p:spPr bwMode="auto">
              <a:xfrm flipH="1">
                <a:off x="5129116" y="4346636"/>
                <a:ext cx="147899" cy="2524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6" name="Line 54"/>
              <p:cNvSpPr>
                <a:spLocks noChangeShapeType="1"/>
              </p:cNvSpPr>
              <p:nvPr/>
            </p:nvSpPr>
            <p:spPr bwMode="auto">
              <a:xfrm flipH="1">
                <a:off x="4788953" y="4324993"/>
                <a:ext cx="488065" cy="79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7" name="Line 55"/>
              <p:cNvSpPr>
                <a:spLocks noChangeShapeType="1"/>
              </p:cNvSpPr>
              <p:nvPr/>
            </p:nvSpPr>
            <p:spPr bwMode="auto">
              <a:xfrm flipH="1">
                <a:off x="4751980" y="4115807"/>
                <a:ext cx="88739" cy="259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8" name="Line 56"/>
              <p:cNvSpPr>
                <a:spLocks noChangeShapeType="1"/>
              </p:cNvSpPr>
              <p:nvPr/>
            </p:nvSpPr>
            <p:spPr bwMode="auto">
              <a:xfrm flipH="1" flipV="1">
                <a:off x="4781557" y="4469262"/>
                <a:ext cx="251429" cy="1659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9" name="Line 57"/>
              <p:cNvSpPr>
                <a:spLocks noChangeShapeType="1"/>
              </p:cNvSpPr>
              <p:nvPr/>
            </p:nvSpPr>
            <p:spPr bwMode="auto">
              <a:xfrm flipH="1">
                <a:off x="4433998" y="4079740"/>
                <a:ext cx="369746" cy="216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60" name="Oval 25"/>
              <p:cNvSpPr>
                <a:spLocks noChangeArrowheads="1"/>
              </p:cNvSpPr>
              <p:nvPr/>
            </p:nvSpPr>
            <p:spPr bwMode="auto">
              <a:xfrm>
                <a:off x="4537532" y="2288744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61" name="Oval 27"/>
              <p:cNvSpPr>
                <a:spLocks noChangeArrowheads="1"/>
              </p:cNvSpPr>
              <p:nvPr/>
            </p:nvSpPr>
            <p:spPr bwMode="auto">
              <a:xfrm>
                <a:off x="6134844" y="3539757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62" name="Oval 30"/>
              <p:cNvSpPr>
                <a:spLocks noChangeArrowheads="1"/>
              </p:cNvSpPr>
              <p:nvPr/>
            </p:nvSpPr>
            <p:spPr bwMode="auto">
              <a:xfrm>
                <a:off x="5898209" y="3078101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63" name="Line 35"/>
              <p:cNvSpPr>
                <a:spLocks noChangeShapeType="1"/>
              </p:cNvSpPr>
              <p:nvPr/>
            </p:nvSpPr>
            <p:spPr bwMode="auto">
              <a:xfrm>
                <a:off x="5414963" y="3124199"/>
                <a:ext cx="304800" cy="2285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64" name="Line 42"/>
              <p:cNvSpPr>
                <a:spLocks noChangeShapeType="1"/>
              </p:cNvSpPr>
              <p:nvPr/>
            </p:nvSpPr>
            <p:spPr bwMode="auto">
              <a:xfrm flipH="1">
                <a:off x="5110163" y="3385683"/>
                <a:ext cx="141978" cy="438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65" name="Line 47"/>
              <p:cNvSpPr>
                <a:spLocks noChangeShapeType="1"/>
              </p:cNvSpPr>
              <p:nvPr/>
            </p:nvSpPr>
            <p:spPr bwMode="auto">
              <a:xfrm flipH="1">
                <a:off x="5105399" y="3719512"/>
                <a:ext cx="485776" cy="1428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66" name="Line 48"/>
              <p:cNvSpPr>
                <a:spLocks noChangeShapeType="1"/>
              </p:cNvSpPr>
              <p:nvPr/>
            </p:nvSpPr>
            <p:spPr bwMode="auto">
              <a:xfrm flipH="1" flipV="1">
                <a:off x="5136514" y="3892685"/>
                <a:ext cx="421324" cy="1887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67" name="Line 49"/>
              <p:cNvSpPr>
                <a:spLocks noChangeShapeType="1"/>
              </p:cNvSpPr>
              <p:nvPr/>
            </p:nvSpPr>
            <p:spPr bwMode="auto">
              <a:xfrm>
                <a:off x="5262563" y="3352799"/>
                <a:ext cx="319089" cy="342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68" name="Line 51"/>
              <p:cNvSpPr>
                <a:spLocks noChangeShapeType="1"/>
              </p:cNvSpPr>
              <p:nvPr/>
            </p:nvSpPr>
            <p:spPr bwMode="auto">
              <a:xfrm flipH="1">
                <a:off x="5719762" y="3179088"/>
                <a:ext cx="215424" cy="1737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69" name="Line 52"/>
              <p:cNvSpPr>
                <a:spLocks noChangeShapeType="1"/>
              </p:cNvSpPr>
              <p:nvPr/>
            </p:nvSpPr>
            <p:spPr bwMode="auto">
              <a:xfrm flipH="1" flipV="1">
                <a:off x="5742917" y="3395488"/>
                <a:ext cx="391930" cy="187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70" name="Line 53"/>
              <p:cNvSpPr>
                <a:spLocks noChangeShapeType="1"/>
              </p:cNvSpPr>
              <p:nvPr/>
            </p:nvSpPr>
            <p:spPr bwMode="auto">
              <a:xfrm flipH="1">
                <a:off x="5981700" y="3628768"/>
                <a:ext cx="167436" cy="2764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71" name="Line 54"/>
              <p:cNvSpPr>
                <a:spLocks noChangeShapeType="1"/>
              </p:cNvSpPr>
              <p:nvPr/>
            </p:nvSpPr>
            <p:spPr bwMode="auto">
              <a:xfrm flipH="1">
                <a:off x="5646782" y="3611891"/>
                <a:ext cx="488065" cy="79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72" name="Line 55"/>
              <p:cNvSpPr>
                <a:spLocks noChangeShapeType="1"/>
              </p:cNvSpPr>
              <p:nvPr/>
            </p:nvSpPr>
            <p:spPr bwMode="auto">
              <a:xfrm flipH="1">
                <a:off x="5609809" y="3402705"/>
                <a:ext cx="88739" cy="259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73" name="Line 56"/>
              <p:cNvSpPr>
                <a:spLocks noChangeShapeType="1"/>
              </p:cNvSpPr>
              <p:nvPr/>
            </p:nvSpPr>
            <p:spPr bwMode="auto">
              <a:xfrm flipH="1" flipV="1">
                <a:off x="5639389" y="3756157"/>
                <a:ext cx="251429" cy="1659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74" name="Line 57"/>
              <p:cNvSpPr>
                <a:spLocks noChangeShapeType="1"/>
              </p:cNvSpPr>
              <p:nvPr/>
            </p:nvSpPr>
            <p:spPr bwMode="auto">
              <a:xfrm flipH="1">
                <a:off x="5291828" y="3366635"/>
                <a:ext cx="369746" cy="216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75" name="Oval 20"/>
              <p:cNvSpPr>
                <a:spLocks noChangeArrowheads="1"/>
              </p:cNvSpPr>
              <p:nvPr/>
            </p:nvSpPr>
            <p:spPr bwMode="auto">
              <a:xfrm>
                <a:off x="5188297" y="3308927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76" name="Oval 23"/>
              <p:cNvSpPr>
                <a:spLocks noChangeArrowheads="1"/>
              </p:cNvSpPr>
              <p:nvPr/>
            </p:nvSpPr>
            <p:spPr bwMode="auto">
              <a:xfrm>
                <a:off x="5321388" y="306212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77" name="Oval 30"/>
              <p:cNvSpPr>
                <a:spLocks noChangeArrowheads="1"/>
              </p:cNvSpPr>
              <p:nvPr/>
            </p:nvSpPr>
            <p:spPr bwMode="auto">
              <a:xfrm>
                <a:off x="3746271" y="406787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78" name="Line 35"/>
              <p:cNvSpPr>
                <a:spLocks noChangeShapeType="1"/>
              </p:cNvSpPr>
              <p:nvPr/>
            </p:nvSpPr>
            <p:spPr bwMode="auto">
              <a:xfrm>
                <a:off x="3842409" y="4161644"/>
                <a:ext cx="251429" cy="148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79" name="Line 38"/>
              <p:cNvSpPr>
                <a:spLocks noChangeShapeType="1"/>
              </p:cNvSpPr>
              <p:nvPr/>
            </p:nvSpPr>
            <p:spPr bwMode="auto">
              <a:xfrm flipH="1">
                <a:off x="3276602" y="3728839"/>
                <a:ext cx="454883" cy="2287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80" name="Line 42"/>
              <p:cNvSpPr>
                <a:spLocks noChangeShapeType="1"/>
              </p:cNvSpPr>
              <p:nvPr/>
            </p:nvSpPr>
            <p:spPr bwMode="auto">
              <a:xfrm flipH="1" flipV="1">
                <a:off x="4515345" y="2732366"/>
                <a:ext cx="251424" cy="148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81" name="Line 47"/>
              <p:cNvSpPr>
                <a:spLocks noChangeShapeType="1"/>
              </p:cNvSpPr>
              <p:nvPr/>
            </p:nvSpPr>
            <p:spPr bwMode="auto">
              <a:xfrm flipH="1" flipV="1">
                <a:off x="5084756" y="3126528"/>
                <a:ext cx="141978" cy="2019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82" name="Line 48"/>
              <p:cNvSpPr>
                <a:spLocks noChangeShapeType="1"/>
              </p:cNvSpPr>
              <p:nvPr/>
            </p:nvSpPr>
            <p:spPr bwMode="auto">
              <a:xfrm flipH="1" flipV="1">
                <a:off x="5660049" y="3069850"/>
                <a:ext cx="59713" cy="2829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83" name="Line 51"/>
              <p:cNvSpPr>
                <a:spLocks noChangeShapeType="1"/>
              </p:cNvSpPr>
              <p:nvPr/>
            </p:nvSpPr>
            <p:spPr bwMode="auto">
              <a:xfrm flipH="1">
                <a:off x="3810000" y="4331161"/>
                <a:ext cx="298624" cy="136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84" name="Line 52"/>
              <p:cNvSpPr>
                <a:spLocks noChangeShapeType="1"/>
              </p:cNvSpPr>
              <p:nvPr/>
            </p:nvSpPr>
            <p:spPr bwMode="auto">
              <a:xfrm flipH="1" flipV="1">
                <a:off x="4648452" y="3063663"/>
                <a:ext cx="192270" cy="3884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85" name="Line 53"/>
              <p:cNvSpPr>
                <a:spLocks noChangeShapeType="1"/>
              </p:cNvSpPr>
              <p:nvPr/>
            </p:nvSpPr>
            <p:spPr bwMode="auto">
              <a:xfrm flipH="1">
                <a:off x="5081587" y="2830265"/>
                <a:ext cx="180642" cy="289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86" name="Line 55"/>
              <p:cNvSpPr>
                <a:spLocks noChangeShapeType="1"/>
              </p:cNvSpPr>
              <p:nvPr/>
            </p:nvSpPr>
            <p:spPr bwMode="auto">
              <a:xfrm flipH="1">
                <a:off x="5387938" y="4137431"/>
                <a:ext cx="177481" cy="148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87" name="Line 56"/>
              <p:cNvSpPr>
                <a:spLocks noChangeShapeType="1"/>
              </p:cNvSpPr>
              <p:nvPr/>
            </p:nvSpPr>
            <p:spPr bwMode="auto">
              <a:xfrm flipH="1" flipV="1">
                <a:off x="4872040" y="3524249"/>
                <a:ext cx="220103" cy="2834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88" name="Line 57"/>
              <p:cNvSpPr>
                <a:spLocks noChangeShapeType="1"/>
              </p:cNvSpPr>
              <p:nvPr/>
            </p:nvSpPr>
            <p:spPr bwMode="auto">
              <a:xfrm flipH="1">
                <a:off x="5654156" y="3935975"/>
                <a:ext cx="273613" cy="148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89" name="Oval 20"/>
              <p:cNvSpPr>
                <a:spLocks noChangeArrowheads="1"/>
              </p:cNvSpPr>
              <p:nvPr/>
            </p:nvSpPr>
            <p:spPr bwMode="auto">
              <a:xfrm>
                <a:off x="4988615" y="2057400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90" name="Line 48"/>
              <p:cNvSpPr>
                <a:spLocks noChangeShapeType="1"/>
              </p:cNvSpPr>
              <p:nvPr/>
            </p:nvSpPr>
            <p:spPr bwMode="auto">
              <a:xfrm flipH="1">
                <a:off x="4175168" y="4124548"/>
                <a:ext cx="170088" cy="1700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91" name="Oval 27"/>
              <p:cNvSpPr>
                <a:spLocks noChangeArrowheads="1"/>
              </p:cNvSpPr>
              <p:nvPr/>
            </p:nvSpPr>
            <p:spPr bwMode="auto">
              <a:xfrm>
                <a:off x="3694510" y="4415143"/>
                <a:ext cx="118319" cy="1154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92" name="Oval 30"/>
              <p:cNvSpPr>
                <a:spLocks noChangeArrowheads="1"/>
              </p:cNvSpPr>
              <p:nvPr/>
            </p:nvSpPr>
            <p:spPr bwMode="auto">
              <a:xfrm>
                <a:off x="5587606" y="2158388"/>
                <a:ext cx="118319" cy="1154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93" name="Oval 21"/>
              <p:cNvSpPr>
                <a:spLocks noChangeArrowheads="1"/>
              </p:cNvSpPr>
              <p:nvPr/>
            </p:nvSpPr>
            <p:spPr bwMode="auto">
              <a:xfrm>
                <a:off x="4093830" y="4252859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94" name="Line 59"/>
              <p:cNvSpPr>
                <a:spLocks noChangeShapeType="1"/>
              </p:cNvSpPr>
              <p:nvPr/>
            </p:nvSpPr>
            <p:spPr bwMode="auto">
              <a:xfrm>
                <a:off x="4020808" y="2919825"/>
                <a:ext cx="1527402" cy="7910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95" name="Line 59"/>
              <p:cNvSpPr>
                <a:spLocks noChangeShapeType="1"/>
              </p:cNvSpPr>
              <p:nvPr/>
            </p:nvSpPr>
            <p:spPr bwMode="auto">
              <a:xfrm flipH="1">
                <a:off x="4797563" y="3769266"/>
                <a:ext cx="770228" cy="6289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96" name="Line 59"/>
              <p:cNvSpPr>
                <a:spLocks noChangeShapeType="1"/>
              </p:cNvSpPr>
              <p:nvPr/>
            </p:nvSpPr>
            <p:spPr bwMode="auto">
              <a:xfrm flipH="1">
                <a:off x="4275376" y="2945765"/>
                <a:ext cx="522186" cy="6419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97" name="Line 59"/>
              <p:cNvSpPr>
                <a:spLocks noChangeShapeType="1"/>
              </p:cNvSpPr>
              <p:nvPr/>
            </p:nvSpPr>
            <p:spPr bwMode="auto">
              <a:xfrm flipH="1">
                <a:off x="3798876" y="2725294"/>
                <a:ext cx="665790" cy="9596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98" name="Oval 20"/>
              <p:cNvSpPr>
                <a:spLocks noChangeArrowheads="1"/>
              </p:cNvSpPr>
              <p:nvPr/>
            </p:nvSpPr>
            <p:spPr bwMode="auto">
              <a:xfrm>
                <a:off x="4330468" y="402203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699" name="Oval 26"/>
              <p:cNvSpPr>
                <a:spLocks noChangeArrowheads="1"/>
              </p:cNvSpPr>
              <p:nvPr/>
            </p:nvSpPr>
            <p:spPr bwMode="auto">
              <a:xfrm>
                <a:off x="4182572" y="3546445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00" name="Oval 25"/>
              <p:cNvSpPr>
                <a:spLocks noChangeArrowheads="1"/>
              </p:cNvSpPr>
              <p:nvPr/>
            </p:nvSpPr>
            <p:spPr bwMode="auto">
              <a:xfrm>
                <a:off x="4759376" y="2850871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01" name="Line 38"/>
              <p:cNvSpPr>
                <a:spLocks noChangeShapeType="1"/>
              </p:cNvSpPr>
              <p:nvPr/>
            </p:nvSpPr>
            <p:spPr bwMode="auto">
              <a:xfrm flipH="1">
                <a:off x="4019550" y="3848100"/>
                <a:ext cx="604838" cy="904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02" name="Oval 28"/>
              <p:cNvSpPr>
                <a:spLocks noChangeArrowheads="1"/>
              </p:cNvSpPr>
              <p:nvPr/>
            </p:nvSpPr>
            <p:spPr bwMode="auto">
              <a:xfrm>
                <a:off x="4537526" y="3777274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03" name="Line 48"/>
              <p:cNvSpPr>
                <a:spLocks noChangeShapeType="1"/>
              </p:cNvSpPr>
              <p:nvPr/>
            </p:nvSpPr>
            <p:spPr bwMode="auto">
              <a:xfrm flipH="1" flipV="1">
                <a:off x="3509962" y="3176589"/>
                <a:ext cx="228601" cy="12430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04" name="Line 46"/>
              <p:cNvSpPr>
                <a:spLocks noChangeShapeType="1"/>
              </p:cNvSpPr>
              <p:nvPr/>
            </p:nvSpPr>
            <p:spPr bwMode="auto">
              <a:xfrm flipH="1" flipV="1">
                <a:off x="3267077" y="3952874"/>
                <a:ext cx="290513" cy="238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05" name="Line 59"/>
              <p:cNvSpPr>
                <a:spLocks noChangeShapeType="1"/>
              </p:cNvSpPr>
              <p:nvPr/>
            </p:nvSpPr>
            <p:spPr bwMode="auto">
              <a:xfrm flipV="1">
                <a:off x="4647424" y="3386685"/>
                <a:ext cx="1044381" cy="4149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06" name="Line 55"/>
              <p:cNvSpPr>
                <a:spLocks noChangeShapeType="1"/>
              </p:cNvSpPr>
              <p:nvPr/>
            </p:nvSpPr>
            <p:spPr bwMode="auto">
              <a:xfrm flipH="1">
                <a:off x="5299207" y="2482992"/>
                <a:ext cx="88739" cy="259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07" name="Oval 18"/>
              <p:cNvSpPr>
                <a:spLocks noChangeArrowheads="1"/>
              </p:cNvSpPr>
              <p:nvPr/>
            </p:nvSpPr>
            <p:spPr bwMode="auto">
              <a:xfrm>
                <a:off x="3945936" y="285396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08" name="Line 54"/>
              <p:cNvSpPr>
                <a:spLocks noChangeShapeType="1"/>
              </p:cNvSpPr>
              <p:nvPr/>
            </p:nvSpPr>
            <p:spPr bwMode="auto">
              <a:xfrm flipH="1">
                <a:off x="4833326" y="3150744"/>
                <a:ext cx="192267" cy="3091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09" name="Oval 29"/>
              <p:cNvSpPr>
                <a:spLocks noChangeArrowheads="1"/>
              </p:cNvSpPr>
              <p:nvPr/>
            </p:nvSpPr>
            <p:spPr bwMode="auto">
              <a:xfrm>
                <a:off x="4996014" y="3081700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10" name="Oval 23"/>
              <p:cNvSpPr>
                <a:spLocks noChangeArrowheads="1"/>
              </p:cNvSpPr>
              <p:nvPr/>
            </p:nvSpPr>
            <p:spPr bwMode="auto">
              <a:xfrm>
                <a:off x="5661571" y="3308927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11" name="Oval 26"/>
              <p:cNvSpPr>
                <a:spLocks noChangeArrowheads="1"/>
              </p:cNvSpPr>
              <p:nvPr/>
            </p:nvSpPr>
            <p:spPr bwMode="auto">
              <a:xfrm>
                <a:off x="5543252" y="3655169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12" name="Oval 23"/>
              <p:cNvSpPr>
                <a:spLocks noChangeArrowheads="1"/>
              </p:cNvSpPr>
              <p:nvPr/>
            </p:nvSpPr>
            <p:spPr bwMode="auto">
              <a:xfrm>
                <a:off x="4300891" y="3200203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13" name="Oval 25"/>
              <p:cNvSpPr>
                <a:spLocks noChangeArrowheads="1"/>
              </p:cNvSpPr>
              <p:nvPr/>
            </p:nvSpPr>
            <p:spPr bwMode="auto">
              <a:xfrm>
                <a:off x="3709298" y="3661859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14" name="Oval 30"/>
              <p:cNvSpPr>
                <a:spLocks noChangeArrowheads="1"/>
              </p:cNvSpPr>
              <p:nvPr/>
            </p:nvSpPr>
            <p:spPr bwMode="auto">
              <a:xfrm>
                <a:off x="4537526" y="2969376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15" name="Oval 22"/>
              <p:cNvSpPr>
                <a:spLocks noChangeArrowheads="1"/>
              </p:cNvSpPr>
              <p:nvPr/>
            </p:nvSpPr>
            <p:spPr bwMode="auto">
              <a:xfrm>
                <a:off x="4419210" y="262313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16" name="Oval 23"/>
              <p:cNvSpPr>
                <a:spLocks noChangeArrowheads="1"/>
              </p:cNvSpPr>
              <p:nvPr/>
            </p:nvSpPr>
            <p:spPr bwMode="auto">
              <a:xfrm>
                <a:off x="3221236" y="4184316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17" name="Oval 25"/>
              <p:cNvSpPr>
                <a:spLocks noChangeArrowheads="1"/>
              </p:cNvSpPr>
              <p:nvPr/>
            </p:nvSpPr>
            <p:spPr bwMode="auto">
              <a:xfrm>
                <a:off x="4212149" y="4483688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18" name="Oval 26"/>
              <p:cNvSpPr>
                <a:spLocks noChangeArrowheads="1"/>
              </p:cNvSpPr>
              <p:nvPr/>
            </p:nvSpPr>
            <p:spPr bwMode="auto">
              <a:xfrm>
                <a:off x="4685422" y="4368274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19" name="Oval 28"/>
              <p:cNvSpPr>
                <a:spLocks noChangeArrowheads="1"/>
              </p:cNvSpPr>
              <p:nvPr/>
            </p:nvSpPr>
            <p:spPr bwMode="auto">
              <a:xfrm>
                <a:off x="5888683" y="3885744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20" name="Oval 29"/>
              <p:cNvSpPr>
                <a:spLocks noChangeArrowheads="1"/>
              </p:cNvSpPr>
              <p:nvPr/>
            </p:nvSpPr>
            <p:spPr bwMode="auto">
              <a:xfrm>
                <a:off x="5543252" y="4043397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21" name="Oval 27"/>
              <p:cNvSpPr>
                <a:spLocks noChangeArrowheads="1"/>
              </p:cNvSpPr>
              <p:nvPr/>
            </p:nvSpPr>
            <p:spPr bwMode="auto">
              <a:xfrm>
                <a:off x="4774164" y="3431030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22" name="Oval 30"/>
              <p:cNvSpPr>
                <a:spLocks noChangeArrowheads="1"/>
              </p:cNvSpPr>
              <p:nvPr/>
            </p:nvSpPr>
            <p:spPr bwMode="auto">
              <a:xfrm>
                <a:off x="5040376" y="3810000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23" name="Oval 23"/>
              <p:cNvSpPr>
                <a:spLocks noChangeArrowheads="1"/>
              </p:cNvSpPr>
              <p:nvPr/>
            </p:nvSpPr>
            <p:spPr bwMode="auto">
              <a:xfrm>
                <a:off x="4803741" y="402203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24" name="Oval 24"/>
              <p:cNvSpPr>
                <a:spLocks noChangeArrowheads="1"/>
              </p:cNvSpPr>
              <p:nvPr/>
            </p:nvSpPr>
            <p:spPr bwMode="auto">
              <a:xfrm>
                <a:off x="3206448" y="3892686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25" name="Oval 30"/>
              <p:cNvSpPr>
                <a:spLocks noChangeArrowheads="1"/>
              </p:cNvSpPr>
              <p:nvPr/>
            </p:nvSpPr>
            <p:spPr bwMode="auto">
              <a:xfrm>
                <a:off x="3511672" y="413238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26" name="Oval 152"/>
              <p:cNvSpPr>
                <a:spLocks noChangeArrowheads="1"/>
              </p:cNvSpPr>
              <p:nvPr/>
            </p:nvSpPr>
            <p:spPr bwMode="auto">
              <a:xfrm>
                <a:off x="3458373" y="3084788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27" name="Oval 26"/>
              <p:cNvSpPr>
                <a:spLocks noChangeArrowheads="1"/>
              </p:cNvSpPr>
              <p:nvPr/>
            </p:nvSpPr>
            <p:spPr bwMode="auto">
              <a:xfrm>
                <a:off x="5232649" y="2735456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28" name="Oval 23"/>
              <p:cNvSpPr>
                <a:spLocks noChangeArrowheads="1"/>
              </p:cNvSpPr>
              <p:nvPr/>
            </p:nvSpPr>
            <p:spPr bwMode="auto">
              <a:xfrm>
                <a:off x="5350968" y="2389215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29" name="Oval 26"/>
              <p:cNvSpPr>
                <a:spLocks noChangeArrowheads="1"/>
              </p:cNvSpPr>
              <p:nvPr/>
            </p:nvSpPr>
            <p:spPr bwMode="auto">
              <a:xfrm>
                <a:off x="3505200" y="4724400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30" name="Oval 29"/>
              <p:cNvSpPr>
                <a:spLocks noChangeArrowheads="1"/>
              </p:cNvSpPr>
              <p:nvPr/>
            </p:nvSpPr>
            <p:spPr bwMode="auto">
              <a:xfrm>
                <a:off x="3950698" y="3873633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731" name="Oval 157"/>
              <p:cNvSpPr>
                <a:spLocks noChangeArrowheads="1"/>
              </p:cNvSpPr>
              <p:nvPr/>
            </p:nvSpPr>
            <p:spPr bwMode="auto">
              <a:xfrm>
                <a:off x="3818091" y="2502957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</p:grpSp>
        <p:grpSp>
          <p:nvGrpSpPr>
            <p:cNvPr id="53271" name="Group 637"/>
            <p:cNvGrpSpPr>
              <a:grpSpLocks/>
            </p:cNvGrpSpPr>
            <p:nvPr/>
          </p:nvGrpSpPr>
          <p:grpSpPr bwMode="auto">
            <a:xfrm>
              <a:off x="5029200" y="3657600"/>
              <a:ext cx="3505200" cy="2782415"/>
              <a:chOff x="2747963" y="2057400"/>
              <a:chExt cx="3505200" cy="2782415"/>
            </a:xfrm>
          </p:grpSpPr>
          <p:sp>
            <p:nvSpPr>
              <p:cNvPr id="53426" name="Line 54"/>
              <p:cNvSpPr>
                <a:spLocks noChangeShapeType="1"/>
              </p:cNvSpPr>
              <p:nvPr/>
            </p:nvSpPr>
            <p:spPr bwMode="auto">
              <a:xfrm flipH="1">
                <a:off x="3581398" y="4519612"/>
                <a:ext cx="152401" cy="280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7" name="Line 59"/>
              <p:cNvSpPr>
                <a:spLocks noChangeShapeType="1"/>
              </p:cNvSpPr>
              <p:nvPr/>
            </p:nvSpPr>
            <p:spPr bwMode="auto">
              <a:xfrm>
                <a:off x="4941158" y="2491850"/>
                <a:ext cx="130550" cy="609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8" name="Line 34"/>
              <p:cNvSpPr>
                <a:spLocks noChangeShapeType="1"/>
              </p:cNvSpPr>
              <p:nvPr/>
            </p:nvSpPr>
            <p:spPr bwMode="auto">
              <a:xfrm flipH="1">
                <a:off x="3533777" y="2933699"/>
                <a:ext cx="442912" cy="19517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9" name="Line 59"/>
              <p:cNvSpPr>
                <a:spLocks noChangeShapeType="1"/>
              </p:cNvSpPr>
              <p:nvPr/>
            </p:nvSpPr>
            <p:spPr bwMode="auto">
              <a:xfrm flipH="1" flipV="1">
                <a:off x="3929413" y="2555396"/>
                <a:ext cx="1951680" cy="124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0" name="Line 51"/>
              <p:cNvSpPr>
                <a:spLocks noChangeShapeType="1"/>
              </p:cNvSpPr>
              <p:nvPr/>
            </p:nvSpPr>
            <p:spPr bwMode="auto">
              <a:xfrm flipH="1">
                <a:off x="3314701" y="3717386"/>
                <a:ext cx="477637" cy="4926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1" name="Line 59"/>
              <p:cNvSpPr>
                <a:spLocks noChangeShapeType="1"/>
              </p:cNvSpPr>
              <p:nvPr/>
            </p:nvSpPr>
            <p:spPr bwMode="auto">
              <a:xfrm>
                <a:off x="3681388" y="3503412"/>
                <a:ext cx="1181126" cy="5875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2" name="Line 38"/>
              <p:cNvSpPr>
                <a:spLocks noChangeShapeType="1"/>
              </p:cNvSpPr>
              <p:nvPr/>
            </p:nvSpPr>
            <p:spPr bwMode="auto">
              <a:xfrm flipH="1" flipV="1">
                <a:off x="4454699" y="2694754"/>
                <a:ext cx="141978" cy="324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3" name="Line 50"/>
              <p:cNvSpPr>
                <a:spLocks noChangeShapeType="1"/>
              </p:cNvSpPr>
              <p:nvPr/>
            </p:nvSpPr>
            <p:spPr bwMode="auto">
              <a:xfrm flipH="1">
                <a:off x="4507952" y="2490203"/>
                <a:ext cx="384534" cy="1736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4" name="Line 35"/>
              <p:cNvSpPr>
                <a:spLocks noChangeShapeType="1"/>
              </p:cNvSpPr>
              <p:nvPr/>
            </p:nvSpPr>
            <p:spPr bwMode="auto">
              <a:xfrm flipV="1">
                <a:off x="2858886" y="3954516"/>
                <a:ext cx="406721" cy="2395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5" name="Line 33"/>
              <p:cNvSpPr>
                <a:spLocks noChangeShapeType="1"/>
              </p:cNvSpPr>
              <p:nvPr/>
            </p:nvSpPr>
            <p:spPr bwMode="auto">
              <a:xfrm>
                <a:off x="3876917" y="2543787"/>
                <a:ext cx="118319" cy="3462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6" name="Oval 11"/>
              <p:cNvSpPr>
                <a:spLocks noChangeArrowheads="1"/>
              </p:cNvSpPr>
              <p:nvPr/>
            </p:nvSpPr>
            <p:spPr bwMode="auto">
              <a:xfrm>
                <a:off x="3482188" y="2378015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37" name="Oval 170"/>
              <p:cNvSpPr>
                <a:spLocks noChangeArrowheads="1"/>
              </p:cNvSpPr>
              <p:nvPr/>
            </p:nvSpPr>
            <p:spPr bwMode="auto">
              <a:xfrm>
                <a:off x="3122470" y="272902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38" name="Oval 171"/>
              <p:cNvSpPr>
                <a:spLocks noChangeArrowheads="1"/>
              </p:cNvSpPr>
              <p:nvPr/>
            </p:nvSpPr>
            <p:spPr bwMode="auto">
              <a:xfrm>
                <a:off x="3472663" y="2738547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39" name="Oval 172"/>
              <p:cNvSpPr>
                <a:spLocks noChangeArrowheads="1"/>
              </p:cNvSpPr>
              <p:nvPr/>
            </p:nvSpPr>
            <p:spPr bwMode="auto">
              <a:xfrm>
                <a:off x="2999387" y="3200203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40" name="Line 35"/>
              <p:cNvSpPr>
                <a:spLocks noChangeShapeType="1"/>
              </p:cNvSpPr>
              <p:nvPr/>
            </p:nvSpPr>
            <p:spPr bwMode="auto">
              <a:xfrm>
                <a:off x="4049467" y="2954952"/>
                <a:ext cx="260596" cy="264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1" name="Line 36"/>
              <p:cNvSpPr>
                <a:spLocks noChangeShapeType="1"/>
              </p:cNvSpPr>
              <p:nvPr/>
            </p:nvSpPr>
            <p:spPr bwMode="auto">
              <a:xfrm flipH="1">
                <a:off x="3102917" y="3156923"/>
                <a:ext cx="362353" cy="79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2" name="Line 37"/>
              <p:cNvSpPr>
                <a:spLocks noChangeShapeType="1"/>
              </p:cNvSpPr>
              <p:nvPr/>
            </p:nvSpPr>
            <p:spPr bwMode="auto">
              <a:xfrm flipH="1">
                <a:off x="3908961" y="2334598"/>
                <a:ext cx="251429" cy="194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3" name="Line 38"/>
              <p:cNvSpPr>
                <a:spLocks noChangeShapeType="1"/>
              </p:cNvSpPr>
              <p:nvPr/>
            </p:nvSpPr>
            <p:spPr bwMode="auto">
              <a:xfrm flipH="1">
                <a:off x="3905252" y="2962277"/>
                <a:ext cx="95250" cy="242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4" name="Line 39"/>
              <p:cNvSpPr>
                <a:spLocks noChangeShapeType="1"/>
              </p:cNvSpPr>
              <p:nvPr/>
            </p:nvSpPr>
            <p:spPr bwMode="auto">
              <a:xfrm flipH="1" flipV="1">
                <a:off x="3243423" y="2774617"/>
                <a:ext cx="229242" cy="72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5" name="Line 40"/>
              <p:cNvSpPr>
                <a:spLocks noChangeShapeType="1"/>
              </p:cNvSpPr>
              <p:nvPr/>
            </p:nvSpPr>
            <p:spPr bwMode="auto">
              <a:xfrm flipH="1" flipV="1">
                <a:off x="3598378" y="2810681"/>
                <a:ext cx="368786" cy="849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6" name="Line 41"/>
              <p:cNvSpPr>
                <a:spLocks noChangeShapeType="1"/>
              </p:cNvSpPr>
              <p:nvPr/>
            </p:nvSpPr>
            <p:spPr bwMode="auto">
              <a:xfrm flipH="1">
                <a:off x="4049467" y="2702483"/>
                <a:ext cx="369746" cy="18754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7" name="Line 42"/>
              <p:cNvSpPr>
                <a:spLocks noChangeShapeType="1"/>
              </p:cNvSpPr>
              <p:nvPr/>
            </p:nvSpPr>
            <p:spPr bwMode="auto">
              <a:xfrm flipH="1" flipV="1">
                <a:off x="3576638" y="3171826"/>
                <a:ext cx="258378" cy="860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8" name="Line 43"/>
              <p:cNvSpPr>
                <a:spLocks noChangeShapeType="1"/>
              </p:cNvSpPr>
              <p:nvPr/>
            </p:nvSpPr>
            <p:spPr bwMode="auto">
              <a:xfrm flipH="1" flipV="1">
                <a:off x="3576191" y="2471653"/>
                <a:ext cx="236638" cy="865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9" name="Line 44"/>
              <p:cNvSpPr>
                <a:spLocks noChangeShapeType="1"/>
              </p:cNvSpPr>
              <p:nvPr/>
            </p:nvSpPr>
            <p:spPr bwMode="auto">
              <a:xfrm flipH="1">
                <a:off x="3598378" y="2341814"/>
                <a:ext cx="554617" cy="79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0" name="Line 45"/>
              <p:cNvSpPr>
                <a:spLocks noChangeShapeType="1"/>
              </p:cNvSpPr>
              <p:nvPr/>
            </p:nvSpPr>
            <p:spPr bwMode="auto">
              <a:xfrm flipH="1">
                <a:off x="3324764" y="3490913"/>
                <a:ext cx="294737" cy="1132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1" name="Line 46"/>
              <p:cNvSpPr>
                <a:spLocks noChangeShapeType="1"/>
              </p:cNvSpPr>
              <p:nvPr/>
            </p:nvSpPr>
            <p:spPr bwMode="auto">
              <a:xfrm flipH="1">
                <a:off x="3250816" y="3669076"/>
                <a:ext cx="36978" cy="2308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2" name="Line 47"/>
              <p:cNvSpPr>
                <a:spLocks noChangeShapeType="1"/>
              </p:cNvSpPr>
              <p:nvPr/>
            </p:nvSpPr>
            <p:spPr bwMode="auto">
              <a:xfrm flipH="1">
                <a:off x="3812829" y="3625795"/>
                <a:ext cx="362353" cy="79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3" name="Line 48"/>
              <p:cNvSpPr>
                <a:spLocks noChangeShapeType="1"/>
              </p:cNvSpPr>
              <p:nvPr/>
            </p:nvSpPr>
            <p:spPr bwMode="auto">
              <a:xfrm flipH="1" flipV="1">
                <a:off x="3783249" y="3741207"/>
                <a:ext cx="170083" cy="1659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4" name="Line 49"/>
              <p:cNvSpPr>
                <a:spLocks noChangeShapeType="1"/>
              </p:cNvSpPr>
              <p:nvPr/>
            </p:nvSpPr>
            <p:spPr bwMode="auto">
              <a:xfrm>
                <a:off x="3938541" y="3301191"/>
                <a:ext cx="266747" cy="2754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5" name="Line 50"/>
              <p:cNvSpPr>
                <a:spLocks noChangeShapeType="1"/>
              </p:cNvSpPr>
              <p:nvPr/>
            </p:nvSpPr>
            <p:spPr bwMode="auto">
              <a:xfrm flipH="1">
                <a:off x="3664930" y="3301191"/>
                <a:ext cx="177479" cy="1298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6" name="Line 51"/>
              <p:cNvSpPr>
                <a:spLocks noChangeShapeType="1"/>
              </p:cNvSpPr>
              <p:nvPr/>
            </p:nvSpPr>
            <p:spPr bwMode="auto">
              <a:xfrm flipH="1">
                <a:off x="4400551" y="3070364"/>
                <a:ext cx="173953" cy="1443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7" name="Line 52"/>
              <p:cNvSpPr>
                <a:spLocks noChangeShapeType="1"/>
              </p:cNvSpPr>
              <p:nvPr/>
            </p:nvSpPr>
            <p:spPr bwMode="auto">
              <a:xfrm flipH="1" flipV="1">
                <a:off x="4382234" y="3286764"/>
                <a:ext cx="391930" cy="187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8" name="Line 53"/>
              <p:cNvSpPr>
                <a:spLocks noChangeShapeType="1"/>
              </p:cNvSpPr>
              <p:nvPr/>
            </p:nvSpPr>
            <p:spPr bwMode="auto">
              <a:xfrm flipH="1">
                <a:off x="4626265" y="3543300"/>
                <a:ext cx="179099" cy="2339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9" name="Line 54"/>
              <p:cNvSpPr>
                <a:spLocks noChangeShapeType="1"/>
              </p:cNvSpPr>
              <p:nvPr/>
            </p:nvSpPr>
            <p:spPr bwMode="auto">
              <a:xfrm flipH="1">
                <a:off x="4286102" y="3503164"/>
                <a:ext cx="488065" cy="79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0" name="Line 55"/>
              <p:cNvSpPr>
                <a:spLocks noChangeShapeType="1"/>
              </p:cNvSpPr>
              <p:nvPr/>
            </p:nvSpPr>
            <p:spPr bwMode="auto">
              <a:xfrm flipH="1">
                <a:off x="4249130" y="3293978"/>
                <a:ext cx="88739" cy="259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1" name="Line 56"/>
              <p:cNvSpPr>
                <a:spLocks noChangeShapeType="1"/>
              </p:cNvSpPr>
              <p:nvPr/>
            </p:nvSpPr>
            <p:spPr bwMode="auto">
              <a:xfrm flipH="1" flipV="1">
                <a:off x="4278708" y="3647432"/>
                <a:ext cx="302816" cy="1578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2" name="Line 57"/>
              <p:cNvSpPr>
                <a:spLocks noChangeShapeType="1"/>
              </p:cNvSpPr>
              <p:nvPr/>
            </p:nvSpPr>
            <p:spPr bwMode="auto">
              <a:xfrm flipH="1">
                <a:off x="3931148" y="3257911"/>
                <a:ext cx="369746" cy="216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3" name="Line 58"/>
              <p:cNvSpPr>
                <a:spLocks noChangeShapeType="1"/>
              </p:cNvSpPr>
              <p:nvPr/>
            </p:nvSpPr>
            <p:spPr bwMode="auto">
              <a:xfrm flipH="1">
                <a:off x="3576637" y="2587067"/>
                <a:ext cx="265771" cy="1608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4" name="Line 59"/>
              <p:cNvSpPr>
                <a:spLocks noChangeShapeType="1"/>
              </p:cNvSpPr>
              <p:nvPr/>
            </p:nvSpPr>
            <p:spPr bwMode="auto">
              <a:xfrm>
                <a:off x="4195762" y="2362202"/>
                <a:ext cx="304800" cy="3047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5" name="Oval 19"/>
              <p:cNvSpPr>
                <a:spLocks noChangeArrowheads="1"/>
              </p:cNvSpPr>
              <p:nvPr/>
            </p:nvSpPr>
            <p:spPr bwMode="auto">
              <a:xfrm>
                <a:off x="3236025" y="3546445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66" name="Oval 20"/>
              <p:cNvSpPr>
                <a:spLocks noChangeArrowheads="1"/>
              </p:cNvSpPr>
              <p:nvPr/>
            </p:nvSpPr>
            <p:spPr bwMode="auto">
              <a:xfrm>
                <a:off x="3827617" y="3200203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67" name="Oval 21"/>
              <p:cNvSpPr>
                <a:spLocks noChangeArrowheads="1"/>
              </p:cNvSpPr>
              <p:nvPr/>
            </p:nvSpPr>
            <p:spPr bwMode="auto">
              <a:xfrm>
                <a:off x="3605269" y="3411979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68" name="Oval 31"/>
              <p:cNvSpPr>
                <a:spLocks noChangeArrowheads="1"/>
              </p:cNvSpPr>
              <p:nvPr/>
            </p:nvSpPr>
            <p:spPr bwMode="auto">
              <a:xfrm>
                <a:off x="4119564" y="2276891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69" name="Oval 26"/>
              <p:cNvSpPr>
                <a:spLocks noChangeArrowheads="1"/>
              </p:cNvSpPr>
              <p:nvPr/>
            </p:nvSpPr>
            <p:spPr bwMode="auto">
              <a:xfrm>
                <a:off x="3102917" y="4530558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70" name="Line 49"/>
              <p:cNvSpPr>
                <a:spLocks noChangeShapeType="1"/>
              </p:cNvSpPr>
              <p:nvPr/>
            </p:nvSpPr>
            <p:spPr bwMode="auto">
              <a:xfrm>
                <a:off x="2858886" y="4285302"/>
                <a:ext cx="255790" cy="2628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71" name="Line 52"/>
              <p:cNvSpPr>
                <a:spLocks noChangeShapeType="1"/>
              </p:cNvSpPr>
              <p:nvPr/>
            </p:nvSpPr>
            <p:spPr bwMode="auto">
              <a:xfrm flipH="1" flipV="1">
                <a:off x="3302580" y="4270875"/>
                <a:ext cx="391930" cy="187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72" name="Line 54"/>
              <p:cNvSpPr>
                <a:spLocks noChangeShapeType="1"/>
              </p:cNvSpPr>
              <p:nvPr/>
            </p:nvSpPr>
            <p:spPr bwMode="auto">
              <a:xfrm flipH="1">
                <a:off x="3206448" y="4487277"/>
                <a:ext cx="488065" cy="79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73" name="Line 55"/>
              <p:cNvSpPr>
                <a:spLocks noChangeShapeType="1"/>
              </p:cNvSpPr>
              <p:nvPr/>
            </p:nvSpPr>
            <p:spPr bwMode="auto">
              <a:xfrm flipH="1">
                <a:off x="3169475" y="4278091"/>
                <a:ext cx="88739" cy="259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74" name="Line 56"/>
              <p:cNvSpPr>
                <a:spLocks noChangeShapeType="1"/>
              </p:cNvSpPr>
              <p:nvPr/>
            </p:nvSpPr>
            <p:spPr bwMode="auto">
              <a:xfrm flipH="1" flipV="1">
                <a:off x="3199055" y="4631546"/>
                <a:ext cx="310907" cy="145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75" name="Line 57"/>
              <p:cNvSpPr>
                <a:spLocks noChangeShapeType="1"/>
              </p:cNvSpPr>
              <p:nvPr/>
            </p:nvSpPr>
            <p:spPr bwMode="auto">
              <a:xfrm flipH="1">
                <a:off x="2851494" y="4242021"/>
                <a:ext cx="369746" cy="216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76" name="Oval 20"/>
              <p:cNvSpPr>
                <a:spLocks noChangeArrowheads="1"/>
              </p:cNvSpPr>
              <p:nvPr/>
            </p:nvSpPr>
            <p:spPr bwMode="auto">
              <a:xfrm>
                <a:off x="2747963" y="4184316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77" name="Oval 27"/>
              <p:cNvSpPr>
                <a:spLocks noChangeArrowheads="1"/>
              </p:cNvSpPr>
              <p:nvPr/>
            </p:nvSpPr>
            <p:spPr bwMode="auto">
              <a:xfrm>
                <a:off x="5824241" y="2620044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78" name="Oval 28"/>
              <p:cNvSpPr>
                <a:spLocks noChangeArrowheads="1"/>
              </p:cNvSpPr>
              <p:nvPr/>
            </p:nvSpPr>
            <p:spPr bwMode="auto">
              <a:xfrm>
                <a:off x="5587606" y="2966286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79" name="Line 34"/>
              <p:cNvSpPr>
                <a:spLocks noChangeShapeType="1"/>
              </p:cNvSpPr>
              <p:nvPr/>
            </p:nvSpPr>
            <p:spPr bwMode="auto">
              <a:xfrm flipH="1">
                <a:off x="4959038" y="2151174"/>
                <a:ext cx="66552" cy="2380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0" name="Line 35"/>
              <p:cNvSpPr>
                <a:spLocks noChangeShapeType="1"/>
              </p:cNvSpPr>
              <p:nvPr/>
            </p:nvSpPr>
            <p:spPr bwMode="auto">
              <a:xfrm>
                <a:off x="5099544" y="2143960"/>
                <a:ext cx="310656" cy="2944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1" name="Line 42"/>
              <p:cNvSpPr>
                <a:spLocks noChangeShapeType="1"/>
              </p:cNvSpPr>
              <p:nvPr/>
            </p:nvSpPr>
            <p:spPr bwMode="auto">
              <a:xfrm flipH="1" flipV="1">
                <a:off x="4648455" y="2353150"/>
                <a:ext cx="236638" cy="937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2" name="Line 47"/>
              <p:cNvSpPr>
                <a:spLocks noChangeShapeType="1"/>
              </p:cNvSpPr>
              <p:nvPr/>
            </p:nvSpPr>
            <p:spPr bwMode="auto">
              <a:xfrm flipH="1">
                <a:off x="4872432" y="2814807"/>
                <a:ext cx="362353" cy="79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3" name="Line 48"/>
              <p:cNvSpPr>
                <a:spLocks noChangeShapeType="1"/>
              </p:cNvSpPr>
              <p:nvPr/>
            </p:nvSpPr>
            <p:spPr bwMode="auto">
              <a:xfrm flipH="1" flipV="1">
                <a:off x="4833326" y="2930221"/>
                <a:ext cx="170083" cy="1659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4" name="Line 49"/>
              <p:cNvSpPr>
                <a:spLocks noChangeShapeType="1"/>
              </p:cNvSpPr>
              <p:nvPr/>
            </p:nvSpPr>
            <p:spPr bwMode="auto">
              <a:xfrm>
                <a:off x="4988618" y="2490203"/>
                <a:ext cx="264420" cy="2720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5" name="Line 51"/>
              <p:cNvSpPr>
                <a:spLocks noChangeShapeType="1"/>
              </p:cNvSpPr>
              <p:nvPr/>
            </p:nvSpPr>
            <p:spPr bwMode="auto">
              <a:xfrm flipH="1">
                <a:off x="5434011" y="2259376"/>
                <a:ext cx="190570" cy="14568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6" name="Line 52"/>
              <p:cNvSpPr>
                <a:spLocks noChangeShapeType="1"/>
              </p:cNvSpPr>
              <p:nvPr/>
            </p:nvSpPr>
            <p:spPr bwMode="auto">
              <a:xfrm flipH="1" flipV="1">
                <a:off x="5432312" y="2475776"/>
                <a:ext cx="391930" cy="187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7" name="Line 53"/>
              <p:cNvSpPr>
                <a:spLocks noChangeShapeType="1"/>
              </p:cNvSpPr>
              <p:nvPr/>
            </p:nvSpPr>
            <p:spPr bwMode="auto">
              <a:xfrm flipH="1">
                <a:off x="5676343" y="2713819"/>
                <a:ext cx="147899" cy="2524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8" name="Line 54"/>
              <p:cNvSpPr>
                <a:spLocks noChangeShapeType="1"/>
              </p:cNvSpPr>
              <p:nvPr/>
            </p:nvSpPr>
            <p:spPr bwMode="auto">
              <a:xfrm flipH="1">
                <a:off x="5336180" y="2692178"/>
                <a:ext cx="488065" cy="79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9" name="Line 56"/>
              <p:cNvSpPr>
                <a:spLocks noChangeShapeType="1"/>
              </p:cNvSpPr>
              <p:nvPr/>
            </p:nvSpPr>
            <p:spPr bwMode="auto">
              <a:xfrm flipH="1" flipV="1">
                <a:off x="5328787" y="2836444"/>
                <a:ext cx="251429" cy="1659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90" name="Line 57"/>
              <p:cNvSpPr>
                <a:spLocks noChangeShapeType="1"/>
              </p:cNvSpPr>
              <p:nvPr/>
            </p:nvSpPr>
            <p:spPr bwMode="auto">
              <a:xfrm flipH="1">
                <a:off x="4981225" y="2446922"/>
                <a:ext cx="369746" cy="2164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91" name="Oval 20"/>
              <p:cNvSpPr>
                <a:spLocks noChangeArrowheads="1"/>
              </p:cNvSpPr>
              <p:nvPr/>
            </p:nvSpPr>
            <p:spPr bwMode="auto">
              <a:xfrm>
                <a:off x="4877695" y="2389215"/>
                <a:ext cx="118319" cy="1154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92" name="Oval 27"/>
              <p:cNvSpPr>
                <a:spLocks noChangeArrowheads="1"/>
              </p:cNvSpPr>
              <p:nvPr/>
            </p:nvSpPr>
            <p:spPr bwMode="auto">
              <a:xfrm>
                <a:off x="5277015" y="4252859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93" name="Oval 28"/>
              <p:cNvSpPr>
                <a:spLocks noChangeArrowheads="1"/>
              </p:cNvSpPr>
              <p:nvPr/>
            </p:nvSpPr>
            <p:spPr bwMode="auto">
              <a:xfrm>
                <a:off x="5040376" y="4599101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94" name="Oval 29"/>
              <p:cNvSpPr>
                <a:spLocks noChangeArrowheads="1"/>
              </p:cNvSpPr>
              <p:nvPr/>
            </p:nvSpPr>
            <p:spPr bwMode="auto">
              <a:xfrm>
                <a:off x="4448787" y="4714515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95" name="Line 35"/>
              <p:cNvSpPr>
                <a:spLocks noChangeShapeType="1"/>
              </p:cNvSpPr>
              <p:nvPr/>
            </p:nvSpPr>
            <p:spPr bwMode="auto">
              <a:xfrm>
                <a:off x="4641057" y="3880857"/>
                <a:ext cx="235744" cy="186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96" name="Line 42"/>
              <p:cNvSpPr>
                <a:spLocks noChangeShapeType="1"/>
              </p:cNvSpPr>
              <p:nvPr/>
            </p:nvSpPr>
            <p:spPr bwMode="auto">
              <a:xfrm flipH="1" flipV="1">
                <a:off x="4029075" y="3948112"/>
                <a:ext cx="308788" cy="131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97" name="Line 47"/>
              <p:cNvSpPr>
                <a:spLocks noChangeShapeType="1"/>
              </p:cNvSpPr>
              <p:nvPr/>
            </p:nvSpPr>
            <p:spPr bwMode="auto">
              <a:xfrm flipH="1">
                <a:off x="4315679" y="4424364"/>
                <a:ext cx="451583" cy="102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98" name="Line 48"/>
              <p:cNvSpPr>
                <a:spLocks noChangeShapeType="1"/>
              </p:cNvSpPr>
              <p:nvPr/>
            </p:nvSpPr>
            <p:spPr bwMode="auto">
              <a:xfrm flipH="1" flipV="1">
                <a:off x="4286099" y="4563036"/>
                <a:ext cx="170083" cy="1659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99" name="Line 49"/>
              <p:cNvSpPr>
                <a:spLocks noChangeShapeType="1"/>
              </p:cNvSpPr>
              <p:nvPr/>
            </p:nvSpPr>
            <p:spPr bwMode="auto">
              <a:xfrm>
                <a:off x="4441391" y="4123017"/>
                <a:ext cx="316348" cy="306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00" name="Line 51"/>
              <p:cNvSpPr>
                <a:spLocks noChangeShapeType="1"/>
              </p:cNvSpPr>
              <p:nvPr/>
            </p:nvSpPr>
            <p:spPr bwMode="auto">
              <a:xfrm flipH="1">
                <a:off x="4881562" y="3892191"/>
                <a:ext cx="195792" cy="189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01" name="Line 52"/>
              <p:cNvSpPr>
                <a:spLocks noChangeShapeType="1"/>
              </p:cNvSpPr>
              <p:nvPr/>
            </p:nvSpPr>
            <p:spPr bwMode="auto">
              <a:xfrm flipH="1" flipV="1">
                <a:off x="4885085" y="4108593"/>
                <a:ext cx="391930" cy="187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02" name="Line 53"/>
              <p:cNvSpPr>
                <a:spLocks noChangeShapeType="1"/>
              </p:cNvSpPr>
              <p:nvPr/>
            </p:nvSpPr>
            <p:spPr bwMode="auto">
              <a:xfrm flipH="1">
                <a:off x="5129116" y="4346636"/>
                <a:ext cx="147899" cy="2524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03" name="Line 54"/>
              <p:cNvSpPr>
                <a:spLocks noChangeShapeType="1"/>
              </p:cNvSpPr>
              <p:nvPr/>
            </p:nvSpPr>
            <p:spPr bwMode="auto">
              <a:xfrm flipH="1">
                <a:off x="4788953" y="4324993"/>
                <a:ext cx="488065" cy="79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04" name="Line 55"/>
              <p:cNvSpPr>
                <a:spLocks noChangeShapeType="1"/>
              </p:cNvSpPr>
              <p:nvPr/>
            </p:nvSpPr>
            <p:spPr bwMode="auto">
              <a:xfrm flipH="1">
                <a:off x="4751980" y="4115807"/>
                <a:ext cx="88739" cy="259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05" name="Line 56"/>
              <p:cNvSpPr>
                <a:spLocks noChangeShapeType="1"/>
              </p:cNvSpPr>
              <p:nvPr/>
            </p:nvSpPr>
            <p:spPr bwMode="auto">
              <a:xfrm flipH="1" flipV="1">
                <a:off x="4781557" y="4469262"/>
                <a:ext cx="251429" cy="1659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06" name="Line 57"/>
              <p:cNvSpPr>
                <a:spLocks noChangeShapeType="1"/>
              </p:cNvSpPr>
              <p:nvPr/>
            </p:nvSpPr>
            <p:spPr bwMode="auto">
              <a:xfrm flipH="1">
                <a:off x="4433998" y="4079740"/>
                <a:ext cx="369746" cy="216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07" name="Oval 25"/>
              <p:cNvSpPr>
                <a:spLocks noChangeArrowheads="1"/>
              </p:cNvSpPr>
              <p:nvPr/>
            </p:nvSpPr>
            <p:spPr bwMode="auto">
              <a:xfrm>
                <a:off x="4537532" y="2288744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08" name="Oval 27"/>
              <p:cNvSpPr>
                <a:spLocks noChangeArrowheads="1"/>
              </p:cNvSpPr>
              <p:nvPr/>
            </p:nvSpPr>
            <p:spPr bwMode="auto">
              <a:xfrm>
                <a:off x="6134844" y="3539757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09" name="Oval 30"/>
              <p:cNvSpPr>
                <a:spLocks noChangeArrowheads="1"/>
              </p:cNvSpPr>
              <p:nvPr/>
            </p:nvSpPr>
            <p:spPr bwMode="auto">
              <a:xfrm>
                <a:off x="5898209" y="3078101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10" name="Line 35"/>
              <p:cNvSpPr>
                <a:spLocks noChangeShapeType="1"/>
              </p:cNvSpPr>
              <p:nvPr/>
            </p:nvSpPr>
            <p:spPr bwMode="auto">
              <a:xfrm>
                <a:off x="5414963" y="3124199"/>
                <a:ext cx="304800" cy="2285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11" name="Line 42"/>
              <p:cNvSpPr>
                <a:spLocks noChangeShapeType="1"/>
              </p:cNvSpPr>
              <p:nvPr/>
            </p:nvSpPr>
            <p:spPr bwMode="auto">
              <a:xfrm flipH="1">
                <a:off x="5110163" y="3385683"/>
                <a:ext cx="141978" cy="438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12" name="Line 47"/>
              <p:cNvSpPr>
                <a:spLocks noChangeShapeType="1"/>
              </p:cNvSpPr>
              <p:nvPr/>
            </p:nvSpPr>
            <p:spPr bwMode="auto">
              <a:xfrm flipH="1">
                <a:off x="5105399" y="3719512"/>
                <a:ext cx="485776" cy="1428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13" name="Line 48"/>
              <p:cNvSpPr>
                <a:spLocks noChangeShapeType="1"/>
              </p:cNvSpPr>
              <p:nvPr/>
            </p:nvSpPr>
            <p:spPr bwMode="auto">
              <a:xfrm flipH="1" flipV="1">
                <a:off x="5136514" y="3892685"/>
                <a:ext cx="421324" cy="1887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14" name="Line 49"/>
              <p:cNvSpPr>
                <a:spLocks noChangeShapeType="1"/>
              </p:cNvSpPr>
              <p:nvPr/>
            </p:nvSpPr>
            <p:spPr bwMode="auto">
              <a:xfrm>
                <a:off x="5262563" y="3352799"/>
                <a:ext cx="319089" cy="342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15" name="Line 51"/>
              <p:cNvSpPr>
                <a:spLocks noChangeShapeType="1"/>
              </p:cNvSpPr>
              <p:nvPr/>
            </p:nvSpPr>
            <p:spPr bwMode="auto">
              <a:xfrm flipH="1">
                <a:off x="5719762" y="3179088"/>
                <a:ext cx="215424" cy="1737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16" name="Line 52"/>
              <p:cNvSpPr>
                <a:spLocks noChangeShapeType="1"/>
              </p:cNvSpPr>
              <p:nvPr/>
            </p:nvSpPr>
            <p:spPr bwMode="auto">
              <a:xfrm flipH="1" flipV="1">
                <a:off x="5742917" y="3395488"/>
                <a:ext cx="391930" cy="187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17" name="Line 53"/>
              <p:cNvSpPr>
                <a:spLocks noChangeShapeType="1"/>
              </p:cNvSpPr>
              <p:nvPr/>
            </p:nvSpPr>
            <p:spPr bwMode="auto">
              <a:xfrm flipH="1">
                <a:off x="5981700" y="3628768"/>
                <a:ext cx="167436" cy="2764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18" name="Line 54"/>
              <p:cNvSpPr>
                <a:spLocks noChangeShapeType="1"/>
              </p:cNvSpPr>
              <p:nvPr/>
            </p:nvSpPr>
            <p:spPr bwMode="auto">
              <a:xfrm flipH="1">
                <a:off x="5646782" y="3611891"/>
                <a:ext cx="488065" cy="79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19" name="Line 55"/>
              <p:cNvSpPr>
                <a:spLocks noChangeShapeType="1"/>
              </p:cNvSpPr>
              <p:nvPr/>
            </p:nvSpPr>
            <p:spPr bwMode="auto">
              <a:xfrm flipH="1">
                <a:off x="5609809" y="3402705"/>
                <a:ext cx="88739" cy="259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20" name="Line 56"/>
              <p:cNvSpPr>
                <a:spLocks noChangeShapeType="1"/>
              </p:cNvSpPr>
              <p:nvPr/>
            </p:nvSpPr>
            <p:spPr bwMode="auto">
              <a:xfrm flipH="1" flipV="1">
                <a:off x="5639389" y="3756157"/>
                <a:ext cx="251429" cy="1659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21" name="Line 57"/>
              <p:cNvSpPr>
                <a:spLocks noChangeShapeType="1"/>
              </p:cNvSpPr>
              <p:nvPr/>
            </p:nvSpPr>
            <p:spPr bwMode="auto">
              <a:xfrm flipH="1">
                <a:off x="5291828" y="3366635"/>
                <a:ext cx="369746" cy="216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22" name="Oval 20"/>
              <p:cNvSpPr>
                <a:spLocks noChangeArrowheads="1"/>
              </p:cNvSpPr>
              <p:nvPr/>
            </p:nvSpPr>
            <p:spPr bwMode="auto">
              <a:xfrm>
                <a:off x="5188297" y="3308927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23" name="Oval 23"/>
              <p:cNvSpPr>
                <a:spLocks noChangeArrowheads="1"/>
              </p:cNvSpPr>
              <p:nvPr/>
            </p:nvSpPr>
            <p:spPr bwMode="auto">
              <a:xfrm>
                <a:off x="5321388" y="306212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24" name="Oval 30"/>
              <p:cNvSpPr>
                <a:spLocks noChangeArrowheads="1"/>
              </p:cNvSpPr>
              <p:nvPr/>
            </p:nvSpPr>
            <p:spPr bwMode="auto">
              <a:xfrm>
                <a:off x="3746271" y="406787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25" name="Line 35"/>
              <p:cNvSpPr>
                <a:spLocks noChangeShapeType="1"/>
              </p:cNvSpPr>
              <p:nvPr/>
            </p:nvSpPr>
            <p:spPr bwMode="auto">
              <a:xfrm>
                <a:off x="3842409" y="4161644"/>
                <a:ext cx="251429" cy="148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26" name="Line 38"/>
              <p:cNvSpPr>
                <a:spLocks noChangeShapeType="1"/>
              </p:cNvSpPr>
              <p:nvPr/>
            </p:nvSpPr>
            <p:spPr bwMode="auto">
              <a:xfrm flipH="1">
                <a:off x="3276602" y="3728839"/>
                <a:ext cx="454883" cy="2287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27" name="Line 42"/>
              <p:cNvSpPr>
                <a:spLocks noChangeShapeType="1"/>
              </p:cNvSpPr>
              <p:nvPr/>
            </p:nvSpPr>
            <p:spPr bwMode="auto">
              <a:xfrm flipH="1" flipV="1">
                <a:off x="4515345" y="2732366"/>
                <a:ext cx="251424" cy="148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28" name="Line 47"/>
              <p:cNvSpPr>
                <a:spLocks noChangeShapeType="1"/>
              </p:cNvSpPr>
              <p:nvPr/>
            </p:nvSpPr>
            <p:spPr bwMode="auto">
              <a:xfrm flipH="1" flipV="1">
                <a:off x="5084756" y="3126528"/>
                <a:ext cx="141978" cy="2019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29" name="Line 48"/>
              <p:cNvSpPr>
                <a:spLocks noChangeShapeType="1"/>
              </p:cNvSpPr>
              <p:nvPr/>
            </p:nvSpPr>
            <p:spPr bwMode="auto">
              <a:xfrm flipH="1" flipV="1">
                <a:off x="5660049" y="3069850"/>
                <a:ext cx="59713" cy="2829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30" name="Line 51"/>
              <p:cNvSpPr>
                <a:spLocks noChangeShapeType="1"/>
              </p:cNvSpPr>
              <p:nvPr/>
            </p:nvSpPr>
            <p:spPr bwMode="auto">
              <a:xfrm flipH="1">
                <a:off x="3810000" y="4331161"/>
                <a:ext cx="298624" cy="136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31" name="Line 52"/>
              <p:cNvSpPr>
                <a:spLocks noChangeShapeType="1"/>
              </p:cNvSpPr>
              <p:nvPr/>
            </p:nvSpPr>
            <p:spPr bwMode="auto">
              <a:xfrm flipH="1" flipV="1">
                <a:off x="4648452" y="3063663"/>
                <a:ext cx="192270" cy="3884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32" name="Line 53"/>
              <p:cNvSpPr>
                <a:spLocks noChangeShapeType="1"/>
              </p:cNvSpPr>
              <p:nvPr/>
            </p:nvSpPr>
            <p:spPr bwMode="auto">
              <a:xfrm flipH="1">
                <a:off x="5081587" y="2830265"/>
                <a:ext cx="180642" cy="289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33" name="Line 55"/>
              <p:cNvSpPr>
                <a:spLocks noChangeShapeType="1"/>
              </p:cNvSpPr>
              <p:nvPr/>
            </p:nvSpPr>
            <p:spPr bwMode="auto">
              <a:xfrm flipH="1">
                <a:off x="5387938" y="4137431"/>
                <a:ext cx="177481" cy="148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34" name="Line 56"/>
              <p:cNvSpPr>
                <a:spLocks noChangeShapeType="1"/>
              </p:cNvSpPr>
              <p:nvPr/>
            </p:nvSpPr>
            <p:spPr bwMode="auto">
              <a:xfrm flipH="1" flipV="1">
                <a:off x="4872040" y="3524249"/>
                <a:ext cx="220103" cy="2834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35" name="Line 57"/>
              <p:cNvSpPr>
                <a:spLocks noChangeShapeType="1"/>
              </p:cNvSpPr>
              <p:nvPr/>
            </p:nvSpPr>
            <p:spPr bwMode="auto">
              <a:xfrm flipH="1">
                <a:off x="5654156" y="3935975"/>
                <a:ext cx="273613" cy="148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36" name="Oval 20"/>
              <p:cNvSpPr>
                <a:spLocks noChangeArrowheads="1"/>
              </p:cNvSpPr>
              <p:nvPr/>
            </p:nvSpPr>
            <p:spPr bwMode="auto">
              <a:xfrm>
                <a:off x="4988615" y="2057400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37" name="Line 48"/>
              <p:cNvSpPr>
                <a:spLocks noChangeShapeType="1"/>
              </p:cNvSpPr>
              <p:nvPr/>
            </p:nvSpPr>
            <p:spPr bwMode="auto">
              <a:xfrm flipH="1">
                <a:off x="4175168" y="4124548"/>
                <a:ext cx="170088" cy="1700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38" name="Oval 27"/>
              <p:cNvSpPr>
                <a:spLocks noChangeArrowheads="1"/>
              </p:cNvSpPr>
              <p:nvPr/>
            </p:nvSpPr>
            <p:spPr bwMode="auto">
              <a:xfrm>
                <a:off x="3694510" y="4415143"/>
                <a:ext cx="118319" cy="1154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39" name="Oval 30"/>
              <p:cNvSpPr>
                <a:spLocks noChangeArrowheads="1"/>
              </p:cNvSpPr>
              <p:nvPr/>
            </p:nvSpPr>
            <p:spPr bwMode="auto">
              <a:xfrm>
                <a:off x="5587606" y="2158388"/>
                <a:ext cx="118319" cy="1154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40" name="Oval 21"/>
              <p:cNvSpPr>
                <a:spLocks noChangeArrowheads="1"/>
              </p:cNvSpPr>
              <p:nvPr/>
            </p:nvSpPr>
            <p:spPr bwMode="auto">
              <a:xfrm>
                <a:off x="4093830" y="4252859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41" name="Line 59"/>
              <p:cNvSpPr>
                <a:spLocks noChangeShapeType="1"/>
              </p:cNvSpPr>
              <p:nvPr/>
            </p:nvSpPr>
            <p:spPr bwMode="auto">
              <a:xfrm>
                <a:off x="4020808" y="2919825"/>
                <a:ext cx="1527402" cy="7910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42" name="Line 59"/>
              <p:cNvSpPr>
                <a:spLocks noChangeShapeType="1"/>
              </p:cNvSpPr>
              <p:nvPr/>
            </p:nvSpPr>
            <p:spPr bwMode="auto">
              <a:xfrm flipH="1">
                <a:off x="4797563" y="3769266"/>
                <a:ext cx="770228" cy="6289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43" name="Line 59"/>
              <p:cNvSpPr>
                <a:spLocks noChangeShapeType="1"/>
              </p:cNvSpPr>
              <p:nvPr/>
            </p:nvSpPr>
            <p:spPr bwMode="auto">
              <a:xfrm flipH="1">
                <a:off x="4275376" y="2945765"/>
                <a:ext cx="522186" cy="6419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44" name="Line 59"/>
              <p:cNvSpPr>
                <a:spLocks noChangeShapeType="1"/>
              </p:cNvSpPr>
              <p:nvPr/>
            </p:nvSpPr>
            <p:spPr bwMode="auto">
              <a:xfrm flipH="1">
                <a:off x="3798876" y="2725294"/>
                <a:ext cx="665790" cy="9596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45" name="Oval 20"/>
              <p:cNvSpPr>
                <a:spLocks noChangeArrowheads="1"/>
              </p:cNvSpPr>
              <p:nvPr/>
            </p:nvSpPr>
            <p:spPr bwMode="auto">
              <a:xfrm>
                <a:off x="4330468" y="402203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46" name="Oval 26"/>
              <p:cNvSpPr>
                <a:spLocks noChangeArrowheads="1"/>
              </p:cNvSpPr>
              <p:nvPr/>
            </p:nvSpPr>
            <p:spPr bwMode="auto">
              <a:xfrm>
                <a:off x="4182572" y="3546445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47" name="Oval 25"/>
              <p:cNvSpPr>
                <a:spLocks noChangeArrowheads="1"/>
              </p:cNvSpPr>
              <p:nvPr/>
            </p:nvSpPr>
            <p:spPr bwMode="auto">
              <a:xfrm>
                <a:off x="4759376" y="2850871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48" name="Line 38"/>
              <p:cNvSpPr>
                <a:spLocks noChangeShapeType="1"/>
              </p:cNvSpPr>
              <p:nvPr/>
            </p:nvSpPr>
            <p:spPr bwMode="auto">
              <a:xfrm flipH="1">
                <a:off x="4019550" y="3848100"/>
                <a:ext cx="604838" cy="904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49" name="Oval 28"/>
              <p:cNvSpPr>
                <a:spLocks noChangeArrowheads="1"/>
              </p:cNvSpPr>
              <p:nvPr/>
            </p:nvSpPr>
            <p:spPr bwMode="auto">
              <a:xfrm>
                <a:off x="4537526" y="3777274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50" name="Line 48"/>
              <p:cNvSpPr>
                <a:spLocks noChangeShapeType="1"/>
              </p:cNvSpPr>
              <p:nvPr/>
            </p:nvSpPr>
            <p:spPr bwMode="auto">
              <a:xfrm flipH="1" flipV="1">
                <a:off x="3509962" y="3176589"/>
                <a:ext cx="228601" cy="124301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51" name="Line 46"/>
              <p:cNvSpPr>
                <a:spLocks noChangeShapeType="1"/>
              </p:cNvSpPr>
              <p:nvPr/>
            </p:nvSpPr>
            <p:spPr bwMode="auto">
              <a:xfrm flipH="1" flipV="1">
                <a:off x="3267077" y="3952874"/>
                <a:ext cx="290513" cy="238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52" name="Line 59"/>
              <p:cNvSpPr>
                <a:spLocks noChangeShapeType="1"/>
              </p:cNvSpPr>
              <p:nvPr/>
            </p:nvSpPr>
            <p:spPr bwMode="auto">
              <a:xfrm flipV="1">
                <a:off x="4647424" y="3386685"/>
                <a:ext cx="1044381" cy="4149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53" name="Line 55"/>
              <p:cNvSpPr>
                <a:spLocks noChangeShapeType="1"/>
              </p:cNvSpPr>
              <p:nvPr/>
            </p:nvSpPr>
            <p:spPr bwMode="auto">
              <a:xfrm flipH="1">
                <a:off x="5299207" y="2482992"/>
                <a:ext cx="88739" cy="259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54" name="Oval 18"/>
              <p:cNvSpPr>
                <a:spLocks noChangeArrowheads="1"/>
              </p:cNvSpPr>
              <p:nvPr/>
            </p:nvSpPr>
            <p:spPr bwMode="auto">
              <a:xfrm>
                <a:off x="3945936" y="2853962"/>
                <a:ext cx="118319" cy="1154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55" name="Line 54"/>
              <p:cNvSpPr>
                <a:spLocks noChangeShapeType="1"/>
              </p:cNvSpPr>
              <p:nvPr/>
            </p:nvSpPr>
            <p:spPr bwMode="auto">
              <a:xfrm flipH="1">
                <a:off x="4833326" y="3150744"/>
                <a:ext cx="192267" cy="3091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56" name="Oval 29"/>
              <p:cNvSpPr>
                <a:spLocks noChangeArrowheads="1"/>
              </p:cNvSpPr>
              <p:nvPr/>
            </p:nvSpPr>
            <p:spPr bwMode="auto">
              <a:xfrm>
                <a:off x="4996014" y="3081700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57" name="Oval 23"/>
              <p:cNvSpPr>
                <a:spLocks noChangeArrowheads="1"/>
              </p:cNvSpPr>
              <p:nvPr/>
            </p:nvSpPr>
            <p:spPr bwMode="auto">
              <a:xfrm>
                <a:off x="5661571" y="3308927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58" name="Oval 26"/>
              <p:cNvSpPr>
                <a:spLocks noChangeArrowheads="1"/>
              </p:cNvSpPr>
              <p:nvPr/>
            </p:nvSpPr>
            <p:spPr bwMode="auto">
              <a:xfrm>
                <a:off x="5543252" y="3655169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59" name="Oval 23"/>
              <p:cNvSpPr>
                <a:spLocks noChangeArrowheads="1"/>
              </p:cNvSpPr>
              <p:nvPr/>
            </p:nvSpPr>
            <p:spPr bwMode="auto">
              <a:xfrm>
                <a:off x="4300891" y="3200203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60" name="Oval 25"/>
              <p:cNvSpPr>
                <a:spLocks noChangeArrowheads="1"/>
              </p:cNvSpPr>
              <p:nvPr/>
            </p:nvSpPr>
            <p:spPr bwMode="auto">
              <a:xfrm>
                <a:off x="3709298" y="3661859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61" name="Oval 30"/>
              <p:cNvSpPr>
                <a:spLocks noChangeArrowheads="1"/>
              </p:cNvSpPr>
              <p:nvPr/>
            </p:nvSpPr>
            <p:spPr bwMode="auto">
              <a:xfrm>
                <a:off x="4537526" y="2969376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62" name="Oval 22"/>
              <p:cNvSpPr>
                <a:spLocks noChangeArrowheads="1"/>
              </p:cNvSpPr>
              <p:nvPr/>
            </p:nvSpPr>
            <p:spPr bwMode="auto">
              <a:xfrm>
                <a:off x="4419210" y="2623132"/>
                <a:ext cx="118319" cy="1154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63" name="Oval 23"/>
              <p:cNvSpPr>
                <a:spLocks noChangeArrowheads="1"/>
              </p:cNvSpPr>
              <p:nvPr/>
            </p:nvSpPr>
            <p:spPr bwMode="auto">
              <a:xfrm>
                <a:off x="3221236" y="4184316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64" name="Oval 25"/>
              <p:cNvSpPr>
                <a:spLocks noChangeArrowheads="1"/>
              </p:cNvSpPr>
              <p:nvPr/>
            </p:nvSpPr>
            <p:spPr bwMode="auto">
              <a:xfrm>
                <a:off x="4212149" y="4483688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65" name="Oval 26"/>
              <p:cNvSpPr>
                <a:spLocks noChangeArrowheads="1"/>
              </p:cNvSpPr>
              <p:nvPr/>
            </p:nvSpPr>
            <p:spPr bwMode="auto">
              <a:xfrm>
                <a:off x="4685422" y="4368274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66" name="Oval 28"/>
              <p:cNvSpPr>
                <a:spLocks noChangeArrowheads="1"/>
              </p:cNvSpPr>
              <p:nvPr/>
            </p:nvSpPr>
            <p:spPr bwMode="auto">
              <a:xfrm>
                <a:off x="5888683" y="3885744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67" name="Oval 29"/>
              <p:cNvSpPr>
                <a:spLocks noChangeArrowheads="1"/>
              </p:cNvSpPr>
              <p:nvPr/>
            </p:nvSpPr>
            <p:spPr bwMode="auto">
              <a:xfrm>
                <a:off x="5543252" y="4043397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68" name="Oval 27"/>
              <p:cNvSpPr>
                <a:spLocks noChangeArrowheads="1"/>
              </p:cNvSpPr>
              <p:nvPr/>
            </p:nvSpPr>
            <p:spPr bwMode="auto">
              <a:xfrm>
                <a:off x="4774164" y="3431030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69" name="Oval 30"/>
              <p:cNvSpPr>
                <a:spLocks noChangeArrowheads="1"/>
              </p:cNvSpPr>
              <p:nvPr/>
            </p:nvSpPr>
            <p:spPr bwMode="auto">
              <a:xfrm>
                <a:off x="5040376" y="3810000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70" name="Oval 23"/>
              <p:cNvSpPr>
                <a:spLocks noChangeArrowheads="1"/>
              </p:cNvSpPr>
              <p:nvPr/>
            </p:nvSpPr>
            <p:spPr bwMode="auto">
              <a:xfrm>
                <a:off x="4803741" y="402203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71" name="Oval 24"/>
              <p:cNvSpPr>
                <a:spLocks noChangeArrowheads="1"/>
              </p:cNvSpPr>
              <p:nvPr/>
            </p:nvSpPr>
            <p:spPr bwMode="auto">
              <a:xfrm>
                <a:off x="3206448" y="3892686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72" name="Oval 30"/>
              <p:cNvSpPr>
                <a:spLocks noChangeArrowheads="1"/>
              </p:cNvSpPr>
              <p:nvPr/>
            </p:nvSpPr>
            <p:spPr bwMode="auto">
              <a:xfrm>
                <a:off x="3511672" y="413238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73" name="Oval 306"/>
              <p:cNvSpPr>
                <a:spLocks noChangeArrowheads="1"/>
              </p:cNvSpPr>
              <p:nvPr/>
            </p:nvSpPr>
            <p:spPr bwMode="auto">
              <a:xfrm>
                <a:off x="3458373" y="3084788"/>
                <a:ext cx="118319" cy="1154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74" name="Oval 26"/>
              <p:cNvSpPr>
                <a:spLocks noChangeArrowheads="1"/>
              </p:cNvSpPr>
              <p:nvPr/>
            </p:nvSpPr>
            <p:spPr bwMode="auto">
              <a:xfrm>
                <a:off x="5232649" y="2735456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75" name="Oval 23"/>
              <p:cNvSpPr>
                <a:spLocks noChangeArrowheads="1"/>
              </p:cNvSpPr>
              <p:nvPr/>
            </p:nvSpPr>
            <p:spPr bwMode="auto">
              <a:xfrm>
                <a:off x="5350968" y="2389215"/>
                <a:ext cx="118319" cy="1154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76" name="Oval 26"/>
              <p:cNvSpPr>
                <a:spLocks noChangeArrowheads="1"/>
              </p:cNvSpPr>
              <p:nvPr/>
            </p:nvSpPr>
            <p:spPr bwMode="auto">
              <a:xfrm>
                <a:off x="3505200" y="4724400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77" name="Oval 29"/>
              <p:cNvSpPr>
                <a:spLocks noChangeArrowheads="1"/>
              </p:cNvSpPr>
              <p:nvPr/>
            </p:nvSpPr>
            <p:spPr bwMode="auto">
              <a:xfrm>
                <a:off x="3950698" y="3873633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578" name="Oval 311"/>
              <p:cNvSpPr>
                <a:spLocks noChangeArrowheads="1"/>
              </p:cNvSpPr>
              <p:nvPr/>
            </p:nvSpPr>
            <p:spPr bwMode="auto">
              <a:xfrm>
                <a:off x="3818091" y="2502957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</p:grpSp>
        <p:grpSp>
          <p:nvGrpSpPr>
            <p:cNvPr id="53272" name="Group 791"/>
            <p:cNvGrpSpPr>
              <a:grpSpLocks/>
            </p:cNvGrpSpPr>
            <p:nvPr/>
          </p:nvGrpSpPr>
          <p:grpSpPr bwMode="auto">
            <a:xfrm>
              <a:off x="5029200" y="3657600"/>
              <a:ext cx="3505200" cy="2782415"/>
              <a:chOff x="2747963" y="2057400"/>
              <a:chExt cx="3505200" cy="2782415"/>
            </a:xfrm>
          </p:grpSpPr>
          <p:sp>
            <p:nvSpPr>
              <p:cNvPr id="53273" name="Line 54"/>
              <p:cNvSpPr>
                <a:spLocks noChangeShapeType="1"/>
              </p:cNvSpPr>
              <p:nvPr/>
            </p:nvSpPr>
            <p:spPr bwMode="auto">
              <a:xfrm flipH="1">
                <a:off x="4833326" y="3150744"/>
                <a:ext cx="192267" cy="3091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4" name="Line 54"/>
              <p:cNvSpPr>
                <a:spLocks noChangeShapeType="1"/>
              </p:cNvSpPr>
              <p:nvPr/>
            </p:nvSpPr>
            <p:spPr bwMode="auto">
              <a:xfrm flipH="1">
                <a:off x="3581398" y="4519612"/>
                <a:ext cx="152401" cy="280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5" name="Line 59"/>
              <p:cNvSpPr>
                <a:spLocks noChangeShapeType="1"/>
              </p:cNvSpPr>
              <p:nvPr/>
            </p:nvSpPr>
            <p:spPr bwMode="auto">
              <a:xfrm>
                <a:off x="4941158" y="2491850"/>
                <a:ext cx="130550" cy="609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6" name="Line 34"/>
              <p:cNvSpPr>
                <a:spLocks noChangeShapeType="1"/>
              </p:cNvSpPr>
              <p:nvPr/>
            </p:nvSpPr>
            <p:spPr bwMode="auto">
              <a:xfrm flipH="1">
                <a:off x="3533777" y="2933699"/>
                <a:ext cx="442912" cy="19517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7" name="Line 59"/>
              <p:cNvSpPr>
                <a:spLocks noChangeShapeType="1"/>
              </p:cNvSpPr>
              <p:nvPr/>
            </p:nvSpPr>
            <p:spPr bwMode="auto">
              <a:xfrm flipH="1" flipV="1">
                <a:off x="3929413" y="2555396"/>
                <a:ext cx="1951680" cy="124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8" name="Line 51"/>
              <p:cNvSpPr>
                <a:spLocks noChangeShapeType="1"/>
              </p:cNvSpPr>
              <p:nvPr/>
            </p:nvSpPr>
            <p:spPr bwMode="auto">
              <a:xfrm flipH="1">
                <a:off x="3314701" y="3717386"/>
                <a:ext cx="477637" cy="49266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9" name="Line 59"/>
              <p:cNvSpPr>
                <a:spLocks noChangeShapeType="1"/>
              </p:cNvSpPr>
              <p:nvPr/>
            </p:nvSpPr>
            <p:spPr bwMode="auto">
              <a:xfrm>
                <a:off x="3681388" y="3503412"/>
                <a:ext cx="1181126" cy="5875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0" name="Line 38"/>
              <p:cNvSpPr>
                <a:spLocks noChangeShapeType="1"/>
              </p:cNvSpPr>
              <p:nvPr/>
            </p:nvSpPr>
            <p:spPr bwMode="auto">
              <a:xfrm flipH="1" flipV="1">
                <a:off x="4454699" y="2694754"/>
                <a:ext cx="141978" cy="324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1" name="Line 50"/>
              <p:cNvSpPr>
                <a:spLocks noChangeShapeType="1"/>
              </p:cNvSpPr>
              <p:nvPr/>
            </p:nvSpPr>
            <p:spPr bwMode="auto">
              <a:xfrm flipH="1">
                <a:off x="4507952" y="2490203"/>
                <a:ext cx="384534" cy="1736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2" name="Line 35"/>
              <p:cNvSpPr>
                <a:spLocks noChangeShapeType="1"/>
              </p:cNvSpPr>
              <p:nvPr/>
            </p:nvSpPr>
            <p:spPr bwMode="auto">
              <a:xfrm flipV="1">
                <a:off x="2858886" y="3954516"/>
                <a:ext cx="406721" cy="2395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3" name="Line 33"/>
              <p:cNvSpPr>
                <a:spLocks noChangeShapeType="1"/>
              </p:cNvSpPr>
              <p:nvPr/>
            </p:nvSpPr>
            <p:spPr bwMode="auto">
              <a:xfrm>
                <a:off x="3876917" y="2543787"/>
                <a:ext cx="118319" cy="3462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4" name="Oval 11"/>
              <p:cNvSpPr>
                <a:spLocks noChangeArrowheads="1"/>
              </p:cNvSpPr>
              <p:nvPr/>
            </p:nvSpPr>
            <p:spPr bwMode="auto">
              <a:xfrm>
                <a:off x="3482188" y="2378015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285" name="Oval 325"/>
              <p:cNvSpPr>
                <a:spLocks noChangeArrowheads="1"/>
              </p:cNvSpPr>
              <p:nvPr/>
            </p:nvSpPr>
            <p:spPr bwMode="auto">
              <a:xfrm>
                <a:off x="3122470" y="272902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286" name="Oval 326"/>
              <p:cNvSpPr>
                <a:spLocks noChangeArrowheads="1"/>
              </p:cNvSpPr>
              <p:nvPr/>
            </p:nvSpPr>
            <p:spPr bwMode="auto">
              <a:xfrm>
                <a:off x="3472663" y="2738547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287" name="Oval 327"/>
              <p:cNvSpPr>
                <a:spLocks noChangeArrowheads="1"/>
              </p:cNvSpPr>
              <p:nvPr/>
            </p:nvSpPr>
            <p:spPr bwMode="auto">
              <a:xfrm>
                <a:off x="2999387" y="3200203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288" name="Line 35"/>
              <p:cNvSpPr>
                <a:spLocks noChangeShapeType="1"/>
              </p:cNvSpPr>
              <p:nvPr/>
            </p:nvSpPr>
            <p:spPr bwMode="auto">
              <a:xfrm>
                <a:off x="4049467" y="2954952"/>
                <a:ext cx="260596" cy="264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9" name="Line 36"/>
              <p:cNvSpPr>
                <a:spLocks noChangeShapeType="1"/>
              </p:cNvSpPr>
              <p:nvPr/>
            </p:nvSpPr>
            <p:spPr bwMode="auto">
              <a:xfrm flipH="1">
                <a:off x="3102917" y="3156923"/>
                <a:ext cx="362353" cy="79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0" name="Line 37"/>
              <p:cNvSpPr>
                <a:spLocks noChangeShapeType="1"/>
              </p:cNvSpPr>
              <p:nvPr/>
            </p:nvSpPr>
            <p:spPr bwMode="auto">
              <a:xfrm flipH="1">
                <a:off x="3908961" y="2334598"/>
                <a:ext cx="251429" cy="194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1" name="Line 38"/>
              <p:cNvSpPr>
                <a:spLocks noChangeShapeType="1"/>
              </p:cNvSpPr>
              <p:nvPr/>
            </p:nvSpPr>
            <p:spPr bwMode="auto">
              <a:xfrm flipH="1">
                <a:off x="3905252" y="2962277"/>
                <a:ext cx="95250" cy="242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2" name="Line 39"/>
              <p:cNvSpPr>
                <a:spLocks noChangeShapeType="1"/>
              </p:cNvSpPr>
              <p:nvPr/>
            </p:nvSpPr>
            <p:spPr bwMode="auto">
              <a:xfrm flipH="1" flipV="1">
                <a:off x="3243423" y="2774617"/>
                <a:ext cx="229242" cy="72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3" name="Line 40"/>
              <p:cNvSpPr>
                <a:spLocks noChangeShapeType="1"/>
              </p:cNvSpPr>
              <p:nvPr/>
            </p:nvSpPr>
            <p:spPr bwMode="auto">
              <a:xfrm flipH="1" flipV="1">
                <a:off x="3598378" y="2810681"/>
                <a:ext cx="368786" cy="849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4" name="Line 41"/>
              <p:cNvSpPr>
                <a:spLocks noChangeShapeType="1"/>
              </p:cNvSpPr>
              <p:nvPr/>
            </p:nvSpPr>
            <p:spPr bwMode="auto">
              <a:xfrm flipH="1">
                <a:off x="4049467" y="2702483"/>
                <a:ext cx="369746" cy="18754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5" name="Line 42"/>
              <p:cNvSpPr>
                <a:spLocks noChangeShapeType="1"/>
              </p:cNvSpPr>
              <p:nvPr/>
            </p:nvSpPr>
            <p:spPr bwMode="auto">
              <a:xfrm flipH="1" flipV="1">
                <a:off x="3576638" y="3171826"/>
                <a:ext cx="258378" cy="860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6" name="Line 43"/>
              <p:cNvSpPr>
                <a:spLocks noChangeShapeType="1"/>
              </p:cNvSpPr>
              <p:nvPr/>
            </p:nvSpPr>
            <p:spPr bwMode="auto">
              <a:xfrm flipH="1" flipV="1">
                <a:off x="3576191" y="2471653"/>
                <a:ext cx="236638" cy="865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7" name="Line 44"/>
              <p:cNvSpPr>
                <a:spLocks noChangeShapeType="1"/>
              </p:cNvSpPr>
              <p:nvPr/>
            </p:nvSpPr>
            <p:spPr bwMode="auto">
              <a:xfrm flipH="1">
                <a:off x="3598378" y="2341814"/>
                <a:ext cx="554617" cy="79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8" name="Line 45"/>
              <p:cNvSpPr>
                <a:spLocks noChangeShapeType="1"/>
              </p:cNvSpPr>
              <p:nvPr/>
            </p:nvSpPr>
            <p:spPr bwMode="auto">
              <a:xfrm flipH="1">
                <a:off x="3324764" y="3490913"/>
                <a:ext cx="294737" cy="1132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9" name="Line 46"/>
              <p:cNvSpPr>
                <a:spLocks noChangeShapeType="1"/>
              </p:cNvSpPr>
              <p:nvPr/>
            </p:nvSpPr>
            <p:spPr bwMode="auto">
              <a:xfrm flipH="1">
                <a:off x="3250816" y="3669076"/>
                <a:ext cx="36978" cy="2308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0" name="Line 47"/>
              <p:cNvSpPr>
                <a:spLocks noChangeShapeType="1"/>
              </p:cNvSpPr>
              <p:nvPr/>
            </p:nvSpPr>
            <p:spPr bwMode="auto">
              <a:xfrm flipH="1">
                <a:off x="3812829" y="3625795"/>
                <a:ext cx="362353" cy="7934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1" name="Line 48"/>
              <p:cNvSpPr>
                <a:spLocks noChangeShapeType="1"/>
              </p:cNvSpPr>
              <p:nvPr/>
            </p:nvSpPr>
            <p:spPr bwMode="auto">
              <a:xfrm flipH="1" flipV="1">
                <a:off x="3783249" y="3741207"/>
                <a:ext cx="170083" cy="1659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2" name="Line 49"/>
              <p:cNvSpPr>
                <a:spLocks noChangeShapeType="1"/>
              </p:cNvSpPr>
              <p:nvPr/>
            </p:nvSpPr>
            <p:spPr bwMode="auto">
              <a:xfrm>
                <a:off x="3938541" y="3301191"/>
                <a:ext cx="266747" cy="2754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3" name="Line 50"/>
              <p:cNvSpPr>
                <a:spLocks noChangeShapeType="1"/>
              </p:cNvSpPr>
              <p:nvPr/>
            </p:nvSpPr>
            <p:spPr bwMode="auto">
              <a:xfrm flipH="1">
                <a:off x="3664930" y="3301191"/>
                <a:ext cx="177479" cy="1298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4" name="Line 51"/>
              <p:cNvSpPr>
                <a:spLocks noChangeShapeType="1"/>
              </p:cNvSpPr>
              <p:nvPr/>
            </p:nvSpPr>
            <p:spPr bwMode="auto">
              <a:xfrm flipH="1">
                <a:off x="4400551" y="3070364"/>
                <a:ext cx="173953" cy="1443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5" name="Line 52"/>
              <p:cNvSpPr>
                <a:spLocks noChangeShapeType="1"/>
              </p:cNvSpPr>
              <p:nvPr/>
            </p:nvSpPr>
            <p:spPr bwMode="auto">
              <a:xfrm flipH="1" flipV="1">
                <a:off x="4382234" y="3286764"/>
                <a:ext cx="391930" cy="187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6" name="Line 53"/>
              <p:cNvSpPr>
                <a:spLocks noChangeShapeType="1"/>
              </p:cNvSpPr>
              <p:nvPr/>
            </p:nvSpPr>
            <p:spPr bwMode="auto">
              <a:xfrm flipH="1">
                <a:off x="4626265" y="3543300"/>
                <a:ext cx="179099" cy="2339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7" name="Line 54"/>
              <p:cNvSpPr>
                <a:spLocks noChangeShapeType="1"/>
              </p:cNvSpPr>
              <p:nvPr/>
            </p:nvSpPr>
            <p:spPr bwMode="auto">
              <a:xfrm flipH="1">
                <a:off x="4286102" y="3503164"/>
                <a:ext cx="488065" cy="79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8" name="Line 55"/>
              <p:cNvSpPr>
                <a:spLocks noChangeShapeType="1"/>
              </p:cNvSpPr>
              <p:nvPr/>
            </p:nvSpPr>
            <p:spPr bwMode="auto">
              <a:xfrm flipH="1">
                <a:off x="4249130" y="3293978"/>
                <a:ext cx="88739" cy="259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9" name="Line 56"/>
              <p:cNvSpPr>
                <a:spLocks noChangeShapeType="1"/>
              </p:cNvSpPr>
              <p:nvPr/>
            </p:nvSpPr>
            <p:spPr bwMode="auto">
              <a:xfrm flipH="1" flipV="1">
                <a:off x="4278708" y="3647432"/>
                <a:ext cx="302816" cy="1578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0" name="Line 57"/>
              <p:cNvSpPr>
                <a:spLocks noChangeShapeType="1"/>
              </p:cNvSpPr>
              <p:nvPr/>
            </p:nvSpPr>
            <p:spPr bwMode="auto">
              <a:xfrm flipH="1">
                <a:off x="3931148" y="3257911"/>
                <a:ext cx="369746" cy="216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1" name="Line 58"/>
              <p:cNvSpPr>
                <a:spLocks noChangeShapeType="1"/>
              </p:cNvSpPr>
              <p:nvPr/>
            </p:nvSpPr>
            <p:spPr bwMode="auto">
              <a:xfrm flipH="1">
                <a:off x="3576637" y="2587067"/>
                <a:ext cx="265771" cy="1608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2" name="Line 59"/>
              <p:cNvSpPr>
                <a:spLocks noChangeShapeType="1"/>
              </p:cNvSpPr>
              <p:nvPr/>
            </p:nvSpPr>
            <p:spPr bwMode="auto">
              <a:xfrm>
                <a:off x="4195762" y="2362202"/>
                <a:ext cx="304800" cy="3047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3" name="Oval 19"/>
              <p:cNvSpPr>
                <a:spLocks noChangeArrowheads="1"/>
              </p:cNvSpPr>
              <p:nvPr/>
            </p:nvSpPr>
            <p:spPr bwMode="auto">
              <a:xfrm>
                <a:off x="3236025" y="3546445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14" name="Oval 20"/>
              <p:cNvSpPr>
                <a:spLocks noChangeArrowheads="1"/>
              </p:cNvSpPr>
              <p:nvPr/>
            </p:nvSpPr>
            <p:spPr bwMode="auto">
              <a:xfrm>
                <a:off x="3827617" y="3200203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15" name="Oval 21"/>
              <p:cNvSpPr>
                <a:spLocks noChangeArrowheads="1"/>
              </p:cNvSpPr>
              <p:nvPr/>
            </p:nvSpPr>
            <p:spPr bwMode="auto">
              <a:xfrm>
                <a:off x="3605269" y="3411979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16" name="Oval 31"/>
              <p:cNvSpPr>
                <a:spLocks noChangeArrowheads="1"/>
              </p:cNvSpPr>
              <p:nvPr/>
            </p:nvSpPr>
            <p:spPr bwMode="auto">
              <a:xfrm>
                <a:off x="4119564" y="2276891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17" name="Oval 26"/>
              <p:cNvSpPr>
                <a:spLocks noChangeArrowheads="1"/>
              </p:cNvSpPr>
              <p:nvPr/>
            </p:nvSpPr>
            <p:spPr bwMode="auto">
              <a:xfrm>
                <a:off x="3102917" y="4530558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18" name="Line 49"/>
              <p:cNvSpPr>
                <a:spLocks noChangeShapeType="1"/>
              </p:cNvSpPr>
              <p:nvPr/>
            </p:nvSpPr>
            <p:spPr bwMode="auto">
              <a:xfrm>
                <a:off x="2858886" y="4285302"/>
                <a:ext cx="255790" cy="2628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9" name="Line 52"/>
              <p:cNvSpPr>
                <a:spLocks noChangeShapeType="1"/>
              </p:cNvSpPr>
              <p:nvPr/>
            </p:nvSpPr>
            <p:spPr bwMode="auto">
              <a:xfrm flipH="1" flipV="1">
                <a:off x="3302580" y="4270875"/>
                <a:ext cx="391930" cy="187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0" name="Line 54"/>
              <p:cNvSpPr>
                <a:spLocks noChangeShapeType="1"/>
              </p:cNvSpPr>
              <p:nvPr/>
            </p:nvSpPr>
            <p:spPr bwMode="auto">
              <a:xfrm flipH="1">
                <a:off x="3206448" y="4487277"/>
                <a:ext cx="488065" cy="79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1" name="Line 55"/>
              <p:cNvSpPr>
                <a:spLocks noChangeShapeType="1"/>
              </p:cNvSpPr>
              <p:nvPr/>
            </p:nvSpPr>
            <p:spPr bwMode="auto">
              <a:xfrm flipH="1">
                <a:off x="3169475" y="4278091"/>
                <a:ext cx="88739" cy="259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2" name="Line 56"/>
              <p:cNvSpPr>
                <a:spLocks noChangeShapeType="1"/>
              </p:cNvSpPr>
              <p:nvPr/>
            </p:nvSpPr>
            <p:spPr bwMode="auto">
              <a:xfrm flipH="1" flipV="1">
                <a:off x="3199055" y="4631546"/>
                <a:ext cx="310907" cy="145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3" name="Line 57"/>
              <p:cNvSpPr>
                <a:spLocks noChangeShapeType="1"/>
              </p:cNvSpPr>
              <p:nvPr/>
            </p:nvSpPr>
            <p:spPr bwMode="auto">
              <a:xfrm flipH="1">
                <a:off x="2851494" y="4242021"/>
                <a:ext cx="369746" cy="216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4" name="Oval 20"/>
              <p:cNvSpPr>
                <a:spLocks noChangeArrowheads="1"/>
              </p:cNvSpPr>
              <p:nvPr/>
            </p:nvSpPr>
            <p:spPr bwMode="auto">
              <a:xfrm>
                <a:off x="2747963" y="4184316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25" name="Oval 27"/>
              <p:cNvSpPr>
                <a:spLocks noChangeArrowheads="1"/>
              </p:cNvSpPr>
              <p:nvPr/>
            </p:nvSpPr>
            <p:spPr bwMode="auto">
              <a:xfrm>
                <a:off x="5824241" y="2620044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26" name="Oval 28"/>
              <p:cNvSpPr>
                <a:spLocks noChangeArrowheads="1"/>
              </p:cNvSpPr>
              <p:nvPr/>
            </p:nvSpPr>
            <p:spPr bwMode="auto">
              <a:xfrm>
                <a:off x="5587606" y="2966286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27" name="Line 34"/>
              <p:cNvSpPr>
                <a:spLocks noChangeShapeType="1"/>
              </p:cNvSpPr>
              <p:nvPr/>
            </p:nvSpPr>
            <p:spPr bwMode="auto">
              <a:xfrm flipH="1">
                <a:off x="4959038" y="2151174"/>
                <a:ext cx="66552" cy="2380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8" name="Line 35"/>
              <p:cNvSpPr>
                <a:spLocks noChangeShapeType="1"/>
              </p:cNvSpPr>
              <p:nvPr/>
            </p:nvSpPr>
            <p:spPr bwMode="auto">
              <a:xfrm>
                <a:off x="5099544" y="2143960"/>
                <a:ext cx="310656" cy="2944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9" name="Line 42"/>
              <p:cNvSpPr>
                <a:spLocks noChangeShapeType="1"/>
              </p:cNvSpPr>
              <p:nvPr/>
            </p:nvSpPr>
            <p:spPr bwMode="auto">
              <a:xfrm flipH="1" flipV="1">
                <a:off x="4648455" y="2353150"/>
                <a:ext cx="236638" cy="937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0" name="Line 47"/>
              <p:cNvSpPr>
                <a:spLocks noChangeShapeType="1"/>
              </p:cNvSpPr>
              <p:nvPr/>
            </p:nvSpPr>
            <p:spPr bwMode="auto">
              <a:xfrm flipH="1">
                <a:off x="4872432" y="2814807"/>
                <a:ext cx="362353" cy="7934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1" name="Line 48"/>
              <p:cNvSpPr>
                <a:spLocks noChangeShapeType="1"/>
              </p:cNvSpPr>
              <p:nvPr/>
            </p:nvSpPr>
            <p:spPr bwMode="auto">
              <a:xfrm flipH="1" flipV="1">
                <a:off x="4833326" y="2930221"/>
                <a:ext cx="170083" cy="1659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2" name="Line 49"/>
              <p:cNvSpPr>
                <a:spLocks noChangeShapeType="1"/>
              </p:cNvSpPr>
              <p:nvPr/>
            </p:nvSpPr>
            <p:spPr bwMode="auto">
              <a:xfrm>
                <a:off x="4988618" y="2490203"/>
                <a:ext cx="264420" cy="2720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3" name="Line 51"/>
              <p:cNvSpPr>
                <a:spLocks noChangeShapeType="1"/>
              </p:cNvSpPr>
              <p:nvPr/>
            </p:nvSpPr>
            <p:spPr bwMode="auto">
              <a:xfrm flipH="1">
                <a:off x="5434011" y="2259376"/>
                <a:ext cx="190570" cy="14568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4" name="Line 52"/>
              <p:cNvSpPr>
                <a:spLocks noChangeShapeType="1"/>
              </p:cNvSpPr>
              <p:nvPr/>
            </p:nvSpPr>
            <p:spPr bwMode="auto">
              <a:xfrm flipH="1" flipV="1">
                <a:off x="5432312" y="2475776"/>
                <a:ext cx="391930" cy="187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5" name="Line 53"/>
              <p:cNvSpPr>
                <a:spLocks noChangeShapeType="1"/>
              </p:cNvSpPr>
              <p:nvPr/>
            </p:nvSpPr>
            <p:spPr bwMode="auto">
              <a:xfrm flipH="1">
                <a:off x="5676343" y="2713819"/>
                <a:ext cx="147899" cy="2524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6" name="Line 54"/>
              <p:cNvSpPr>
                <a:spLocks noChangeShapeType="1"/>
              </p:cNvSpPr>
              <p:nvPr/>
            </p:nvSpPr>
            <p:spPr bwMode="auto">
              <a:xfrm flipH="1">
                <a:off x="5336180" y="2692178"/>
                <a:ext cx="488065" cy="79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7" name="Line 56"/>
              <p:cNvSpPr>
                <a:spLocks noChangeShapeType="1"/>
              </p:cNvSpPr>
              <p:nvPr/>
            </p:nvSpPr>
            <p:spPr bwMode="auto">
              <a:xfrm flipH="1" flipV="1">
                <a:off x="5328787" y="2836444"/>
                <a:ext cx="251429" cy="1659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8" name="Line 57"/>
              <p:cNvSpPr>
                <a:spLocks noChangeShapeType="1"/>
              </p:cNvSpPr>
              <p:nvPr/>
            </p:nvSpPr>
            <p:spPr bwMode="auto">
              <a:xfrm flipH="1">
                <a:off x="4981225" y="2446922"/>
                <a:ext cx="369746" cy="2164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9" name="Oval 20"/>
              <p:cNvSpPr>
                <a:spLocks noChangeArrowheads="1"/>
              </p:cNvSpPr>
              <p:nvPr/>
            </p:nvSpPr>
            <p:spPr bwMode="auto">
              <a:xfrm>
                <a:off x="4877695" y="2389215"/>
                <a:ext cx="118319" cy="1154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40" name="Oval 27"/>
              <p:cNvSpPr>
                <a:spLocks noChangeArrowheads="1"/>
              </p:cNvSpPr>
              <p:nvPr/>
            </p:nvSpPr>
            <p:spPr bwMode="auto">
              <a:xfrm>
                <a:off x="5277015" y="4252859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41" name="Oval 28"/>
              <p:cNvSpPr>
                <a:spLocks noChangeArrowheads="1"/>
              </p:cNvSpPr>
              <p:nvPr/>
            </p:nvSpPr>
            <p:spPr bwMode="auto">
              <a:xfrm>
                <a:off x="5040376" y="4599101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42" name="Oval 29"/>
              <p:cNvSpPr>
                <a:spLocks noChangeArrowheads="1"/>
              </p:cNvSpPr>
              <p:nvPr/>
            </p:nvSpPr>
            <p:spPr bwMode="auto">
              <a:xfrm>
                <a:off x="4448787" y="4714515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43" name="Line 35"/>
              <p:cNvSpPr>
                <a:spLocks noChangeShapeType="1"/>
              </p:cNvSpPr>
              <p:nvPr/>
            </p:nvSpPr>
            <p:spPr bwMode="auto">
              <a:xfrm>
                <a:off x="4641057" y="3880857"/>
                <a:ext cx="235744" cy="186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4" name="Line 42"/>
              <p:cNvSpPr>
                <a:spLocks noChangeShapeType="1"/>
              </p:cNvSpPr>
              <p:nvPr/>
            </p:nvSpPr>
            <p:spPr bwMode="auto">
              <a:xfrm flipH="1" flipV="1">
                <a:off x="4029075" y="3948112"/>
                <a:ext cx="308788" cy="131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5" name="Line 47"/>
              <p:cNvSpPr>
                <a:spLocks noChangeShapeType="1"/>
              </p:cNvSpPr>
              <p:nvPr/>
            </p:nvSpPr>
            <p:spPr bwMode="auto">
              <a:xfrm flipH="1">
                <a:off x="4315679" y="4424364"/>
                <a:ext cx="451583" cy="102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6" name="Line 48"/>
              <p:cNvSpPr>
                <a:spLocks noChangeShapeType="1"/>
              </p:cNvSpPr>
              <p:nvPr/>
            </p:nvSpPr>
            <p:spPr bwMode="auto">
              <a:xfrm flipH="1" flipV="1">
                <a:off x="4286099" y="4563036"/>
                <a:ext cx="170083" cy="1659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7" name="Line 49"/>
              <p:cNvSpPr>
                <a:spLocks noChangeShapeType="1"/>
              </p:cNvSpPr>
              <p:nvPr/>
            </p:nvSpPr>
            <p:spPr bwMode="auto">
              <a:xfrm>
                <a:off x="4441391" y="4123017"/>
                <a:ext cx="316348" cy="306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8" name="Line 51"/>
              <p:cNvSpPr>
                <a:spLocks noChangeShapeType="1"/>
              </p:cNvSpPr>
              <p:nvPr/>
            </p:nvSpPr>
            <p:spPr bwMode="auto">
              <a:xfrm flipH="1">
                <a:off x="4881562" y="3892191"/>
                <a:ext cx="195792" cy="189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9" name="Line 52"/>
              <p:cNvSpPr>
                <a:spLocks noChangeShapeType="1"/>
              </p:cNvSpPr>
              <p:nvPr/>
            </p:nvSpPr>
            <p:spPr bwMode="auto">
              <a:xfrm flipH="1" flipV="1">
                <a:off x="4885085" y="4108593"/>
                <a:ext cx="391930" cy="187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0" name="Line 53"/>
              <p:cNvSpPr>
                <a:spLocks noChangeShapeType="1"/>
              </p:cNvSpPr>
              <p:nvPr/>
            </p:nvSpPr>
            <p:spPr bwMode="auto">
              <a:xfrm flipH="1">
                <a:off x="5129116" y="4346636"/>
                <a:ext cx="147899" cy="2524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" name="Line 54"/>
              <p:cNvSpPr>
                <a:spLocks noChangeShapeType="1"/>
              </p:cNvSpPr>
              <p:nvPr/>
            </p:nvSpPr>
            <p:spPr bwMode="auto">
              <a:xfrm flipH="1">
                <a:off x="4788953" y="4324993"/>
                <a:ext cx="488065" cy="79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" name="Line 55"/>
              <p:cNvSpPr>
                <a:spLocks noChangeShapeType="1"/>
              </p:cNvSpPr>
              <p:nvPr/>
            </p:nvSpPr>
            <p:spPr bwMode="auto">
              <a:xfrm flipH="1">
                <a:off x="4751980" y="4115807"/>
                <a:ext cx="88739" cy="259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" name="Line 56"/>
              <p:cNvSpPr>
                <a:spLocks noChangeShapeType="1"/>
              </p:cNvSpPr>
              <p:nvPr/>
            </p:nvSpPr>
            <p:spPr bwMode="auto">
              <a:xfrm flipH="1" flipV="1">
                <a:off x="4781557" y="4469262"/>
                <a:ext cx="251429" cy="1659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" name="Line 57"/>
              <p:cNvSpPr>
                <a:spLocks noChangeShapeType="1"/>
              </p:cNvSpPr>
              <p:nvPr/>
            </p:nvSpPr>
            <p:spPr bwMode="auto">
              <a:xfrm flipH="1">
                <a:off x="4433998" y="4079740"/>
                <a:ext cx="369746" cy="216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" name="Oval 25"/>
              <p:cNvSpPr>
                <a:spLocks noChangeArrowheads="1"/>
              </p:cNvSpPr>
              <p:nvPr/>
            </p:nvSpPr>
            <p:spPr bwMode="auto">
              <a:xfrm>
                <a:off x="4537532" y="2288744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56" name="Oval 27"/>
              <p:cNvSpPr>
                <a:spLocks noChangeArrowheads="1"/>
              </p:cNvSpPr>
              <p:nvPr/>
            </p:nvSpPr>
            <p:spPr bwMode="auto">
              <a:xfrm>
                <a:off x="6134844" y="3539757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57" name="Oval 30"/>
              <p:cNvSpPr>
                <a:spLocks noChangeArrowheads="1"/>
              </p:cNvSpPr>
              <p:nvPr/>
            </p:nvSpPr>
            <p:spPr bwMode="auto">
              <a:xfrm>
                <a:off x="5898209" y="3078101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58" name="Line 35"/>
              <p:cNvSpPr>
                <a:spLocks noChangeShapeType="1"/>
              </p:cNvSpPr>
              <p:nvPr/>
            </p:nvSpPr>
            <p:spPr bwMode="auto">
              <a:xfrm>
                <a:off x="5414963" y="3124199"/>
                <a:ext cx="304800" cy="2285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9" name="Line 42"/>
              <p:cNvSpPr>
                <a:spLocks noChangeShapeType="1"/>
              </p:cNvSpPr>
              <p:nvPr/>
            </p:nvSpPr>
            <p:spPr bwMode="auto">
              <a:xfrm flipH="1">
                <a:off x="5110163" y="3385683"/>
                <a:ext cx="141978" cy="438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0" name="Line 47"/>
              <p:cNvSpPr>
                <a:spLocks noChangeShapeType="1"/>
              </p:cNvSpPr>
              <p:nvPr/>
            </p:nvSpPr>
            <p:spPr bwMode="auto">
              <a:xfrm flipH="1">
                <a:off x="5105399" y="3719512"/>
                <a:ext cx="485776" cy="1428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1" name="Line 48"/>
              <p:cNvSpPr>
                <a:spLocks noChangeShapeType="1"/>
              </p:cNvSpPr>
              <p:nvPr/>
            </p:nvSpPr>
            <p:spPr bwMode="auto">
              <a:xfrm flipH="1" flipV="1">
                <a:off x="5136514" y="3892685"/>
                <a:ext cx="421324" cy="1887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2" name="Line 49"/>
              <p:cNvSpPr>
                <a:spLocks noChangeShapeType="1"/>
              </p:cNvSpPr>
              <p:nvPr/>
            </p:nvSpPr>
            <p:spPr bwMode="auto">
              <a:xfrm>
                <a:off x="5262563" y="3352799"/>
                <a:ext cx="319089" cy="342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3" name="Line 51"/>
              <p:cNvSpPr>
                <a:spLocks noChangeShapeType="1"/>
              </p:cNvSpPr>
              <p:nvPr/>
            </p:nvSpPr>
            <p:spPr bwMode="auto">
              <a:xfrm flipH="1">
                <a:off x="5719762" y="3179088"/>
                <a:ext cx="215424" cy="1737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4" name="Line 52"/>
              <p:cNvSpPr>
                <a:spLocks noChangeShapeType="1"/>
              </p:cNvSpPr>
              <p:nvPr/>
            </p:nvSpPr>
            <p:spPr bwMode="auto">
              <a:xfrm flipH="1" flipV="1">
                <a:off x="5742917" y="3395488"/>
                <a:ext cx="391930" cy="187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5" name="Line 53"/>
              <p:cNvSpPr>
                <a:spLocks noChangeShapeType="1"/>
              </p:cNvSpPr>
              <p:nvPr/>
            </p:nvSpPr>
            <p:spPr bwMode="auto">
              <a:xfrm flipH="1">
                <a:off x="5981700" y="3628768"/>
                <a:ext cx="167436" cy="2764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6" name="Line 54"/>
              <p:cNvSpPr>
                <a:spLocks noChangeShapeType="1"/>
              </p:cNvSpPr>
              <p:nvPr/>
            </p:nvSpPr>
            <p:spPr bwMode="auto">
              <a:xfrm flipH="1">
                <a:off x="5646782" y="3611891"/>
                <a:ext cx="488065" cy="79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7" name="Line 55"/>
              <p:cNvSpPr>
                <a:spLocks noChangeShapeType="1"/>
              </p:cNvSpPr>
              <p:nvPr/>
            </p:nvSpPr>
            <p:spPr bwMode="auto">
              <a:xfrm flipH="1">
                <a:off x="5609809" y="3402705"/>
                <a:ext cx="88739" cy="259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" name="Line 56"/>
              <p:cNvSpPr>
                <a:spLocks noChangeShapeType="1"/>
              </p:cNvSpPr>
              <p:nvPr/>
            </p:nvSpPr>
            <p:spPr bwMode="auto">
              <a:xfrm flipH="1" flipV="1">
                <a:off x="5639389" y="3756157"/>
                <a:ext cx="251429" cy="1659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" name="Line 57"/>
              <p:cNvSpPr>
                <a:spLocks noChangeShapeType="1"/>
              </p:cNvSpPr>
              <p:nvPr/>
            </p:nvSpPr>
            <p:spPr bwMode="auto">
              <a:xfrm flipH="1">
                <a:off x="5291828" y="3366635"/>
                <a:ext cx="369746" cy="216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" name="Oval 20"/>
              <p:cNvSpPr>
                <a:spLocks noChangeArrowheads="1"/>
              </p:cNvSpPr>
              <p:nvPr/>
            </p:nvSpPr>
            <p:spPr bwMode="auto">
              <a:xfrm>
                <a:off x="5188297" y="3308927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71" name="Oval 23"/>
              <p:cNvSpPr>
                <a:spLocks noChangeArrowheads="1"/>
              </p:cNvSpPr>
              <p:nvPr/>
            </p:nvSpPr>
            <p:spPr bwMode="auto">
              <a:xfrm>
                <a:off x="5321388" y="306212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72" name="Oval 30"/>
              <p:cNvSpPr>
                <a:spLocks noChangeArrowheads="1"/>
              </p:cNvSpPr>
              <p:nvPr/>
            </p:nvSpPr>
            <p:spPr bwMode="auto">
              <a:xfrm>
                <a:off x="3746271" y="406787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73" name="Line 35"/>
              <p:cNvSpPr>
                <a:spLocks noChangeShapeType="1"/>
              </p:cNvSpPr>
              <p:nvPr/>
            </p:nvSpPr>
            <p:spPr bwMode="auto">
              <a:xfrm>
                <a:off x="3842409" y="4161644"/>
                <a:ext cx="251429" cy="148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4" name="Line 38"/>
              <p:cNvSpPr>
                <a:spLocks noChangeShapeType="1"/>
              </p:cNvSpPr>
              <p:nvPr/>
            </p:nvSpPr>
            <p:spPr bwMode="auto">
              <a:xfrm flipH="1">
                <a:off x="3276602" y="3728839"/>
                <a:ext cx="454883" cy="2287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5" name="Line 42"/>
              <p:cNvSpPr>
                <a:spLocks noChangeShapeType="1"/>
              </p:cNvSpPr>
              <p:nvPr/>
            </p:nvSpPr>
            <p:spPr bwMode="auto">
              <a:xfrm flipH="1" flipV="1">
                <a:off x="4515345" y="2732366"/>
                <a:ext cx="251424" cy="148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6" name="Line 47"/>
              <p:cNvSpPr>
                <a:spLocks noChangeShapeType="1"/>
              </p:cNvSpPr>
              <p:nvPr/>
            </p:nvSpPr>
            <p:spPr bwMode="auto">
              <a:xfrm flipH="1" flipV="1">
                <a:off x="5084756" y="3126528"/>
                <a:ext cx="141978" cy="2019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7" name="Line 48"/>
              <p:cNvSpPr>
                <a:spLocks noChangeShapeType="1"/>
              </p:cNvSpPr>
              <p:nvPr/>
            </p:nvSpPr>
            <p:spPr bwMode="auto">
              <a:xfrm flipH="1" flipV="1">
                <a:off x="5660049" y="3069850"/>
                <a:ext cx="59713" cy="2829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8" name="Line 51"/>
              <p:cNvSpPr>
                <a:spLocks noChangeShapeType="1"/>
              </p:cNvSpPr>
              <p:nvPr/>
            </p:nvSpPr>
            <p:spPr bwMode="auto">
              <a:xfrm flipH="1">
                <a:off x="3810000" y="4331161"/>
                <a:ext cx="298624" cy="136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9" name="Line 52"/>
              <p:cNvSpPr>
                <a:spLocks noChangeShapeType="1"/>
              </p:cNvSpPr>
              <p:nvPr/>
            </p:nvSpPr>
            <p:spPr bwMode="auto">
              <a:xfrm flipH="1" flipV="1">
                <a:off x="4648452" y="3063663"/>
                <a:ext cx="192270" cy="3884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0" name="Line 53"/>
              <p:cNvSpPr>
                <a:spLocks noChangeShapeType="1"/>
              </p:cNvSpPr>
              <p:nvPr/>
            </p:nvSpPr>
            <p:spPr bwMode="auto">
              <a:xfrm flipH="1">
                <a:off x="5081587" y="2830265"/>
                <a:ext cx="180642" cy="289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1" name="Line 55"/>
              <p:cNvSpPr>
                <a:spLocks noChangeShapeType="1"/>
              </p:cNvSpPr>
              <p:nvPr/>
            </p:nvSpPr>
            <p:spPr bwMode="auto">
              <a:xfrm flipH="1">
                <a:off x="5387938" y="4137431"/>
                <a:ext cx="177481" cy="148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2" name="Line 56"/>
              <p:cNvSpPr>
                <a:spLocks noChangeShapeType="1"/>
              </p:cNvSpPr>
              <p:nvPr/>
            </p:nvSpPr>
            <p:spPr bwMode="auto">
              <a:xfrm flipH="1" flipV="1">
                <a:off x="4872040" y="3524249"/>
                <a:ext cx="220103" cy="2834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3" name="Line 57"/>
              <p:cNvSpPr>
                <a:spLocks noChangeShapeType="1"/>
              </p:cNvSpPr>
              <p:nvPr/>
            </p:nvSpPr>
            <p:spPr bwMode="auto">
              <a:xfrm flipH="1">
                <a:off x="5654156" y="3935975"/>
                <a:ext cx="273613" cy="148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4" name="Oval 20"/>
              <p:cNvSpPr>
                <a:spLocks noChangeArrowheads="1"/>
              </p:cNvSpPr>
              <p:nvPr/>
            </p:nvSpPr>
            <p:spPr bwMode="auto">
              <a:xfrm>
                <a:off x="4988615" y="2057400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85" name="Line 48"/>
              <p:cNvSpPr>
                <a:spLocks noChangeShapeType="1"/>
              </p:cNvSpPr>
              <p:nvPr/>
            </p:nvSpPr>
            <p:spPr bwMode="auto">
              <a:xfrm flipH="1">
                <a:off x="4175168" y="4124548"/>
                <a:ext cx="170088" cy="1700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6" name="Oval 30"/>
              <p:cNvSpPr>
                <a:spLocks noChangeArrowheads="1"/>
              </p:cNvSpPr>
              <p:nvPr/>
            </p:nvSpPr>
            <p:spPr bwMode="auto">
              <a:xfrm>
                <a:off x="5587606" y="2158388"/>
                <a:ext cx="118319" cy="1154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87" name="Oval 21"/>
              <p:cNvSpPr>
                <a:spLocks noChangeArrowheads="1"/>
              </p:cNvSpPr>
              <p:nvPr/>
            </p:nvSpPr>
            <p:spPr bwMode="auto">
              <a:xfrm>
                <a:off x="4093830" y="4252859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88" name="Line 59"/>
              <p:cNvSpPr>
                <a:spLocks noChangeShapeType="1"/>
              </p:cNvSpPr>
              <p:nvPr/>
            </p:nvSpPr>
            <p:spPr bwMode="auto">
              <a:xfrm>
                <a:off x="4020808" y="2919825"/>
                <a:ext cx="1527402" cy="7910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9" name="Line 59"/>
              <p:cNvSpPr>
                <a:spLocks noChangeShapeType="1"/>
              </p:cNvSpPr>
              <p:nvPr/>
            </p:nvSpPr>
            <p:spPr bwMode="auto">
              <a:xfrm flipH="1">
                <a:off x="4797563" y="3769266"/>
                <a:ext cx="770228" cy="6289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0" name="Line 59"/>
              <p:cNvSpPr>
                <a:spLocks noChangeShapeType="1"/>
              </p:cNvSpPr>
              <p:nvPr/>
            </p:nvSpPr>
            <p:spPr bwMode="auto">
              <a:xfrm flipH="1">
                <a:off x="4275376" y="2945765"/>
                <a:ext cx="522186" cy="6419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1" name="Line 59"/>
              <p:cNvSpPr>
                <a:spLocks noChangeShapeType="1"/>
              </p:cNvSpPr>
              <p:nvPr/>
            </p:nvSpPr>
            <p:spPr bwMode="auto">
              <a:xfrm flipH="1">
                <a:off x="3798876" y="2725294"/>
                <a:ext cx="665790" cy="9596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2" name="Oval 20"/>
              <p:cNvSpPr>
                <a:spLocks noChangeArrowheads="1"/>
              </p:cNvSpPr>
              <p:nvPr/>
            </p:nvSpPr>
            <p:spPr bwMode="auto">
              <a:xfrm>
                <a:off x="4330468" y="402203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93" name="Oval 26"/>
              <p:cNvSpPr>
                <a:spLocks noChangeArrowheads="1"/>
              </p:cNvSpPr>
              <p:nvPr/>
            </p:nvSpPr>
            <p:spPr bwMode="auto">
              <a:xfrm>
                <a:off x="4182572" y="3546445"/>
                <a:ext cx="118319" cy="11541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94" name="Oval 25"/>
              <p:cNvSpPr>
                <a:spLocks noChangeArrowheads="1"/>
              </p:cNvSpPr>
              <p:nvPr/>
            </p:nvSpPr>
            <p:spPr bwMode="auto">
              <a:xfrm>
                <a:off x="4759376" y="2850871"/>
                <a:ext cx="118319" cy="11541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95" name="Line 38"/>
              <p:cNvSpPr>
                <a:spLocks noChangeShapeType="1"/>
              </p:cNvSpPr>
              <p:nvPr/>
            </p:nvSpPr>
            <p:spPr bwMode="auto">
              <a:xfrm flipH="1">
                <a:off x="4019550" y="3848100"/>
                <a:ext cx="604838" cy="904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6" name="Oval 28"/>
              <p:cNvSpPr>
                <a:spLocks noChangeArrowheads="1"/>
              </p:cNvSpPr>
              <p:nvPr/>
            </p:nvSpPr>
            <p:spPr bwMode="auto">
              <a:xfrm>
                <a:off x="4537526" y="3777274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397" name="Line 48"/>
              <p:cNvSpPr>
                <a:spLocks noChangeShapeType="1"/>
              </p:cNvSpPr>
              <p:nvPr/>
            </p:nvSpPr>
            <p:spPr bwMode="auto">
              <a:xfrm flipH="1" flipV="1">
                <a:off x="3509962" y="3176589"/>
                <a:ext cx="228601" cy="124301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8" name="Line 46"/>
              <p:cNvSpPr>
                <a:spLocks noChangeShapeType="1"/>
              </p:cNvSpPr>
              <p:nvPr/>
            </p:nvSpPr>
            <p:spPr bwMode="auto">
              <a:xfrm flipH="1" flipV="1">
                <a:off x="3267077" y="3952874"/>
                <a:ext cx="290513" cy="238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9" name="Line 59"/>
              <p:cNvSpPr>
                <a:spLocks noChangeShapeType="1"/>
              </p:cNvSpPr>
              <p:nvPr/>
            </p:nvSpPr>
            <p:spPr bwMode="auto">
              <a:xfrm flipV="1">
                <a:off x="4647424" y="3386685"/>
                <a:ext cx="1044381" cy="4149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0" name="Line 55"/>
              <p:cNvSpPr>
                <a:spLocks noChangeShapeType="1"/>
              </p:cNvSpPr>
              <p:nvPr/>
            </p:nvSpPr>
            <p:spPr bwMode="auto">
              <a:xfrm flipH="1">
                <a:off x="5299207" y="2482992"/>
                <a:ext cx="88739" cy="259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1" name="Oval 18"/>
              <p:cNvSpPr>
                <a:spLocks noChangeArrowheads="1"/>
              </p:cNvSpPr>
              <p:nvPr/>
            </p:nvSpPr>
            <p:spPr bwMode="auto">
              <a:xfrm>
                <a:off x="3945936" y="2853962"/>
                <a:ext cx="118319" cy="1154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02" name="Oval 29"/>
              <p:cNvSpPr>
                <a:spLocks noChangeArrowheads="1"/>
              </p:cNvSpPr>
              <p:nvPr/>
            </p:nvSpPr>
            <p:spPr bwMode="auto">
              <a:xfrm>
                <a:off x="4996014" y="3081700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03" name="Oval 23"/>
              <p:cNvSpPr>
                <a:spLocks noChangeArrowheads="1"/>
              </p:cNvSpPr>
              <p:nvPr/>
            </p:nvSpPr>
            <p:spPr bwMode="auto">
              <a:xfrm>
                <a:off x="5661571" y="3308927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04" name="Oval 26"/>
              <p:cNvSpPr>
                <a:spLocks noChangeArrowheads="1"/>
              </p:cNvSpPr>
              <p:nvPr/>
            </p:nvSpPr>
            <p:spPr bwMode="auto">
              <a:xfrm>
                <a:off x="5543252" y="3655169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05" name="Oval 23"/>
              <p:cNvSpPr>
                <a:spLocks noChangeArrowheads="1"/>
              </p:cNvSpPr>
              <p:nvPr/>
            </p:nvSpPr>
            <p:spPr bwMode="auto">
              <a:xfrm>
                <a:off x="4300891" y="3200203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06" name="Oval 25"/>
              <p:cNvSpPr>
                <a:spLocks noChangeArrowheads="1"/>
              </p:cNvSpPr>
              <p:nvPr/>
            </p:nvSpPr>
            <p:spPr bwMode="auto">
              <a:xfrm>
                <a:off x="3709298" y="3661859"/>
                <a:ext cx="118319" cy="11541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07" name="Oval 30"/>
              <p:cNvSpPr>
                <a:spLocks noChangeArrowheads="1"/>
              </p:cNvSpPr>
              <p:nvPr/>
            </p:nvSpPr>
            <p:spPr bwMode="auto">
              <a:xfrm>
                <a:off x="4537526" y="2969376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08" name="Oval 22"/>
              <p:cNvSpPr>
                <a:spLocks noChangeArrowheads="1"/>
              </p:cNvSpPr>
              <p:nvPr/>
            </p:nvSpPr>
            <p:spPr bwMode="auto">
              <a:xfrm>
                <a:off x="4419210" y="2623132"/>
                <a:ext cx="118319" cy="1154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09" name="Oval 23"/>
              <p:cNvSpPr>
                <a:spLocks noChangeArrowheads="1"/>
              </p:cNvSpPr>
              <p:nvPr/>
            </p:nvSpPr>
            <p:spPr bwMode="auto">
              <a:xfrm>
                <a:off x="3221236" y="4184316"/>
                <a:ext cx="118319" cy="11541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10" name="Oval 25"/>
              <p:cNvSpPr>
                <a:spLocks noChangeArrowheads="1"/>
              </p:cNvSpPr>
              <p:nvPr/>
            </p:nvSpPr>
            <p:spPr bwMode="auto">
              <a:xfrm>
                <a:off x="4212149" y="4483688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11" name="Oval 26"/>
              <p:cNvSpPr>
                <a:spLocks noChangeArrowheads="1"/>
              </p:cNvSpPr>
              <p:nvPr/>
            </p:nvSpPr>
            <p:spPr bwMode="auto">
              <a:xfrm>
                <a:off x="4685422" y="4368274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12" name="Oval 28"/>
              <p:cNvSpPr>
                <a:spLocks noChangeArrowheads="1"/>
              </p:cNvSpPr>
              <p:nvPr/>
            </p:nvSpPr>
            <p:spPr bwMode="auto">
              <a:xfrm>
                <a:off x="5888683" y="3885744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13" name="Oval 29"/>
              <p:cNvSpPr>
                <a:spLocks noChangeArrowheads="1"/>
              </p:cNvSpPr>
              <p:nvPr/>
            </p:nvSpPr>
            <p:spPr bwMode="auto">
              <a:xfrm>
                <a:off x="5543252" y="4043397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14" name="Oval 27"/>
              <p:cNvSpPr>
                <a:spLocks noChangeArrowheads="1"/>
              </p:cNvSpPr>
              <p:nvPr/>
            </p:nvSpPr>
            <p:spPr bwMode="auto">
              <a:xfrm>
                <a:off x="4774164" y="3431030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15" name="Oval 30"/>
              <p:cNvSpPr>
                <a:spLocks noChangeArrowheads="1"/>
              </p:cNvSpPr>
              <p:nvPr/>
            </p:nvSpPr>
            <p:spPr bwMode="auto">
              <a:xfrm>
                <a:off x="5040376" y="3810000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16" name="Oval 23"/>
              <p:cNvSpPr>
                <a:spLocks noChangeArrowheads="1"/>
              </p:cNvSpPr>
              <p:nvPr/>
            </p:nvSpPr>
            <p:spPr bwMode="auto">
              <a:xfrm>
                <a:off x="4803741" y="402203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17" name="Oval 24"/>
              <p:cNvSpPr>
                <a:spLocks noChangeArrowheads="1"/>
              </p:cNvSpPr>
              <p:nvPr/>
            </p:nvSpPr>
            <p:spPr bwMode="auto">
              <a:xfrm>
                <a:off x="3206448" y="3892686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18" name="Oval 30"/>
              <p:cNvSpPr>
                <a:spLocks noChangeArrowheads="1"/>
              </p:cNvSpPr>
              <p:nvPr/>
            </p:nvSpPr>
            <p:spPr bwMode="auto">
              <a:xfrm>
                <a:off x="3511672" y="4132382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19" name="Oval 459"/>
              <p:cNvSpPr>
                <a:spLocks noChangeArrowheads="1"/>
              </p:cNvSpPr>
              <p:nvPr/>
            </p:nvSpPr>
            <p:spPr bwMode="auto">
              <a:xfrm>
                <a:off x="3458373" y="3084788"/>
                <a:ext cx="118319" cy="1154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20" name="Oval 26"/>
              <p:cNvSpPr>
                <a:spLocks noChangeArrowheads="1"/>
              </p:cNvSpPr>
              <p:nvPr/>
            </p:nvSpPr>
            <p:spPr bwMode="auto">
              <a:xfrm>
                <a:off x="5232649" y="2735456"/>
                <a:ext cx="118319" cy="11541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21" name="Oval 23"/>
              <p:cNvSpPr>
                <a:spLocks noChangeArrowheads="1"/>
              </p:cNvSpPr>
              <p:nvPr/>
            </p:nvSpPr>
            <p:spPr bwMode="auto">
              <a:xfrm>
                <a:off x="5350968" y="2389215"/>
                <a:ext cx="118319" cy="1154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22" name="Oval 26"/>
              <p:cNvSpPr>
                <a:spLocks noChangeArrowheads="1"/>
              </p:cNvSpPr>
              <p:nvPr/>
            </p:nvSpPr>
            <p:spPr bwMode="auto">
              <a:xfrm>
                <a:off x="3505200" y="4724400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23" name="Oval 29"/>
              <p:cNvSpPr>
                <a:spLocks noChangeArrowheads="1"/>
              </p:cNvSpPr>
              <p:nvPr/>
            </p:nvSpPr>
            <p:spPr bwMode="auto">
              <a:xfrm>
                <a:off x="3950698" y="3873633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24" name="Oval 464"/>
              <p:cNvSpPr>
                <a:spLocks noChangeArrowheads="1"/>
              </p:cNvSpPr>
              <p:nvPr/>
            </p:nvSpPr>
            <p:spPr bwMode="auto">
              <a:xfrm>
                <a:off x="3818091" y="2502957"/>
                <a:ext cx="118319" cy="1154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53425" name="Oval 27"/>
              <p:cNvSpPr>
                <a:spLocks noChangeArrowheads="1"/>
              </p:cNvSpPr>
              <p:nvPr/>
            </p:nvSpPr>
            <p:spPr bwMode="auto">
              <a:xfrm>
                <a:off x="3694510" y="4415143"/>
                <a:ext cx="118319" cy="11541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</p:grpSp>
      </p:grpSp>
      <p:grpSp>
        <p:nvGrpSpPr>
          <p:cNvPr id="53253" name="Group 496"/>
          <p:cNvGrpSpPr>
            <a:grpSpLocks/>
          </p:cNvGrpSpPr>
          <p:nvPr/>
        </p:nvGrpSpPr>
        <p:grpSpPr bwMode="auto">
          <a:xfrm>
            <a:off x="5715000" y="2667000"/>
            <a:ext cx="3117850" cy="3524250"/>
            <a:chOff x="5638800" y="2895600"/>
            <a:chExt cx="3117820" cy="3524310"/>
          </a:xfrm>
        </p:grpSpPr>
        <p:sp>
          <p:nvSpPr>
            <p:cNvPr id="471" name="Oval 470"/>
            <p:cNvSpPr/>
            <p:nvPr/>
          </p:nvSpPr>
          <p:spPr>
            <a:xfrm>
              <a:off x="7543782" y="2895600"/>
              <a:ext cx="457196" cy="4572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t</a:t>
              </a:r>
            </a:p>
          </p:txBody>
        </p:sp>
        <p:grpSp>
          <p:nvGrpSpPr>
            <p:cNvPr id="53255" name="Group 491"/>
            <p:cNvGrpSpPr>
              <a:grpSpLocks/>
            </p:cNvGrpSpPr>
            <p:nvPr/>
          </p:nvGrpSpPr>
          <p:grpSpPr bwMode="auto">
            <a:xfrm>
              <a:off x="5715000" y="3352800"/>
              <a:ext cx="1752600" cy="1981200"/>
              <a:chOff x="5867400" y="4267200"/>
              <a:chExt cx="1752600" cy="1981200"/>
            </a:xfrm>
          </p:grpSpPr>
          <p:sp>
            <p:nvSpPr>
              <p:cNvPr id="469" name="Oval 468"/>
              <p:cNvSpPr/>
              <p:nvPr/>
            </p:nvSpPr>
            <p:spPr>
              <a:xfrm>
                <a:off x="6248395" y="5181624"/>
                <a:ext cx="457196" cy="457208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/>
                  <a:t>c</a:t>
                </a:r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6857989" y="4495812"/>
                <a:ext cx="457196" cy="45720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6248395" y="4267208"/>
                <a:ext cx="457196" cy="457208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7162786" y="5029221"/>
                <a:ext cx="457196" cy="45720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7010388" y="5791234"/>
                <a:ext cx="457196" cy="457208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69" idx="7"/>
                <a:endCxn id="470" idx="3"/>
              </p:cNvCxnSpPr>
              <p:nvPr/>
            </p:nvCxnSpPr>
            <p:spPr>
              <a:xfrm rot="5400000" flipH="1" flipV="1">
                <a:off x="6600812" y="4924448"/>
                <a:ext cx="361956" cy="28574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>
                <a:stCxn id="469" idx="0"/>
                <a:endCxn id="472" idx="4"/>
              </p:cNvCxnSpPr>
              <p:nvPr/>
            </p:nvCxnSpPr>
            <p:spPr>
              <a:xfrm rot="5400000" flipH="1" flipV="1">
                <a:off x="6248390" y="4953020"/>
                <a:ext cx="457208" cy="317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>
                <a:stCxn id="469" idx="6"/>
                <a:endCxn id="473" idx="2"/>
              </p:cNvCxnSpPr>
              <p:nvPr/>
            </p:nvCxnSpPr>
            <p:spPr>
              <a:xfrm flipV="1">
                <a:off x="6705591" y="5257825"/>
                <a:ext cx="457196" cy="1524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/>
              <p:cNvCxnSpPr>
                <a:stCxn id="469" idx="5"/>
                <a:endCxn id="474" idx="1"/>
              </p:cNvCxnSpPr>
              <p:nvPr/>
            </p:nvCxnSpPr>
            <p:spPr>
              <a:xfrm rot="16200000" flipH="1">
                <a:off x="6715112" y="5495960"/>
                <a:ext cx="285755" cy="4381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/>
              <p:cNvCxnSpPr>
                <a:endCxn id="469" idx="3"/>
              </p:cNvCxnSpPr>
              <p:nvPr/>
            </p:nvCxnSpPr>
            <p:spPr>
              <a:xfrm rot="5400000" flipH="1" flipV="1">
                <a:off x="5867393" y="5572161"/>
                <a:ext cx="447683" cy="44767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256" name="TextBox 492"/>
            <p:cNvSpPr txBox="1">
              <a:spLocks noChangeArrowheads="1"/>
            </p:cNvSpPr>
            <p:nvPr/>
          </p:nvSpPr>
          <p:spPr bwMode="auto">
            <a:xfrm>
              <a:off x="5867400" y="4800600"/>
              <a:ext cx="9255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rbel" pitchFamily="34" charset="0"/>
                </a:rPr>
                <a:t>d(c,t)=h</a:t>
              </a:r>
            </a:p>
          </p:txBody>
        </p:sp>
        <p:sp>
          <p:nvSpPr>
            <p:cNvPr id="53257" name="TextBox 493"/>
            <p:cNvSpPr txBox="1">
              <a:spLocks noChangeArrowheads="1"/>
            </p:cNvSpPr>
            <p:nvPr/>
          </p:nvSpPr>
          <p:spPr bwMode="auto">
            <a:xfrm>
              <a:off x="7315200" y="3505200"/>
              <a:ext cx="144142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8000"/>
                  </a:solidFill>
                  <a:latin typeface="Corbel" pitchFamily="34" charset="0"/>
                </a:rPr>
                <a:t>Good nodes:</a:t>
              </a:r>
            </a:p>
            <a:p>
              <a:r>
                <a:rPr lang="en-US">
                  <a:latin typeface="Corbel" pitchFamily="34" charset="0"/>
                </a:rPr>
                <a:t>d=h-1</a:t>
              </a:r>
            </a:p>
          </p:txBody>
        </p:sp>
        <p:sp>
          <p:nvSpPr>
            <p:cNvPr id="53258" name="TextBox 494"/>
            <p:cNvSpPr txBox="1">
              <a:spLocks noChangeArrowheads="1"/>
            </p:cNvSpPr>
            <p:nvPr/>
          </p:nvSpPr>
          <p:spPr bwMode="auto">
            <a:xfrm>
              <a:off x="6477001" y="5410200"/>
              <a:ext cx="19811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  <a:latin typeface="Corbel" pitchFamily="34" charset="0"/>
                </a:rPr>
                <a:t>Bad nodes: </a:t>
              </a:r>
              <a:r>
                <a:rPr lang="en-US">
                  <a:latin typeface="Corbel" pitchFamily="34" charset="0"/>
                </a:rPr>
                <a:t>d≥h</a:t>
              </a:r>
            </a:p>
          </p:txBody>
        </p:sp>
        <p:sp>
          <p:nvSpPr>
            <p:cNvPr id="496" name="TextBox 495"/>
            <p:cNvSpPr txBox="1"/>
            <p:nvPr/>
          </p:nvSpPr>
          <p:spPr>
            <a:xfrm>
              <a:off x="5638800" y="6019853"/>
              <a:ext cx="2971771" cy="40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Forwarding messages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How hard it is to forward?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A29AC-FBAA-4292-BAE2-728CA1F6C473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427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67818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3733800" y="2478088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Corbel" pitchFamily="34" charset="0"/>
              </a:rPr>
              <a:t>Number of nodes that get me closer to target</a:t>
            </a:r>
          </a:p>
        </p:txBody>
      </p:sp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3733800" y="2173288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Corbel" pitchFamily="34" charset="0"/>
              </a:rPr>
              <a:t>Number of choices (degree)</a:t>
            </a:r>
          </a:p>
        </p:txBody>
      </p:sp>
      <p:grpSp>
        <p:nvGrpSpPr>
          <p:cNvPr id="54278" name="Group 24"/>
          <p:cNvGrpSpPr>
            <a:grpSpLocks/>
          </p:cNvGrpSpPr>
          <p:nvPr/>
        </p:nvGrpSpPr>
        <p:grpSpPr bwMode="auto">
          <a:xfrm>
            <a:off x="6837363" y="1600200"/>
            <a:ext cx="2306637" cy="2230438"/>
            <a:chOff x="5715000" y="2895600"/>
            <a:chExt cx="3145549" cy="3013818"/>
          </a:xfrm>
        </p:grpSpPr>
        <p:sp>
          <p:nvSpPr>
            <p:cNvPr id="26" name="Oval 25"/>
            <p:cNvSpPr/>
            <p:nvPr/>
          </p:nvSpPr>
          <p:spPr>
            <a:xfrm>
              <a:off x="7544311" y="2895600"/>
              <a:ext cx="456787" cy="4569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t</a:t>
              </a:r>
            </a:p>
          </p:txBody>
        </p:sp>
        <p:grpSp>
          <p:nvGrpSpPr>
            <p:cNvPr id="54280" name="Group 491"/>
            <p:cNvGrpSpPr>
              <a:grpSpLocks/>
            </p:cNvGrpSpPr>
            <p:nvPr/>
          </p:nvGrpSpPr>
          <p:grpSpPr bwMode="auto">
            <a:xfrm>
              <a:off x="5715000" y="3352800"/>
              <a:ext cx="1752600" cy="1981200"/>
              <a:chOff x="5867400" y="4267200"/>
              <a:chExt cx="1752600" cy="1981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248416" y="5180698"/>
                <a:ext cx="456786" cy="459044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/>
                  <a:t>c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858908" y="4496421"/>
                <a:ext cx="456786" cy="4569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248416" y="4266900"/>
                <a:ext cx="456786" cy="456898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164154" y="5028398"/>
                <a:ext cx="456787" cy="459044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010449" y="5792041"/>
                <a:ext cx="458951" cy="4569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7" name="Straight Connector 36"/>
              <p:cNvCxnSpPr>
                <a:stCxn id="32" idx="7"/>
                <a:endCxn id="33" idx="3"/>
              </p:cNvCxnSpPr>
              <p:nvPr/>
            </p:nvCxnSpPr>
            <p:spPr>
              <a:xfrm rot="5400000" flipH="1" flipV="1">
                <a:off x="6600798" y="4924118"/>
                <a:ext cx="362517" cy="28792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2" idx="0"/>
                <a:endCxn id="34" idx="4"/>
              </p:cNvCxnSpPr>
              <p:nvPr/>
            </p:nvCxnSpPr>
            <p:spPr>
              <a:xfrm rot="5400000" flipH="1" flipV="1">
                <a:off x="6248359" y="4953311"/>
                <a:ext cx="456898" cy="216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2" idx="6"/>
                <a:endCxn id="35" idx="2"/>
              </p:cNvCxnSpPr>
              <p:nvPr/>
            </p:nvCxnSpPr>
            <p:spPr>
              <a:xfrm flipV="1">
                <a:off x="6705202" y="5257920"/>
                <a:ext cx="458951" cy="15229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2" idx="5"/>
                <a:endCxn id="36" idx="1"/>
              </p:cNvCxnSpPr>
              <p:nvPr/>
            </p:nvCxnSpPr>
            <p:spPr>
              <a:xfrm rot="16200000" flipH="1">
                <a:off x="6714105" y="5495086"/>
                <a:ext cx="287439" cy="43946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32" idx="3"/>
              </p:cNvCxnSpPr>
              <p:nvPr/>
            </p:nvCxnSpPr>
            <p:spPr>
              <a:xfrm rot="5400000" flipH="1" flipV="1">
                <a:off x="5867304" y="5571196"/>
                <a:ext cx="448318" cy="44812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281" name="TextBox 27"/>
            <p:cNvSpPr txBox="1">
              <a:spLocks noChangeArrowheads="1"/>
            </p:cNvSpPr>
            <p:nvPr/>
          </p:nvSpPr>
          <p:spPr bwMode="auto">
            <a:xfrm>
              <a:off x="5722115" y="4865067"/>
              <a:ext cx="1262368" cy="49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rbel" pitchFamily="34" charset="0"/>
                </a:rPr>
                <a:t>d(c,t)=h</a:t>
              </a:r>
            </a:p>
          </p:txBody>
        </p:sp>
        <p:sp>
          <p:nvSpPr>
            <p:cNvPr id="54282" name="TextBox 28"/>
            <p:cNvSpPr txBox="1">
              <a:spLocks noChangeArrowheads="1"/>
            </p:cNvSpPr>
            <p:nvPr/>
          </p:nvSpPr>
          <p:spPr bwMode="auto">
            <a:xfrm>
              <a:off x="7509494" y="3505200"/>
              <a:ext cx="1351055" cy="1256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8000"/>
                  </a:solidFill>
                  <a:latin typeface="Corbel" pitchFamily="34" charset="0"/>
                </a:rPr>
                <a:t>Good nodes:</a:t>
              </a:r>
            </a:p>
            <a:p>
              <a:r>
                <a:rPr lang="en-US">
                  <a:latin typeface="Corbel" pitchFamily="34" charset="0"/>
                </a:rPr>
                <a:t>d=h-1</a:t>
              </a:r>
            </a:p>
          </p:txBody>
        </p:sp>
        <p:sp>
          <p:nvSpPr>
            <p:cNvPr id="54283" name="TextBox 29"/>
            <p:cNvSpPr txBox="1">
              <a:spLocks noChangeArrowheads="1"/>
            </p:cNvSpPr>
            <p:nvPr/>
          </p:nvSpPr>
          <p:spPr bwMode="auto">
            <a:xfrm>
              <a:off x="6477001" y="5410201"/>
              <a:ext cx="2383548" cy="499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  <a:latin typeface="Corbel" pitchFamily="34" charset="0"/>
                </a:rPr>
                <a:t>Bad nodes: </a:t>
              </a:r>
              <a:r>
                <a:rPr lang="en-US">
                  <a:latin typeface="Corbel" pitchFamily="34" charset="0"/>
                </a:rPr>
                <a:t>d≥h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Random routing: Success prob.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I forward the message at random, what is the success probability?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D6659-78A2-459B-8149-3368AD4459FD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143000" y="2819400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5301" name="Group 6"/>
          <p:cNvGrpSpPr>
            <a:grpSpLocks/>
          </p:cNvGrpSpPr>
          <p:nvPr/>
        </p:nvGrpSpPr>
        <p:grpSpPr bwMode="auto">
          <a:xfrm>
            <a:off x="6705600" y="3810000"/>
            <a:ext cx="2306638" cy="2230438"/>
            <a:chOff x="5715000" y="2895600"/>
            <a:chExt cx="3145549" cy="3013818"/>
          </a:xfrm>
        </p:grpSpPr>
        <p:sp>
          <p:nvSpPr>
            <p:cNvPr id="8" name="Oval 7"/>
            <p:cNvSpPr/>
            <p:nvPr/>
          </p:nvSpPr>
          <p:spPr>
            <a:xfrm>
              <a:off x="7544311" y="2895600"/>
              <a:ext cx="456786" cy="4569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t</a:t>
              </a:r>
            </a:p>
          </p:txBody>
        </p:sp>
        <p:grpSp>
          <p:nvGrpSpPr>
            <p:cNvPr id="55303" name="Group 491"/>
            <p:cNvGrpSpPr>
              <a:grpSpLocks/>
            </p:cNvGrpSpPr>
            <p:nvPr/>
          </p:nvGrpSpPr>
          <p:grpSpPr bwMode="auto">
            <a:xfrm>
              <a:off x="5715000" y="3352800"/>
              <a:ext cx="1752600" cy="1981200"/>
              <a:chOff x="5867400" y="4267200"/>
              <a:chExt cx="1752600" cy="19812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248416" y="5180698"/>
                <a:ext cx="456787" cy="459044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/>
                  <a:t>c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858908" y="4496421"/>
                <a:ext cx="456787" cy="4569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248416" y="4266900"/>
                <a:ext cx="456787" cy="456898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164155" y="5028398"/>
                <a:ext cx="456786" cy="459044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010449" y="5792041"/>
                <a:ext cx="458951" cy="4569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8" name="Straight Connector 17"/>
              <p:cNvCxnSpPr>
                <a:stCxn id="13" idx="7"/>
                <a:endCxn id="14" idx="3"/>
              </p:cNvCxnSpPr>
              <p:nvPr/>
            </p:nvCxnSpPr>
            <p:spPr>
              <a:xfrm rot="5400000" flipH="1" flipV="1">
                <a:off x="6600798" y="4924118"/>
                <a:ext cx="362517" cy="2879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3" idx="0"/>
                <a:endCxn id="15" idx="4"/>
              </p:cNvCxnSpPr>
              <p:nvPr/>
            </p:nvCxnSpPr>
            <p:spPr>
              <a:xfrm rot="5400000" flipH="1" flipV="1">
                <a:off x="6248361" y="4953311"/>
                <a:ext cx="456898" cy="216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3" idx="6"/>
                <a:endCxn id="16" idx="2"/>
              </p:cNvCxnSpPr>
              <p:nvPr/>
            </p:nvCxnSpPr>
            <p:spPr>
              <a:xfrm flipV="1">
                <a:off x="6705204" y="5257920"/>
                <a:ext cx="458951" cy="15229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3" idx="5"/>
                <a:endCxn id="17" idx="1"/>
              </p:cNvCxnSpPr>
              <p:nvPr/>
            </p:nvCxnSpPr>
            <p:spPr>
              <a:xfrm rot="16200000" flipH="1">
                <a:off x="6714107" y="5495085"/>
                <a:ext cx="287439" cy="4394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endCxn id="13" idx="3"/>
              </p:cNvCxnSpPr>
              <p:nvPr/>
            </p:nvCxnSpPr>
            <p:spPr>
              <a:xfrm rot="5400000" flipH="1" flipV="1">
                <a:off x="5867305" y="5571195"/>
                <a:ext cx="448318" cy="448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304" name="TextBox 9"/>
            <p:cNvSpPr txBox="1">
              <a:spLocks noChangeArrowheads="1"/>
            </p:cNvSpPr>
            <p:nvPr/>
          </p:nvSpPr>
          <p:spPr bwMode="auto">
            <a:xfrm>
              <a:off x="5722115" y="4875282"/>
              <a:ext cx="1262368" cy="49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rbel" pitchFamily="34" charset="0"/>
                </a:rPr>
                <a:t>d(c,t)=h</a:t>
              </a:r>
            </a:p>
          </p:txBody>
        </p:sp>
        <p:sp>
          <p:nvSpPr>
            <p:cNvPr id="55305" name="TextBox 10"/>
            <p:cNvSpPr txBox="1">
              <a:spLocks noChangeArrowheads="1"/>
            </p:cNvSpPr>
            <p:nvPr/>
          </p:nvSpPr>
          <p:spPr bwMode="auto">
            <a:xfrm>
              <a:off x="7509494" y="3505200"/>
              <a:ext cx="1351055" cy="1256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8000"/>
                  </a:solidFill>
                  <a:latin typeface="Corbel" pitchFamily="34" charset="0"/>
                </a:rPr>
                <a:t>Good nodes:</a:t>
              </a:r>
            </a:p>
            <a:p>
              <a:r>
                <a:rPr lang="en-US">
                  <a:latin typeface="Corbel" pitchFamily="34" charset="0"/>
                </a:rPr>
                <a:t>d=h-1</a:t>
              </a:r>
            </a:p>
          </p:txBody>
        </p:sp>
        <p:sp>
          <p:nvSpPr>
            <p:cNvPr id="55306" name="TextBox 11"/>
            <p:cNvSpPr txBox="1">
              <a:spLocks noChangeArrowheads="1"/>
            </p:cNvSpPr>
            <p:nvPr/>
          </p:nvSpPr>
          <p:spPr bwMode="auto">
            <a:xfrm>
              <a:off x="6477001" y="5410201"/>
              <a:ext cx="2383548" cy="499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  <a:latin typeface="Corbel" pitchFamily="34" charset="0"/>
                </a:rPr>
                <a:t>Bad nodes: </a:t>
              </a:r>
              <a:r>
                <a:rPr lang="en-US">
                  <a:latin typeface="Corbel" pitchFamily="34" charset="0"/>
                </a:rPr>
                <a:t>d≥h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Using node attributes: age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9D774-EEE3-4E9B-A32A-C90C5EEA940E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42672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4300" y="2209800"/>
            <a:ext cx="4381500" cy="3505200"/>
          </a:xfrm>
        </p:spPr>
      </p:pic>
      <p:sp>
        <p:nvSpPr>
          <p:cNvPr id="7" name="TextBox 6"/>
          <p:cNvSpPr txBox="1"/>
          <p:nvPr/>
        </p:nvSpPr>
        <p:spPr>
          <a:xfrm>
            <a:off x="762000" y="2057400"/>
            <a:ext cx="3159125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Age difference between </a:t>
            </a:r>
            <a:r>
              <a:rPr lang="en-US" b="1" dirty="0"/>
              <a:t>c</a:t>
            </a:r>
            <a:r>
              <a:rPr lang="en-US" dirty="0"/>
              <a:t> and </a:t>
            </a:r>
            <a:r>
              <a:rPr lang="en-US" b="1" dirty="0"/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2057400"/>
            <a:ext cx="3216275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Age difference between </a:t>
            </a:r>
            <a:r>
              <a:rPr lang="en-US" b="1" dirty="0"/>
              <a:t>c</a:t>
            </a:r>
            <a:r>
              <a:rPr lang="en-US" dirty="0"/>
              <a:t> and </a:t>
            </a:r>
            <a:r>
              <a:rPr lang="en-US" b="1" dirty="0"/>
              <a:t>c’</a:t>
            </a:r>
          </a:p>
        </p:txBody>
      </p:sp>
      <p:sp>
        <p:nvSpPr>
          <p:cNvPr id="56327" name="TextBox 9"/>
          <p:cNvSpPr txBox="1">
            <a:spLocks noChangeArrowheads="1"/>
          </p:cNvSpPr>
          <p:nvPr/>
        </p:nvSpPr>
        <p:spPr bwMode="auto">
          <a:xfrm>
            <a:off x="685800" y="5678488"/>
            <a:ext cx="3505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rbel" pitchFamily="34" charset="0"/>
              </a:rPr>
              <a:t>As we get closer to target </a:t>
            </a:r>
            <a:r>
              <a:rPr lang="en-US" b="1">
                <a:latin typeface="Corbel" pitchFamily="34" charset="0"/>
              </a:rPr>
              <a:t>more similar</a:t>
            </a:r>
            <a:r>
              <a:rPr lang="en-US">
                <a:latin typeface="Corbel" pitchFamily="34" charset="0"/>
              </a:rPr>
              <a:t> the current node’s age is</a:t>
            </a:r>
          </a:p>
        </p:txBody>
      </p:sp>
      <p:sp>
        <p:nvSpPr>
          <p:cNvPr id="56328" name="TextBox 10"/>
          <p:cNvSpPr txBox="1">
            <a:spLocks noChangeArrowheads="1"/>
          </p:cNvSpPr>
          <p:nvPr/>
        </p:nvSpPr>
        <p:spPr bwMode="auto">
          <a:xfrm>
            <a:off x="4648200" y="5678488"/>
            <a:ext cx="441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rbel" pitchFamily="34" charset="0"/>
              </a:rPr>
              <a:t>Nodes on path have actually </a:t>
            </a:r>
            <a:r>
              <a:rPr lang="en-US" b="1">
                <a:latin typeface="Corbel" pitchFamily="34" charset="0"/>
              </a:rPr>
              <a:t>larger</a:t>
            </a:r>
            <a:r>
              <a:rPr lang="en-US">
                <a:latin typeface="Corbel" pitchFamily="34" charset="0"/>
              </a:rPr>
              <a:t> </a:t>
            </a:r>
            <a:r>
              <a:rPr lang="en-US" b="1">
                <a:latin typeface="Corbel" pitchFamily="34" charset="0"/>
              </a:rPr>
              <a:t>age difference </a:t>
            </a:r>
            <a:r>
              <a:rPr lang="en-US">
                <a:latin typeface="Corbel" pitchFamily="34" charset="0"/>
              </a:rPr>
              <a:t>than nodes off the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Paths go through heavy users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D20E3-366D-4E0F-9804-E3B9A1369CF1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5791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0" y="1676400"/>
            <a:ext cx="3187700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Total usage time in minutes</a:t>
            </a:r>
            <a:endParaRPr lang="en-US" b="1" dirty="0"/>
          </a:p>
        </p:txBody>
      </p:sp>
      <p:sp>
        <p:nvSpPr>
          <p:cNvPr id="57349" name="TextBox 9"/>
          <p:cNvSpPr txBox="1">
            <a:spLocks noChangeArrowheads="1"/>
          </p:cNvSpPr>
          <p:nvPr/>
        </p:nvSpPr>
        <p:spPr bwMode="auto">
          <a:xfrm>
            <a:off x="1828800" y="6183313"/>
            <a:ext cx="525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rbel" pitchFamily="34" charset="0"/>
              </a:rPr>
              <a:t>Shortest paths get through the heavy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Compact nations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86400"/>
            <a:ext cx="7239000" cy="914400"/>
          </a:xfrm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Degrees of separation (avg. shortest path length) inside the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3B3C2-8F46-4B8F-B8C8-D4EA66CF1915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90800" y="1828800"/>
          <a:ext cx="3428999" cy="35814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55077"/>
                <a:gridCol w="1055077"/>
                <a:gridCol w="1318845"/>
              </a:tblGrid>
              <a:tr h="54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County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Country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/>
                        <a:t>Avg</a:t>
                      </a:r>
                      <a:r>
                        <a:rPr lang="en-US" sz="1600" u="none" strike="noStrike" dirty="0" smtClean="0"/>
                        <a:t> Path Len </a:t>
                      </a:r>
                      <a:r>
                        <a:rPr lang="en-US" sz="1600" u="none" strike="noStrike" dirty="0"/>
                        <a:t>[hops]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7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Turkey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Turkey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5.18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7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Brazil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Brazil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5.60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7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Belgium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Belgium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5.63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United Kingdom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United Kingdom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5.63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7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Spain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Spain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5.72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7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Mexico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Mexico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5.72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7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France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France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6.03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7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China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China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6.38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United States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United States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6.96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IM – Phenomena at planetary scale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Observe social and communication phenomena at a </a:t>
            </a:r>
            <a:r>
              <a:rPr lang="en-US" b="1" i="1" dirty="0" smtClean="0">
                <a:solidFill>
                  <a:schemeClr val="accent2"/>
                </a:solidFill>
              </a:rPr>
              <a:t>planetary</a:t>
            </a:r>
            <a:r>
              <a:rPr lang="en-US" i="1" dirty="0" smtClean="0"/>
              <a:t> </a:t>
            </a:r>
            <a:r>
              <a:rPr lang="en-US" dirty="0" smtClean="0"/>
              <a:t>scale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Largest social network analyzed to date</a:t>
            </a:r>
          </a:p>
          <a:p>
            <a:pPr lvl="7"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CC0000"/>
                </a:solidFill>
              </a:rPr>
              <a:t>	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accent3"/>
                </a:solidFill>
              </a:rPr>
              <a:t>Research questions: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How does communication change with user demographics (age, sex, language, country)?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How does geography affect communication?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What is the structure of the communication </a:t>
            </a:r>
            <a:r>
              <a:rPr lang="en-US" b="1" dirty="0" smtClean="0"/>
              <a:t>network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0DA4-CC00-4A4B-B63E-E95220A06D92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USA: Degrees of separation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EECDB-2131-4DDB-AD8F-7D661B72682A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752600"/>
          <a:ext cx="3671398" cy="39408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9773"/>
                <a:gridCol w="1287227"/>
                <a:gridCol w="1004398"/>
              </a:tblGrid>
              <a:tr h="793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County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Country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/>
                        <a:t>Avg</a:t>
                      </a:r>
                      <a:r>
                        <a:rPr lang="en-US" sz="1400" u="none" strike="noStrike" dirty="0" smtClean="0"/>
                        <a:t> Path Len </a:t>
                      </a:r>
                      <a:r>
                        <a:rPr lang="en-US" sz="1400" u="none" strike="noStrike" dirty="0"/>
                        <a:t>[hops]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2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United States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Lebanon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6.17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2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United States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Australia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6.22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2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United States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Norway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6.23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2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United States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Albania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6.24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2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United States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Malta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6.24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United States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United Kingdom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6.28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3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United States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Bahamas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6.29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2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United States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Sweden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6.37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2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United States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Bahrain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6.37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2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United States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Canada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6.38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24400" y="1752600"/>
          <a:ext cx="3962400" cy="41148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89138"/>
                <a:gridCol w="1644525"/>
                <a:gridCol w="828737"/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County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Country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/>
                        <a:t>Avg</a:t>
                      </a:r>
                      <a:r>
                        <a:rPr lang="en-US" sz="1400" u="none" strike="noStrike" dirty="0" smtClean="0"/>
                        <a:t> Path Len </a:t>
                      </a:r>
                      <a:r>
                        <a:rPr lang="en-US" sz="1400" u="none" strike="noStrike" dirty="0"/>
                        <a:t>[hops]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9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United States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Bulgaria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7.28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9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United States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Poland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7.39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9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United States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Russia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7.42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9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United States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Romania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7.48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9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United States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Lithuania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7.57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9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United States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Slovakia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7.84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9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United States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Korea, South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8.03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9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United States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Czech Republic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8.05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9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United States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Japan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8.85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9491" name="TextBox 6"/>
          <p:cNvSpPr txBox="1">
            <a:spLocks noChangeArrowheads="1"/>
          </p:cNvSpPr>
          <p:nvPr/>
        </p:nvSpPr>
        <p:spPr bwMode="auto">
          <a:xfrm>
            <a:off x="1143000" y="5867400"/>
            <a:ext cx="2181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bel" pitchFamily="34" charset="0"/>
              </a:rPr>
              <a:t>Top “close” countries</a:t>
            </a:r>
          </a:p>
        </p:txBody>
      </p:sp>
      <p:sp>
        <p:nvSpPr>
          <p:cNvPr id="59492" name="TextBox 7"/>
          <p:cNvSpPr txBox="1">
            <a:spLocks noChangeArrowheads="1"/>
          </p:cNvSpPr>
          <p:nvPr/>
        </p:nvSpPr>
        <p:spPr bwMode="auto">
          <a:xfrm>
            <a:off x="5645150" y="5943600"/>
            <a:ext cx="1974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bel" pitchFamily="34" charset="0"/>
              </a:rPr>
              <a:t>Top “far”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610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Network: Clustering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4114800" cy="4114800"/>
          </a:xfrm>
        </p:spPr>
        <p:txBody>
          <a:bodyPr/>
          <a:lstStyle/>
          <a:p>
            <a:r>
              <a:rPr lang="en-US" smtClean="0"/>
              <a:t>How many </a:t>
            </a:r>
            <a:r>
              <a:rPr lang="en-US" smtClean="0">
                <a:solidFill>
                  <a:srgbClr val="C00000"/>
                </a:solidFill>
              </a:rPr>
              <a:t>triangles</a:t>
            </a:r>
            <a:r>
              <a:rPr lang="en-US" smtClean="0"/>
              <a:t> are closed?</a:t>
            </a:r>
          </a:p>
          <a:p>
            <a:r>
              <a:rPr lang="en-US" smtClean="0"/>
              <a:t>Clustering normally decays as </a:t>
            </a:r>
            <a:r>
              <a:rPr lang="en-US" i="1" smtClean="0"/>
              <a:t>k</a:t>
            </a:r>
            <a:r>
              <a:rPr lang="en-US" i="1" baseline="30000" smtClean="0"/>
              <a:t>-1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3EAA6-6918-4622-8403-2B5E6E39AD24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34000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182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578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50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67600" y="167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628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2400" y="198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914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Connector 13"/>
          <p:cNvCxnSpPr>
            <a:stCxn id="5" idx="5"/>
            <a:endCxn id="6" idx="1"/>
          </p:cNvCxnSpPr>
          <p:nvPr/>
        </p:nvCxnSpPr>
        <p:spPr>
          <a:xfrm rot="16200000" flipH="1">
            <a:off x="5578475" y="1616075"/>
            <a:ext cx="120650" cy="349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4"/>
            <a:endCxn id="7" idx="0"/>
          </p:cNvCxnSpPr>
          <p:nvPr/>
        </p:nvCxnSpPr>
        <p:spPr>
          <a:xfrm rot="5400000">
            <a:off x="5219700" y="1866900"/>
            <a:ext cx="3048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2"/>
            <a:endCxn id="7" idx="7"/>
          </p:cNvCxnSpPr>
          <p:nvPr/>
        </p:nvCxnSpPr>
        <p:spPr>
          <a:xfrm rot="10800000" flipV="1">
            <a:off x="5387975" y="1905000"/>
            <a:ext cx="403225" cy="174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4"/>
            <a:endCxn id="8" idx="0"/>
          </p:cNvCxnSpPr>
          <p:nvPr/>
        </p:nvCxnSpPr>
        <p:spPr>
          <a:xfrm rot="5400000">
            <a:off x="5715000" y="2057400"/>
            <a:ext cx="2286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5"/>
            <a:endCxn id="8" idx="1"/>
          </p:cNvCxnSpPr>
          <p:nvPr/>
        </p:nvCxnSpPr>
        <p:spPr>
          <a:xfrm rot="16200000" flipH="1">
            <a:off x="5349875" y="1844675"/>
            <a:ext cx="501650" cy="273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5"/>
            <a:endCxn id="11" idx="2"/>
          </p:cNvCxnSpPr>
          <p:nvPr/>
        </p:nvCxnSpPr>
        <p:spPr>
          <a:xfrm rot="16200000" flipH="1">
            <a:off x="7521575" y="1806575"/>
            <a:ext cx="22225" cy="479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6"/>
            <a:endCxn id="11" idx="3"/>
          </p:cNvCxnSpPr>
          <p:nvPr/>
        </p:nvCxnSpPr>
        <p:spPr>
          <a:xfrm flipV="1">
            <a:off x="7543800" y="2111375"/>
            <a:ext cx="250825" cy="174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9" idx="5"/>
          </p:cNvCxnSpPr>
          <p:nvPr/>
        </p:nvCxnSpPr>
        <p:spPr>
          <a:xfrm rot="16200000" flipV="1">
            <a:off x="7597775" y="1806575"/>
            <a:ext cx="196850" cy="196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6" name="TextBox 39"/>
          <p:cNvSpPr txBox="1">
            <a:spLocks noChangeArrowheads="1"/>
          </p:cNvSpPr>
          <p:nvPr/>
        </p:nvSpPr>
        <p:spPr bwMode="auto">
          <a:xfrm>
            <a:off x="4876800" y="2449513"/>
            <a:ext cx="1579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bel" pitchFamily="34" charset="0"/>
              </a:rPr>
              <a:t>High clustering</a:t>
            </a:r>
          </a:p>
        </p:txBody>
      </p:sp>
      <p:sp>
        <p:nvSpPr>
          <p:cNvPr id="60437" name="TextBox 40"/>
          <p:cNvSpPr txBox="1">
            <a:spLocks noChangeArrowheads="1"/>
          </p:cNvSpPr>
          <p:nvPr/>
        </p:nvSpPr>
        <p:spPr bwMode="auto">
          <a:xfrm>
            <a:off x="6726238" y="2449513"/>
            <a:ext cx="153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bel" pitchFamily="34" charset="0"/>
              </a:rPr>
              <a:t>Low clustering</a:t>
            </a:r>
          </a:p>
        </p:txBody>
      </p:sp>
      <p:cxnSp>
        <p:nvCxnSpPr>
          <p:cNvPr id="44" name="Straight Connector 43"/>
          <p:cNvCxnSpPr>
            <a:stCxn id="8" idx="2"/>
            <a:endCxn id="7" idx="5"/>
          </p:cNvCxnSpPr>
          <p:nvPr/>
        </p:nvCxnSpPr>
        <p:spPr>
          <a:xfrm rot="10800000">
            <a:off x="5387975" y="2187575"/>
            <a:ext cx="327025" cy="98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4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0" y="2981325"/>
            <a:ext cx="49720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ounded Rectangle 25"/>
          <p:cNvSpPr/>
          <p:nvPr/>
        </p:nvSpPr>
        <p:spPr>
          <a:xfrm>
            <a:off x="304800" y="4572000"/>
            <a:ext cx="3581400" cy="1600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Communication network is highly </a:t>
            </a:r>
            <a:r>
              <a:rPr lang="en-US" sz="3200" b="1" dirty="0"/>
              <a:t>clustered</a:t>
            </a:r>
            <a:r>
              <a:rPr lang="en-US" sz="3200" dirty="0"/>
              <a:t>: </a:t>
            </a:r>
            <a:r>
              <a:rPr lang="en-US" sz="3200" i="1" dirty="0"/>
              <a:t>k</a:t>
            </a:r>
            <a:r>
              <a:rPr lang="en-US" sz="3200" i="1" baseline="30000" dirty="0"/>
              <a:t>-0.37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Network: k-Cores decomposition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What is the structure of the </a:t>
            </a:r>
            <a:r>
              <a:rPr lang="en-US" b="1" dirty="0" smtClean="0">
                <a:solidFill>
                  <a:schemeClr val="accent4"/>
                </a:solidFill>
              </a:rPr>
              <a:t>core</a:t>
            </a:r>
            <a:r>
              <a:rPr lang="en-US" dirty="0" smtClean="0"/>
              <a:t> of the network?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63525-34A9-4CFE-8B7C-F8D82F0E4AFF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00350"/>
            <a:ext cx="58578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Box 5"/>
          <p:cNvSpPr txBox="1">
            <a:spLocks noChangeArrowheads="1"/>
          </p:cNvSpPr>
          <p:nvPr/>
        </p:nvSpPr>
        <p:spPr bwMode="auto">
          <a:xfrm>
            <a:off x="6059488" y="1143000"/>
            <a:ext cx="3084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rbel" pitchFamily="34" charset="0"/>
              </a:rPr>
              <a:t>[Batagelj &amp; Zaver</a:t>
            </a:r>
            <a:r>
              <a:rPr lang="sl-SI" sz="2000">
                <a:latin typeface="Corbel" pitchFamily="34" charset="0"/>
              </a:rPr>
              <a:t>š</a:t>
            </a:r>
            <a:r>
              <a:rPr lang="en-US" sz="2000">
                <a:latin typeface="Corbel" pitchFamily="34" charset="0"/>
              </a:rPr>
              <a:t>nik, 2002]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Network: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Robustness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27638"/>
            <a:ext cx="8229600" cy="1401762"/>
          </a:xfrm>
        </p:spPr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People with k&lt;20 are the periphery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Core is composed of 79 people, each having 68 edges among them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ACA0-A496-4B52-9B45-F1E09D7C0704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grpSp>
        <p:nvGrpSpPr>
          <p:cNvPr id="63492" name="Group 5"/>
          <p:cNvGrpSpPr>
            <a:grpSpLocks/>
          </p:cNvGrpSpPr>
          <p:nvPr/>
        </p:nvGrpSpPr>
        <p:grpSpPr bwMode="auto">
          <a:xfrm>
            <a:off x="6858000" y="1600200"/>
            <a:ext cx="2209800" cy="1524000"/>
            <a:chOff x="2895600" y="4273296"/>
            <a:chExt cx="3235569" cy="2203704"/>
          </a:xfrm>
        </p:grpSpPr>
        <p:sp>
          <p:nvSpPr>
            <p:cNvPr id="8" name="Oval 7"/>
            <p:cNvSpPr/>
            <p:nvPr/>
          </p:nvSpPr>
          <p:spPr>
            <a:xfrm>
              <a:off x="4020611" y="4688787"/>
              <a:ext cx="316119" cy="3098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32132" y="5308578"/>
              <a:ext cx="316119" cy="3121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492972" y="5101981"/>
              <a:ext cx="316119" cy="3121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/>
            </a:p>
          </p:txBody>
        </p:sp>
        <p:sp>
          <p:nvSpPr>
            <p:cNvPr id="11" name="Oval 10"/>
            <p:cNvSpPr/>
            <p:nvPr/>
          </p:nvSpPr>
          <p:spPr>
            <a:xfrm>
              <a:off x="5180489" y="4895384"/>
              <a:ext cx="318442" cy="3098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815050" y="4479893"/>
              <a:ext cx="316119" cy="3121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95600" y="4945886"/>
              <a:ext cx="316119" cy="3121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864370" y="4273296"/>
              <a:ext cx="316119" cy="3098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971293" y="5724068"/>
              <a:ext cx="316119" cy="3098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492972" y="5827367"/>
              <a:ext cx="316119" cy="3121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7" name="Straight Connector 16"/>
            <p:cNvCxnSpPr>
              <a:stCxn id="16" idx="1"/>
              <a:endCxn id="13" idx="5"/>
            </p:cNvCxnSpPr>
            <p:nvPr/>
          </p:nvCxnSpPr>
          <p:spPr>
            <a:xfrm rot="16200000" flipV="1">
              <a:off x="3021790" y="5355607"/>
              <a:ext cx="661111" cy="37423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6"/>
              <a:endCxn id="12" idx="3"/>
            </p:cNvCxnSpPr>
            <p:nvPr/>
          </p:nvCxnSpPr>
          <p:spPr>
            <a:xfrm flipV="1">
              <a:off x="5498931" y="4746174"/>
              <a:ext cx="362607" cy="3053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4" idx="4"/>
              <a:endCxn id="11" idx="1"/>
            </p:cNvCxnSpPr>
            <p:nvPr/>
          </p:nvCxnSpPr>
          <p:spPr>
            <a:xfrm rot="16200000" flipH="1">
              <a:off x="4945652" y="4659970"/>
              <a:ext cx="358102" cy="2045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4" idx="6"/>
              <a:endCxn id="12" idx="2"/>
            </p:cNvCxnSpPr>
            <p:nvPr/>
          </p:nvCxnSpPr>
          <p:spPr>
            <a:xfrm>
              <a:off x="5180489" y="4429392"/>
              <a:ext cx="634561" cy="2065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4" idx="3"/>
              <a:endCxn id="8" idx="6"/>
            </p:cNvCxnSpPr>
            <p:nvPr/>
          </p:nvCxnSpPr>
          <p:spPr>
            <a:xfrm rot="5400000">
              <a:off x="4472290" y="4404017"/>
              <a:ext cx="303009" cy="5741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3"/>
              <a:endCxn id="16" idx="7"/>
            </p:cNvCxnSpPr>
            <p:nvPr/>
          </p:nvCxnSpPr>
          <p:spPr>
            <a:xfrm rot="5400000">
              <a:off x="3871403" y="5466060"/>
              <a:ext cx="298418" cy="5160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0"/>
              <a:endCxn id="8" idx="4"/>
            </p:cNvCxnSpPr>
            <p:nvPr/>
          </p:nvCxnSpPr>
          <p:spPr>
            <a:xfrm rot="16200000" flipV="1">
              <a:off x="4129483" y="5047869"/>
              <a:ext cx="309897" cy="211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6" idx="0"/>
              <a:endCxn id="10" idx="4"/>
            </p:cNvCxnSpPr>
            <p:nvPr/>
          </p:nvCxnSpPr>
          <p:spPr>
            <a:xfrm rot="5400000" flipH="1" flipV="1">
              <a:off x="3444449" y="5620755"/>
              <a:ext cx="415489" cy="23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1" idx="3"/>
              <a:endCxn id="9" idx="6"/>
            </p:cNvCxnSpPr>
            <p:nvPr/>
          </p:nvCxnSpPr>
          <p:spPr>
            <a:xfrm rot="5400000">
              <a:off x="4734961" y="4972659"/>
              <a:ext cx="305306" cy="6787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1" idx="4"/>
              <a:endCxn id="15" idx="7"/>
            </p:cNvCxnSpPr>
            <p:nvPr/>
          </p:nvCxnSpPr>
          <p:spPr>
            <a:xfrm rot="5400000">
              <a:off x="5008547" y="5437655"/>
              <a:ext cx="564699" cy="999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5" idx="2"/>
              <a:endCxn id="9" idx="5"/>
            </p:cNvCxnSpPr>
            <p:nvPr/>
          </p:nvCxnSpPr>
          <p:spPr>
            <a:xfrm rot="10800000">
              <a:off x="4501763" y="5574859"/>
              <a:ext cx="469529" cy="3053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4355325" y="6167105"/>
              <a:ext cx="316119" cy="3098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9" name="Straight Connector 28"/>
            <p:cNvCxnSpPr>
              <a:stCxn id="9" idx="4"/>
              <a:endCxn id="28" idx="0"/>
            </p:cNvCxnSpPr>
            <p:nvPr/>
          </p:nvCxnSpPr>
          <p:spPr>
            <a:xfrm rot="16200000" flipH="1">
              <a:off x="4178621" y="5832341"/>
              <a:ext cx="546335" cy="123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2" idx="4"/>
              <a:endCxn id="15" idx="6"/>
            </p:cNvCxnSpPr>
            <p:nvPr/>
          </p:nvCxnSpPr>
          <p:spPr>
            <a:xfrm rot="5400000">
              <a:off x="5086220" y="4993276"/>
              <a:ext cx="1088079" cy="6856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1676400"/>
            <a:ext cx="49149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Network: Tie-strength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Remove nodes (</a:t>
            </a:r>
            <a:r>
              <a:rPr lang="en-US" dirty="0" smtClean="0">
                <a:solidFill>
                  <a:schemeClr val="accent4"/>
                </a:solidFill>
              </a:rPr>
              <a:t>in some order</a:t>
            </a:r>
            <a:r>
              <a:rPr lang="en-US" dirty="0" smtClean="0"/>
              <a:t>) and observe how network falls apart: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Number of edges deleted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Size of largest connected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ADA5D-2B2B-440C-8751-85AC4FD7E401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grpSp>
        <p:nvGrpSpPr>
          <p:cNvPr id="64516" name="Group 28"/>
          <p:cNvGrpSpPr>
            <a:grpSpLocks/>
          </p:cNvGrpSpPr>
          <p:nvPr/>
        </p:nvGrpSpPr>
        <p:grpSpPr bwMode="auto">
          <a:xfrm>
            <a:off x="304800" y="3840163"/>
            <a:ext cx="4267200" cy="2895600"/>
            <a:chOff x="2377440" y="3840480"/>
            <a:chExt cx="4267200" cy="2895600"/>
          </a:xfrm>
        </p:grpSpPr>
        <p:sp>
          <p:nvSpPr>
            <p:cNvPr id="5" name="Cloud 4"/>
            <p:cNvSpPr/>
            <p:nvPr/>
          </p:nvSpPr>
          <p:spPr>
            <a:xfrm>
              <a:off x="2377440" y="3840480"/>
              <a:ext cx="4267200" cy="28956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020503" y="4688205"/>
              <a:ext cx="317500" cy="31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231640" y="5308917"/>
              <a:ext cx="317500" cy="31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493453" y="5102542"/>
              <a:ext cx="315912" cy="31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/>
            </a:p>
          </p:txBody>
        </p:sp>
        <p:sp>
          <p:nvSpPr>
            <p:cNvPr id="9" name="Oval 8"/>
            <p:cNvSpPr/>
            <p:nvPr/>
          </p:nvSpPr>
          <p:spPr>
            <a:xfrm>
              <a:off x="5180965" y="4894580"/>
              <a:ext cx="317500" cy="31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814378" y="4480242"/>
              <a:ext cx="317500" cy="31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894965" y="4946967"/>
              <a:ext cx="317500" cy="31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865053" y="4273867"/>
              <a:ext cx="315912" cy="309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969828" y="5724842"/>
              <a:ext cx="317500" cy="309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493453" y="5828030"/>
              <a:ext cx="315912" cy="31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5" name="Straight Connector 14"/>
            <p:cNvCxnSpPr>
              <a:stCxn id="14" idx="1"/>
              <a:endCxn id="11" idx="5"/>
            </p:cNvCxnSpPr>
            <p:nvPr/>
          </p:nvCxnSpPr>
          <p:spPr>
            <a:xfrm rot="16200000" flipV="1">
              <a:off x="3021965" y="5356543"/>
              <a:ext cx="661987" cy="373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6"/>
              <a:endCxn id="10" idx="3"/>
            </p:cNvCxnSpPr>
            <p:nvPr/>
          </p:nvCxnSpPr>
          <p:spPr>
            <a:xfrm flipV="1">
              <a:off x="5498465" y="4745355"/>
              <a:ext cx="361950" cy="304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4"/>
              <a:endCxn id="9" idx="1"/>
            </p:cNvCxnSpPr>
            <p:nvPr/>
          </p:nvCxnSpPr>
          <p:spPr>
            <a:xfrm rot="16200000" flipH="1">
              <a:off x="4947603" y="4659630"/>
              <a:ext cx="357187" cy="2047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2" idx="6"/>
              <a:endCxn id="10" idx="2"/>
            </p:cNvCxnSpPr>
            <p:nvPr/>
          </p:nvCxnSpPr>
          <p:spPr>
            <a:xfrm>
              <a:off x="5180965" y="4429442"/>
              <a:ext cx="633413" cy="2063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2" idx="3"/>
              <a:endCxn id="6" idx="6"/>
            </p:cNvCxnSpPr>
            <p:nvPr/>
          </p:nvCxnSpPr>
          <p:spPr>
            <a:xfrm rot="5400000">
              <a:off x="4472147" y="4404836"/>
              <a:ext cx="304800" cy="573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3"/>
              <a:endCxn id="14" idx="7"/>
            </p:cNvCxnSpPr>
            <p:nvPr/>
          </p:nvCxnSpPr>
          <p:spPr>
            <a:xfrm rot="5400000">
              <a:off x="3871278" y="5467667"/>
              <a:ext cx="298450" cy="514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" idx="0"/>
              <a:endCxn id="6" idx="4"/>
            </p:cNvCxnSpPr>
            <p:nvPr/>
          </p:nvCxnSpPr>
          <p:spPr>
            <a:xfrm rot="16200000" flipV="1">
              <a:off x="4130041" y="5048567"/>
              <a:ext cx="309562" cy="2111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4" idx="0"/>
              <a:endCxn id="8" idx="4"/>
            </p:cNvCxnSpPr>
            <p:nvPr/>
          </p:nvCxnSpPr>
          <p:spPr>
            <a:xfrm rot="5400000" flipH="1" flipV="1">
              <a:off x="3443446" y="5620861"/>
              <a:ext cx="41592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3"/>
              <a:endCxn id="7" idx="6"/>
            </p:cNvCxnSpPr>
            <p:nvPr/>
          </p:nvCxnSpPr>
          <p:spPr>
            <a:xfrm rot="5400000">
              <a:off x="4736465" y="4972367"/>
              <a:ext cx="304800" cy="6794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9" idx="4"/>
              <a:endCxn id="13" idx="7"/>
            </p:cNvCxnSpPr>
            <p:nvPr/>
          </p:nvCxnSpPr>
          <p:spPr>
            <a:xfrm rot="5400000">
              <a:off x="5008722" y="5438298"/>
              <a:ext cx="563562" cy="98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2"/>
              <a:endCxn id="7" idx="5"/>
            </p:cNvCxnSpPr>
            <p:nvPr/>
          </p:nvCxnSpPr>
          <p:spPr>
            <a:xfrm rot="10800000">
              <a:off x="4501515" y="5575617"/>
              <a:ext cx="468313" cy="3032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355465" y="6166167"/>
              <a:ext cx="315913" cy="311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8" name="Straight Connector 27"/>
            <p:cNvCxnSpPr>
              <a:stCxn id="7" idx="4"/>
              <a:endCxn id="27" idx="0"/>
            </p:cNvCxnSpPr>
            <p:nvPr/>
          </p:nvCxnSpPr>
          <p:spPr>
            <a:xfrm rot="16200000" flipH="1">
              <a:off x="4178459" y="5831998"/>
              <a:ext cx="546100" cy="1222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0" idx="4"/>
              <a:endCxn id="13" idx="6"/>
            </p:cNvCxnSpPr>
            <p:nvPr/>
          </p:nvCxnSpPr>
          <p:spPr>
            <a:xfrm rot="5400000">
              <a:off x="5086509" y="4992211"/>
              <a:ext cx="1087438" cy="685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517" name="Content Placeholder 2"/>
          <p:cNvSpPr txBox="1">
            <a:spLocks/>
          </p:cNvSpPr>
          <p:nvPr/>
        </p:nvSpPr>
        <p:spPr bwMode="auto">
          <a:xfrm>
            <a:off x="4572000" y="36576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</a:pPr>
            <a:r>
              <a:rPr lang="en-US" sz="3200">
                <a:solidFill>
                  <a:schemeClr val="accent2"/>
                </a:solidFill>
                <a:latin typeface="Calibri" pitchFamily="34" charset="0"/>
              </a:rPr>
              <a:t>Order nodes by: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>
                <a:latin typeface="Calibri" pitchFamily="34" charset="0"/>
              </a:rPr>
              <a:t>Number of links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>
                <a:latin typeface="Calibri" pitchFamily="34" charset="0"/>
              </a:rPr>
              <a:t>Total conversations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>
                <a:latin typeface="Calibri" pitchFamily="34" charset="0"/>
              </a:rPr>
              <a:t>Total conv. Duration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>
                <a:latin typeface="Calibri" pitchFamily="34" charset="0"/>
              </a:rPr>
              <a:t>Messages/conversation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>
                <a:latin typeface="Calibri" pitchFamily="34" charset="0"/>
              </a:rPr>
              <a:t>Avg. sent, avg. duration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Strength: Nodes vs. Edges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B56BB-CAAC-4D54-B5AC-AC3B4A2AC8ED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12900"/>
            <a:ext cx="7377113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Strength: Connectivity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9B1E3-931B-4C40-AD55-3FFE535527C6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74723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Conclusion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382000" cy="4854575"/>
          </a:xfrm>
        </p:spPr>
        <p:txBody>
          <a:bodyPr rtlCol="0">
            <a:normAutofit fontScale="925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Social network of the whole planet Earth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 largest social network analyzed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accent3"/>
                </a:solidFill>
              </a:rPr>
              <a:t>Strong presence of </a:t>
            </a:r>
            <a:r>
              <a:rPr lang="en-US" dirty="0" err="1" smtClean="0">
                <a:solidFill>
                  <a:schemeClr val="accent3"/>
                </a:solidFill>
              </a:rPr>
              <a:t>homophily</a:t>
            </a:r>
            <a:endParaRPr lang="en-US" dirty="0" smtClean="0">
              <a:solidFill>
                <a:srgbClr val="C00000"/>
              </a:solidFill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people that communicate are similar (except gender)</a:t>
            </a:r>
            <a:endParaRPr lang="en-US" dirty="0" smtClean="0">
              <a:solidFill>
                <a:srgbClr val="C00000"/>
              </a:solidFill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accent3"/>
                </a:solidFill>
              </a:rPr>
              <a:t>Well connected Small-world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in only few hops one can research most of the network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chemeClr val="accent3"/>
                </a:solidFill>
              </a:rPr>
              <a:t>Very robust</a:t>
            </a:r>
            <a:endParaRPr lang="en-US" dirty="0" smtClean="0"/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many (random) people can be removed </a:t>
            </a:r>
            <a:r>
              <a:rPr lang="en-US" dirty="0" smtClean="0">
                <a:sym typeface="Wingdings" pitchFamily="2" charset="2"/>
              </a:rPr>
              <a:t>and the network is still connected</a:t>
            </a: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0C100-498F-42DB-B802-F97E7A3B7C94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References</a:t>
            </a:r>
            <a:endParaRPr lang="en-US" sz="4000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J. Leskovec and E. Horvitz: </a:t>
            </a:r>
            <a:r>
              <a:rPr lang="en-US" i="1" smtClean="0"/>
              <a:t>Worldwide Buzz: Planetary-Scale Views on an Instant-Messaging Network</a:t>
            </a:r>
            <a:r>
              <a:rPr lang="en-US" smtClean="0"/>
              <a:t>, WWW 2008</a:t>
            </a:r>
          </a:p>
          <a:p>
            <a:r>
              <a:rPr lang="en-US" smtClean="0">
                <a:hlinkClick r:id="rId3"/>
              </a:rPr>
              <a:t>http://www.cs.cmu.edu/~jure</a:t>
            </a:r>
            <a:r>
              <a:rPr lang="en-US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E436B-4D6D-4417-BBB4-786E55388E45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Data description: Communication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702175"/>
          </a:xfrm>
        </p:spPr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For every conversation (session) a list of participants: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User Id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Time Joined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Time Left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Number of Messages Sent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Number of Messages Received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There can be multiple participants per conversation</a:t>
            </a:r>
          </a:p>
          <a:p>
            <a:pPr marL="438912" lvl="1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b="1" u="sng" dirty="0" smtClean="0">
                <a:solidFill>
                  <a:schemeClr val="accent3"/>
                </a:solidFill>
              </a:rPr>
              <a:t>Everything is </a:t>
            </a:r>
            <a:r>
              <a:rPr lang="en-US" sz="3200" b="1" u="sng" dirty="0" err="1" smtClean="0">
                <a:solidFill>
                  <a:schemeClr val="accent3"/>
                </a:solidFill>
              </a:rPr>
              <a:t>anonymized</a:t>
            </a:r>
            <a:r>
              <a:rPr lang="en-US" sz="3200" b="1" u="sng" dirty="0" smtClean="0">
                <a:solidFill>
                  <a:schemeClr val="accent3"/>
                </a:solidFill>
              </a:rPr>
              <a:t>. No message text</a:t>
            </a:r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E77B4-6450-41B3-A78E-18A9347D2A6A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Data description: Demographics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mtClean="0"/>
              <a:t>User demographic data (self-reported):</a:t>
            </a:r>
          </a:p>
          <a:p>
            <a:pPr lvl="1"/>
            <a:r>
              <a:rPr lang="en-US" smtClean="0"/>
              <a:t>Age</a:t>
            </a:r>
          </a:p>
          <a:p>
            <a:pPr lvl="1"/>
            <a:r>
              <a:rPr lang="en-US" smtClean="0"/>
              <a:t>Gender</a:t>
            </a:r>
          </a:p>
          <a:p>
            <a:pPr lvl="1"/>
            <a:r>
              <a:rPr lang="en-US" smtClean="0"/>
              <a:t>Location (Country, ZIP)</a:t>
            </a:r>
          </a:p>
          <a:p>
            <a:pPr lvl="1"/>
            <a:r>
              <a:rPr lang="en-US" smtClean="0"/>
              <a:t>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EC57F-7FE7-4200-9235-75FD7FDF6B3C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Data statistics: Total activity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854575"/>
          </a:xfrm>
        </p:spPr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We collected the data for </a:t>
            </a:r>
            <a:r>
              <a:rPr lang="en-US" b="1" dirty="0" smtClean="0">
                <a:solidFill>
                  <a:schemeClr val="accent4"/>
                </a:solidFill>
              </a:rPr>
              <a:t>June 2006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Log size: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		</a:t>
            </a:r>
            <a:r>
              <a:rPr lang="en-US" dirty="0" smtClean="0">
                <a:solidFill>
                  <a:schemeClr val="accent2"/>
                </a:solidFill>
              </a:rPr>
              <a:t>150Gb/day (compressed)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Total: 1 month of communication data: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		4.5Tb of compressed data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Activity over June 2006 (30 days)</a:t>
            </a:r>
            <a:endParaRPr lang="en-US" dirty="0" smtClean="0"/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245 million users logged in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180 million users engaged in conversations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17,5 million new accounts activated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More than 30 billion conversations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More than 255 billion exchanged messages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006FF-D3F4-4E0D-9E73-54742CF21C73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Data statistics: Typical day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smtClean="0">
                <a:solidFill>
                  <a:schemeClr val="accent2"/>
                </a:solidFill>
              </a:rPr>
              <a:t>Activity on a typical day (June 1 2006):</a:t>
            </a:r>
          </a:p>
          <a:p>
            <a:r>
              <a:rPr lang="en-US" smtClean="0"/>
              <a:t>1 billion conversations</a:t>
            </a:r>
          </a:p>
          <a:p>
            <a:r>
              <a:rPr lang="en-US" smtClean="0"/>
              <a:t>93 million users login</a:t>
            </a:r>
          </a:p>
          <a:p>
            <a:r>
              <a:rPr lang="en-US" smtClean="0"/>
              <a:t>65 million different users talk (exchange messages)</a:t>
            </a:r>
          </a:p>
          <a:p>
            <a:r>
              <a:rPr lang="en-US" smtClean="0"/>
              <a:t>1.5 million invitations for new accounts sent</a:t>
            </a:r>
          </a:p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8C5E4-516D-4539-8D73-5D03538FFE0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01624"/>
            <a:ext cx="8013192" cy="16367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User &amp; Communication characteristics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8" name="Text Placeholder 2"/>
          <p:cNvSpPr>
            <a:spLocks noGrp="1"/>
          </p:cNvSpPr>
          <p:nvPr>
            <p:ph type="body" idx="1"/>
          </p:nvPr>
        </p:nvSpPr>
        <p:spPr>
          <a:xfrm>
            <a:off x="741363" y="2895600"/>
            <a:ext cx="8021637" cy="1066800"/>
          </a:xfrm>
        </p:spPr>
        <p:txBody>
          <a:bodyPr/>
          <a:lstStyle/>
          <a:p>
            <a:r>
              <a:rPr lang="en-US" sz="2800" smtClean="0"/>
              <a:t>How does user demographics influence communication?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18BFB-24DC-4CE4-B62C-D0EB7F5FB47A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8693</TotalTime>
  <Words>1484</Words>
  <Application>Microsoft Office PowerPoint</Application>
  <PresentationFormat>On-screen Show (4:3)</PresentationFormat>
  <Paragraphs>486</Paragraphs>
  <Slides>48</Slides>
  <Notes>48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Module</vt:lpstr>
      <vt:lpstr>Image</vt:lpstr>
      <vt:lpstr>Planetary-Scale Views on a Large Instant-Messaging Network</vt:lpstr>
      <vt:lpstr>Instant Messaging</vt:lpstr>
      <vt:lpstr>Instant Messaging as a Network</vt:lpstr>
      <vt:lpstr>IM – Phenomena at planetary scale</vt:lpstr>
      <vt:lpstr>Data description: Communication</vt:lpstr>
      <vt:lpstr>Data description: Demographics</vt:lpstr>
      <vt:lpstr>Data statistics: Total activity</vt:lpstr>
      <vt:lpstr>Data statistics: Typical day</vt:lpstr>
      <vt:lpstr>User &amp; Communication characteristics</vt:lpstr>
      <vt:lpstr>User Age: MSN vs. the world</vt:lpstr>
      <vt:lpstr>Communication: Demographics</vt:lpstr>
      <vt:lpstr>Age: Number of conversations</vt:lpstr>
      <vt:lpstr>Age: Total conversation duration</vt:lpstr>
      <vt:lpstr>Age: Messages per conversation</vt:lpstr>
      <vt:lpstr>Age: Messages per unit time</vt:lpstr>
      <vt:lpstr>Communication: Gender</vt:lpstr>
      <vt:lpstr>Communication: Geo distance</vt:lpstr>
      <vt:lpstr>Communication: Geography (1)</vt:lpstr>
      <vt:lpstr>Communication: Geography (2)</vt:lpstr>
      <vt:lpstr>Communication: Geography (3)</vt:lpstr>
      <vt:lpstr>World communication axis</vt:lpstr>
      <vt:lpstr>Who talks to whom:  Number of conversations</vt:lpstr>
      <vt:lpstr>Who talks to whom:  Conversation duration</vt:lpstr>
      <vt:lpstr>Number of people per conversation</vt:lpstr>
      <vt:lpstr>Conversations: number of messages</vt:lpstr>
      <vt:lpstr>Messaging as a Network</vt:lpstr>
      <vt:lpstr>IM Communication Network</vt:lpstr>
      <vt:lpstr>Network: Number of buddies</vt:lpstr>
      <vt:lpstr>Network: Communication degree</vt:lpstr>
      <vt:lpstr>Network: Connectivity</vt:lpstr>
      <vt:lpstr>Is the world Small-world?</vt:lpstr>
      <vt:lpstr>Network: Small world</vt:lpstr>
      <vt:lpstr>Distance of links on a shortest path</vt:lpstr>
      <vt:lpstr>Where do shortest paths go?</vt:lpstr>
      <vt:lpstr>How hard it is to forward?</vt:lpstr>
      <vt:lpstr>Random routing: Success prob.</vt:lpstr>
      <vt:lpstr>Using node attributes: age</vt:lpstr>
      <vt:lpstr>Paths go through heavy users</vt:lpstr>
      <vt:lpstr>Compact nations</vt:lpstr>
      <vt:lpstr>USA: Degrees of separation</vt:lpstr>
      <vt:lpstr>Network: Clustering</vt:lpstr>
      <vt:lpstr>Network: k-Cores decomposition</vt:lpstr>
      <vt:lpstr>Network: Robustness</vt:lpstr>
      <vt:lpstr>Network: Tie-strength</vt:lpstr>
      <vt:lpstr>Strength: Nodes vs. Edges</vt:lpstr>
      <vt:lpstr>Strength: Connectivity</vt:lpstr>
      <vt:lpstr>Conclusion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 and Cascading Behavior in Networks</dc:title>
  <dc:creator>jure</dc:creator>
  <cp:lastModifiedBy> </cp:lastModifiedBy>
  <cp:revision>133</cp:revision>
  <dcterms:created xsi:type="dcterms:W3CDTF">2007-09-08T08:48:39Z</dcterms:created>
  <dcterms:modified xsi:type="dcterms:W3CDTF">2011-03-01T17:44:06Z</dcterms:modified>
</cp:coreProperties>
</file>