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handoutMasterIdLst>
    <p:handoutMasterId r:id="rId53"/>
  </p:handoutMasterIdLst>
  <p:sldIdLst>
    <p:sldId id="256" r:id="rId2"/>
    <p:sldId id="287" r:id="rId3"/>
    <p:sldId id="374" r:id="rId4"/>
    <p:sldId id="316" r:id="rId5"/>
    <p:sldId id="318" r:id="rId6"/>
    <p:sldId id="381" r:id="rId7"/>
    <p:sldId id="320" r:id="rId8"/>
    <p:sldId id="282" r:id="rId9"/>
    <p:sldId id="286" r:id="rId10"/>
    <p:sldId id="375" r:id="rId11"/>
    <p:sldId id="358" r:id="rId12"/>
    <p:sldId id="369" r:id="rId13"/>
    <p:sldId id="324" r:id="rId14"/>
    <p:sldId id="292" r:id="rId15"/>
    <p:sldId id="382" r:id="rId16"/>
    <p:sldId id="315" r:id="rId17"/>
    <p:sldId id="376" r:id="rId18"/>
    <p:sldId id="372" r:id="rId19"/>
    <p:sldId id="356" r:id="rId20"/>
    <p:sldId id="325" r:id="rId21"/>
    <p:sldId id="326" r:id="rId22"/>
    <p:sldId id="388" r:id="rId23"/>
    <p:sldId id="357" r:id="rId24"/>
    <p:sldId id="362" r:id="rId25"/>
    <p:sldId id="363" r:id="rId26"/>
    <p:sldId id="373" r:id="rId27"/>
    <p:sldId id="370" r:id="rId28"/>
    <p:sldId id="377" r:id="rId29"/>
    <p:sldId id="385" r:id="rId30"/>
    <p:sldId id="345" r:id="rId31"/>
    <p:sldId id="346" r:id="rId32"/>
    <p:sldId id="364" r:id="rId33"/>
    <p:sldId id="386" r:id="rId34"/>
    <p:sldId id="347" r:id="rId35"/>
    <p:sldId id="338" r:id="rId36"/>
    <p:sldId id="339" r:id="rId37"/>
    <p:sldId id="359" r:id="rId38"/>
    <p:sldId id="360" r:id="rId39"/>
    <p:sldId id="361" r:id="rId40"/>
    <p:sldId id="378" r:id="rId41"/>
    <p:sldId id="365" r:id="rId42"/>
    <p:sldId id="368" r:id="rId43"/>
    <p:sldId id="366" r:id="rId44"/>
    <p:sldId id="367" r:id="rId45"/>
    <p:sldId id="387" r:id="rId46"/>
    <p:sldId id="335" r:id="rId47"/>
    <p:sldId id="379" r:id="rId48"/>
    <p:sldId id="342" r:id="rId49"/>
    <p:sldId id="343" r:id="rId50"/>
    <p:sldId id="383" r:id="rId51"/>
  </p:sldIdLst>
  <p:sldSz cx="9144000" cy="6858000" type="screen4x3"/>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FF00"/>
    <a:srgbClr val="09E53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74" autoAdjust="0"/>
    <p:restoredTop sz="80137" autoAdjust="0"/>
  </p:normalViewPr>
  <p:slideViewPr>
    <p:cSldViewPr>
      <p:cViewPr varScale="1">
        <p:scale>
          <a:sx n="62" d="100"/>
          <a:sy n="62" d="100"/>
        </p:scale>
        <p:origin x="-127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5" d="100"/>
          <a:sy n="65" d="100"/>
        </p:scale>
        <p:origin x="-2820" y="-120"/>
      </p:cViewPr>
      <p:guideLst>
        <p:guide orient="horz" pos="3108"/>
        <p:guide pos="212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Current%20Task\papers\WWW2010\WWW2010\WWW2010&#12489;&#12521;&#12501;&#12488;\WWW&#36039;&#26009;\tweet&#12398;&#25968;(&#22320;&#38663;&#25972;&#24418;&#12496;&#12540;&#12472;&#12519;&#12531;&#65289;.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Current%20Task\papers\WWW2010\WWW2010\WWW2010&#12489;&#12521;&#12501;&#12488;\WWW&#36039;&#26009;\tweet&#12398;&#25968;(&#22320;&#38663;&#25972;&#24418;&#12496;&#12540;&#12472;&#12519;&#12531;&#6528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9.660784079033552E-2"/>
          <c:y val="3.5986089127421697E-2"/>
          <c:w val="0.88933386148112004"/>
          <c:h val="0.74707121028528023"/>
        </c:manualLayout>
      </c:layout>
      <c:lineChart>
        <c:grouping val="standard"/>
        <c:ser>
          <c:idx val="0"/>
          <c:order val="0"/>
          <c:spPr>
            <a:ln w="38100">
              <a:solidFill>
                <a:srgbClr val="666699"/>
              </a:solidFill>
              <a:prstDash val="solid"/>
            </a:ln>
          </c:spPr>
          <c:marker>
            <c:symbol val="diamond"/>
            <c:size val="6"/>
            <c:spPr>
              <a:solidFill>
                <a:srgbClr val="000080"/>
              </a:solidFill>
              <a:ln>
                <a:solidFill>
                  <a:srgbClr val="000080"/>
                </a:solidFill>
                <a:prstDash val="solid"/>
              </a:ln>
            </c:spPr>
          </c:marker>
          <c:cat>
            <c:strRef>
              <c:f>'[tweetの数(地震整形バージョン）.xls]Table1'!$C$25:$C$232</c:f>
              <c:strCache>
                <c:ptCount val="208"/>
                <c:pt idx="0">
                  <c:v>Aug 9 00:00</c:v>
                </c:pt>
                <c:pt idx="1">
                  <c:v>Aug 9 01:00</c:v>
                </c:pt>
                <c:pt idx="2">
                  <c:v>Aug 9 02:00</c:v>
                </c:pt>
                <c:pt idx="3">
                  <c:v>Aug 9 03:00</c:v>
                </c:pt>
                <c:pt idx="4">
                  <c:v>Aug 9 04:00</c:v>
                </c:pt>
                <c:pt idx="5">
                  <c:v>Aug 9 05:00</c:v>
                </c:pt>
                <c:pt idx="6">
                  <c:v>Aug 9 06:00</c:v>
                </c:pt>
                <c:pt idx="7">
                  <c:v>Aug 9 07:00</c:v>
                </c:pt>
                <c:pt idx="8">
                  <c:v>Aug 9 08:00</c:v>
                </c:pt>
                <c:pt idx="9">
                  <c:v>Aug 9 09:00</c:v>
                </c:pt>
                <c:pt idx="10">
                  <c:v>Aug 9 10:00</c:v>
                </c:pt>
                <c:pt idx="11">
                  <c:v>Aug 9 11:00</c:v>
                </c:pt>
                <c:pt idx="12">
                  <c:v>Aug 9 12:00</c:v>
                </c:pt>
                <c:pt idx="13">
                  <c:v>Aug 9 13:00</c:v>
                </c:pt>
                <c:pt idx="14">
                  <c:v>Aug 9 14:00</c:v>
                </c:pt>
                <c:pt idx="15">
                  <c:v>Aug 9 15:00</c:v>
                </c:pt>
                <c:pt idx="16">
                  <c:v>Aug 9 16:00</c:v>
                </c:pt>
                <c:pt idx="17">
                  <c:v>Aug 9 17:00</c:v>
                </c:pt>
                <c:pt idx="18">
                  <c:v>Aug 9 18:00</c:v>
                </c:pt>
                <c:pt idx="19">
                  <c:v>Aug 9 19:00</c:v>
                </c:pt>
                <c:pt idx="20">
                  <c:v>Aug 9 20:00</c:v>
                </c:pt>
                <c:pt idx="21">
                  <c:v>Aug 9 21:00</c:v>
                </c:pt>
                <c:pt idx="22">
                  <c:v>Aug 9 22:00</c:v>
                </c:pt>
                <c:pt idx="23">
                  <c:v>Aug 9 23:00</c:v>
                </c:pt>
                <c:pt idx="24">
                  <c:v>Aug 10 00:00</c:v>
                </c:pt>
                <c:pt idx="25">
                  <c:v>Aug 10 01:00</c:v>
                </c:pt>
                <c:pt idx="26">
                  <c:v>Aug 10 02:00</c:v>
                </c:pt>
                <c:pt idx="27">
                  <c:v>Aug 10 03:00</c:v>
                </c:pt>
                <c:pt idx="28">
                  <c:v>Aug 10 04:00</c:v>
                </c:pt>
                <c:pt idx="29">
                  <c:v>Aug 10 05:00</c:v>
                </c:pt>
                <c:pt idx="30">
                  <c:v>Aug 10 06:00</c:v>
                </c:pt>
                <c:pt idx="31">
                  <c:v>Aug 10 07:00</c:v>
                </c:pt>
                <c:pt idx="32">
                  <c:v>Aug 10 08:00</c:v>
                </c:pt>
                <c:pt idx="33">
                  <c:v>Aug 10 09:00</c:v>
                </c:pt>
                <c:pt idx="34">
                  <c:v>Aug 10 10:00</c:v>
                </c:pt>
                <c:pt idx="35">
                  <c:v>Aug 10 11:00</c:v>
                </c:pt>
                <c:pt idx="36">
                  <c:v>Aug 10 12:00</c:v>
                </c:pt>
                <c:pt idx="37">
                  <c:v>Aug 10 13:00</c:v>
                </c:pt>
                <c:pt idx="38">
                  <c:v>Aug 10 14:00</c:v>
                </c:pt>
                <c:pt idx="39">
                  <c:v>Aug 10 15:00</c:v>
                </c:pt>
                <c:pt idx="40">
                  <c:v>Aug 10 16:00</c:v>
                </c:pt>
                <c:pt idx="41">
                  <c:v>Aug 10 17:00</c:v>
                </c:pt>
                <c:pt idx="42">
                  <c:v>Aug 10 18:00</c:v>
                </c:pt>
                <c:pt idx="43">
                  <c:v>Aug 10 19:00</c:v>
                </c:pt>
                <c:pt idx="44">
                  <c:v>Aug 10 20:00</c:v>
                </c:pt>
                <c:pt idx="45">
                  <c:v>Aug 10 21:00</c:v>
                </c:pt>
                <c:pt idx="46">
                  <c:v>Aug 10 22:00</c:v>
                </c:pt>
                <c:pt idx="47">
                  <c:v>Aug 10 23:00</c:v>
                </c:pt>
                <c:pt idx="48">
                  <c:v>Aug 11 00:00</c:v>
                </c:pt>
                <c:pt idx="49">
                  <c:v>Aug 11 01:00</c:v>
                </c:pt>
                <c:pt idx="50">
                  <c:v>Aug 11 02:00</c:v>
                </c:pt>
                <c:pt idx="51">
                  <c:v>Aug 11 03:00</c:v>
                </c:pt>
                <c:pt idx="52">
                  <c:v>Aug 11 04:00</c:v>
                </c:pt>
                <c:pt idx="53">
                  <c:v>Aug 11 05:00</c:v>
                </c:pt>
                <c:pt idx="54">
                  <c:v>Aug 11 06:00</c:v>
                </c:pt>
                <c:pt idx="55">
                  <c:v>Aug 11 07:00</c:v>
                </c:pt>
                <c:pt idx="56">
                  <c:v>Aug 11 08:00</c:v>
                </c:pt>
                <c:pt idx="57">
                  <c:v>Aug 11 09:00</c:v>
                </c:pt>
                <c:pt idx="58">
                  <c:v>Aug 11 10:00</c:v>
                </c:pt>
                <c:pt idx="59">
                  <c:v>Aug 11 11:00</c:v>
                </c:pt>
                <c:pt idx="60">
                  <c:v>Aug 11 12:00</c:v>
                </c:pt>
                <c:pt idx="61">
                  <c:v>Aug 11 13:00</c:v>
                </c:pt>
                <c:pt idx="62">
                  <c:v>Aug 11 14:00</c:v>
                </c:pt>
                <c:pt idx="63">
                  <c:v>Aug 11 15:00</c:v>
                </c:pt>
                <c:pt idx="64">
                  <c:v>Aug 11 16:00</c:v>
                </c:pt>
                <c:pt idx="65">
                  <c:v>Aug 11 17:00</c:v>
                </c:pt>
                <c:pt idx="66">
                  <c:v>Aug 11 18:00</c:v>
                </c:pt>
                <c:pt idx="67">
                  <c:v>Aug 11 19:00</c:v>
                </c:pt>
                <c:pt idx="68">
                  <c:v>Aug 11 20:00</c:v>
                </c:pt>
                <c:pt idx="69">
                  <c:v>Aug 11 21:00</c:v>
                </c:pt>
                <c:pt idx="70">
                  <c:v>Aug 11 22:00</c:v>
                </c:pt>
                <c:pt idx="71">
                  <c:v>Aug 11 23:00</c:v>
                </c:pt>
                <c:pt idx="72">
                  <c:v>Aug 12 00:00</c:v>
                </c:pt>
                <c:pt idx="73">
                  <c:v>Aug 12 01:00</c:v>
                </c:pt>
                <c:pt idx="74">
                  <c:v>Aug 12 02:00</c:v>
                </c:pt>
                <c:pt idx="75">
                  <c:v>Aug 12 03:00</c:v>
                </c:pt>
                <c:pt idx="76">
                  <c:v>Aug 12 04:00</c:v>
                </c:pt>
                <c:pt idx="77">
                  <c:v>Aug 12 05:00</c:v>
                </c:pt>
                <c:pt idx="78">
                  <c:v>Aug 12 06:00</c:v>
                </c:pt>
                <c:pt idx="79">
                  <c:v>Aug 12 07:00</c:v>
                </c:pt>
                <c:pt idx="80">
                  <c:v>Aug 12 08:00</c:v>
                </c:pt>
                <c:pt idx="81">
                  <c:v>Aug 12 09:00</c:v>
                </c:pt>
                <c:pt idx="82">
                  <c:v>Aug 12 10:00</c:v>
                </c:pt>
                <c:pt idx="83">
                  <c:v>Aug 12 11:00</c:v>
                </c:pt>
                <c:pt idx="84">
                  <c:v>Aug 12 12:00</c:v>
                </c:pt>
                <c:pt idx="85">
                  <c:v>Aug 12 13:00</c:v>
                </c:pt>
                <c:pt idx="86">
                  <c:v>Aug 12 14:00</c:v>
                </c:pt>
                <c:pt idx="87">
                  <c:v>Aug 12 15:00</c:v>
                </c:pt>
                <c:pt idx="88">
                  <c:v>Aug 12 16:00</c:v>
                </c:pt>
                <c:pt idx="89">
                  <c:v>Aug 12 17:00</c:v>
                </c:pt>
                <c:pt idx="90">
                  <c:v>Aug 12 18:00</c:v>
                </c:pt>
                <c:pt idx="91">
                  <c:v>Aug 12 19:00</c:v>
                </c:pt>
                <c:pt idx="92">
                  <c:v>Aug 12 20:00</c:v>
                </c:pt>
                <c:pt idx="93">
                  <c:v>Aug 12 21:00</c:v>
                </c:pt>
                <c:pt idx="94">
                  <c:v>Aug 12 22:00</c:v>
                </c:pt>
                <c:pt idx="95">
                  <c:v>Aug 12 23:00</c:v>
                </c:pt>
                <c:pt idx="96">
                  <c:v>Aug 13 00:00</c:v>
                </c:pt>
                <c:pt idx="97">
                  <c:v>Aug 13 01:00</c:v>
                </c:pt>
                <c:pt idx="98">
                  <c:v>Aug 13 02:00</c:v>
                </c:pt>
                <c:pt idx="99">
                  <c:v>Aug 13 03:00</c:v>
                </c:pt>
                <c:pt idx="100">
                  <c:v>Aug 13 04:00</c:v>
                </c:pt>
                <c:pt idx="101">
                  <c:v>Aug 13 05:00</c:v>
                </c:pt>
                <c:pt idx="102">
                  <c:v>Aug 13 06:00</c:v>
                </c:pt>
                <c:pt idx="103">
                  <c:v>Aug 13 07:00</c:v>
                </c:pt>
                <c:pt idx="104">
                  <c:v>Aug 13 08:00</c:v>
                </c:pt>
                <c:pt idx="105">
                  <c:v>Aug 13 09:00</c:v>
                </c:pt>
                <c:pt idx="106">
                  <c:v>Aug 13 10:00</c:v>
                </c:pt>
                <c:pt idx="107">
                  <c:v>Aug 13 11:00</c:v>
                </c:pt>
                <c:pt idx="108">
                  <c:v>Aug 13 12:00</c:v>
                </c:pt>
                <c:pt idx="109">
                  <c:v>Aug 13 13:00</c:v>
                </c:pt>
                <c:pt idx="110">
                  <c:v>Aug 13 14:00</c:v>
                </c:pt>
                <c:pt idx="111">
                  <c:v>Aug 13 15:00</c:v>
                </c:pt>
                <c:pt idx="112">
                  <c:v>Aug 13 16:00</c:v>
                </c:pt>
                <c:pt idx="113">
                  <c:v>Aug 13 17:00</c:v>
                </c:pt>
                <c:pt idx="114">
                  <c:v>Aug 13 18:00</c:v>
                </c:pt>
                <c:pt idx="115">
                  <c:v>Aug 13 19:00</c:v>
                </c:pt>
                <c:pt idx="116">
                  <c:v>Aug 13 20:00</c:v>
                </c:pt>
                <c:pt idx="117">
                  <c:v>Aug 13 21:00</c:v>
                </c:pt>
                <c:pt idx="118">
                  <c:v>Aug 13 22:00</c:v>
                </c:pt>
                <c:pt idx="119">
                  <c:v>Aug 13 23:00</c:v>
                </c:pt>
                <c:pt idx="120">
                  <c:v>Aug 14 00:00</c:v>
                </c:pt>
                <c:pt idx="121">
                  <c:v>Aug 14 01:00</c:v>
                </c:pt>
                <c:pt idx="122">
                  <c:v>Aug 14 02:00</c:v>
                </c:pt>
                <c:pt idx="123">
                  <c:v>Aug 14 03:00</c:v>
                </c:pt>
                <c:pt idx="124">
                  <c:v>Aug 14 04:00</c:v>
                </c:pt>
                <c:pt idx="125">
                  <c:v>Aug 14 05:00</c:v>
                </c:pt>
                <c:pt idx="126">
                  <c:v>Aug 14 06:00</c:v>
                </c:pt>
                <c:pt idx="127">
                  <c:v>Aug 14 07:00</c:v>
                </c:pt>
                <c:pt idx="128">
                  <c:v>Aug 14 08:00</c:v>
                </c:pt>
                <c:pt idx="129">
                  <c:v>Aug 14 09:00</c:v>
                </c:pt>
                <c:pt idx="130">
                  <c:v>Aug 14 10:00</c:v>
                </c:pt>
                <c:pt idx="131">
                  <c:v>Aug 14 11:00</c:v>
                </c:pt>
                <c:pt idx="132">
                  <c:v>Aug 14 12:00</c:v>
                </c:pt>
                <c:pt idx="133">
                  <c:v>Aug 14 13:00</c:v>
                </c:pt>
                <c:pt idx="134">
                  <c:v>Aug 14 14:00</c:v>
                </c:pt>
                <c:pt idx="135">
                  <c:v>Aug 14 15:00</c:v>
                </c:pt>
                <c:pt idx="136">
                  <c:v>Aug 14 16:00</c:v>
                </c:pt>
                <c:pt idx="137">
                  <c:v>Aug 14 17:00</c:v>
                </c:pt>
                <c:pt idx="138">
                  <c:v>Aug 14 18:00</c:v>
                </c:pt>
                <c:pt idx="139">
                  <c:v>Aug 14 19:00</c:v>
                </c:pt>
                <c:pt idx="140">
                  <c:v>Aug 14 20:00</c:v>
                </c:pt>
                <c:pt idx="141">
                  <c:v>Aug 14 21:00</c:v>
                </c:pt>
                <c:pt idx="142">
                  <c:v>Aug 14 22:00</c:v>
                </c:pt>
                <c:pt idx="143">
                  <c:v>Aug 14 23:00</c:v>
                </c:pt>
                <c:pt idx="144">
                  <c:v>Aug 15 00:00</c:v>
                </c:pt>
                <c:pt idx="145">
                  <c:v>Aug 15 01:00</c:v>
                </c:pt>
                <c:pt idx="146">
                  <c:v>Aug 15 02:00</c:v>
                </c:pt>
                <c:pt idx="147">
                  <c:v>Aug 15 03:00</c:v>
                </c:pt>
                <c:pt idx="148">
                  <c:v>Aug 15 04:00</c:v>
                </c:pt>
                <c:pt idx="149">
                  <c:v>Aug 15 05:00</c:v>
                </c:pt>
                <c:pt idx="150">
                  <c:v>Aug 15 06:00</c:v>
                </c:pt>
                <c:pt idx="151">
                  <c:v>Aug 15 07:00</c:v>
                </c:pt>
                <c:pt idx="152">
                  <c:v>Aug 15 08:00</c:v>
                </c:pt>
                <c:pt idx="153">
                  <c:v>Aug 15 09:00</c:v>
                </c:pt>
                <c:pt idx="154">
                  <c:v>Aug 15 10:00</c:v>
                </c:pt>
                <c:pt idx="155">
                  <c:v>Aug 15 11:00</c:v>
                </c:pt>
                <c:pt idx="156">
                  <c:v>Aug 15 12:00</c:v>
                </c:pt>
                <c:pt idx="157">
                  <c:v>Aug 15 13:00</c:v>
                </c:pt>
                <c:pt idx="158">
                  <c:v>Aug 15 14:00</c:v>
                </c:pt>
                <c:pt idx="159">
                  <c:v>Aug 15 15:00</c:v>
                </c:pt>
                <c:pt idx="160">
                  <c:v>Aug 15 16:00</c:v>
                </c:pt>
                <c:pt idx="161">
                  <c:v>Aug 15 17:00</c:v>
                </c:pt>
                <c:pt idx="162">
                  <c:v>Aug 15 18:00</c:v>
                </c:pt>
                <c:pt idx="163">
                  <c:v>Aug 15 19:00</c:v>
                </c:pt>
                <c:pt idx="164">
                  <c:v>Aug 15 20:00</c:v>
                </c:pt>
                <c:pt idx="165">
                  <c:v>Aug 15 21:00</c:v>
                </c:pt>
                <c:pt idx="166">
                  <c:v>Aug 15 22:00</c:v>
                </c:pt>
                <c:pt idx="167">
                  <c:v>Aug 15 23:00</c:v>
                </c:pt>
                <c:pt idx="168">
                  <c:v>Aug 16 00:00</c:v>
                </c:pt>
                <c:pt idx="169">
                  <c:v>Aug 16 01:00</c:v>
                </c:pt>
                <c:pt idx="170">
                  <c:v>Aug 16 02:00</c:v>
                </c:pt>
                <c:pt idx="171">
                  <c:v>Aug 16 03:00</c:v>
                </c:pt>
                <c:pt idx="172">
                  <c:v>Aug 16 04:00</c:v>
                </c:pt>
                <c:pt idx="173">
                  <c:v>Aug 16 05:00</c:v>
                </c:pt>
                <c:pt idx="174">
                  <c:v>Aug 16 06:00</c:v>
                </c:pt>
                <c:pt idx="175">
                  <c:v>Aug 16 07:00</c:v>
                </c:pt>
                <c:pt idx="176">
                  <c:v>Aug 16 08:00</c:v>
                </c:pt>
                <c:pt idx="177">
                  <c:v>Aug 16 09:00</c:v>
                </c:pt>
                <c:pt idx="178">
                  <c:v>Aug 16 10:00</c:v>
                </c:pt>
                <c:pt idx="179">
                  <c:v>Aug 16 11:00</c:v>
                </c:pt>
                <c:pt idx="180">
                  <c:v>Aug 16 12:00</c:v>
                </c:pt>
                <c:pt idx="181">
                  <c:v>Aug 16 13:00</c:v>
                </c:pt>
                <c:pt idx="182">
                  <c:v>Aug 16 14:00</c:v>
                </c:pt>
                <c:pt idx="183">
                  <c:v>Aug 16 15:00</c:v>
                </c:pt>
                <c:pt idx="184">
                  <c:v>Aug 16 16:00</c:v>
                </c:pt>
                <c:pt idx="185">
                  <c:v>Aug 16 17:00</c:v>
                </c:pt>
                <c:pt idx="186">
                  <c:v>Aug 16 18:00</c:v>
                </c:pt>
                <c:pt idx="187">
                  <c:v>Aug 16 19:00</c:v>
                </c:pt>
                <c:pt idx="188">
                  <c:v>Aug 16 20:00</c:v>
                </c:pt>
                <c:pt idx="189">
                  <c:v>Aug 16 21:00</c:v>
                </c:pt>
                <c:pt idx="190">
                  <c:v>Aug 16 22:00</c:v>
                </c:pt>
                <c:pt idx="191">
                  <c:v>Aug 16 23:00</c:v>
                </c:pt>
                <c:pt idx="192">
                  <c:v>Aug 17 00:00</c:v>
                </c:pt>
                <c:pt idx="193">
                  <c:v>Aug 17 01:00</c:v>
                </c:pt>
                <c:pt idx="194">
                  <c:v>Aug 17 02:00</c:v>
                </c:pt>
                <c:pt idx="195">
                  <c:v>Aug 17 03:00</c:v>
                </c:pt>
                <c:pt idx="196">
                  <c:v>Aug 17 04:00</c:v>
                </c:pt>
                <c:pt idx="197">
                  <c:v>Aug 17 05:00</c:v>
                </c:pt>
                <c:pt idx="198">
                  <c:v>Aug 17 06:00</c:v>
                </c:pt>
                <c:pt idx="199">
                  <c:v>Aug 17 07:00</c:v>
                </c:pt>
                <c:pt idx="200">
                  <c:v>Aug 17 08:00</c:v>
                </c:pt>
                <c:pt idx="201">
                  <c:v>Aug 17 09:00</c:v>
                </c:pt>
                <c:pt idx="202">
                  <c:v>Aug 17 10:00</c:v>
                </c:pt>
                <c:pt idx="203">
                  <c:v>Aug 17 11:00</c:v>
                </c:pt>
                <c:pt idx="204">
                  <c:v>Aug 17 12:00</c:v>
                </c:pt>
                <c:pt idx="205">
                  <c:v>Aug 17 13:00</c:v>
                </c:pt>
                <c:pt idx="206">
                  <c:v>Aug 17 14:00</c:v>
                </c:pt>
                <c:pt idx="207">
                  <c:v>Aug 17 15:00</c:v>
                </c:pt>
              </c:strCache>
            </c:strRef>
          </c:cat>
          <c:val>
            <c:numRef>
              <c:f>'[tweetの数(地震整形バージョン）.xls]Table1'!$D$25:$D$232</c:f>
              <c:numCache>
                <c:formatCode>General</c:formatCode>
                <c:ptCount val="208"/>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1</c:v>
                </c:pt>
                <c:pt idx="15">
                  <c:v>0</c:v>
                </c:pt>
                <c:pt idx="16">
                  <c:v>1</c:v>
                </c:pt>
                <c:pt idx="17">
                  <c:v>1</c:v>
                </c:pt>
                <c:pt idx="18">
                  <c:v>0</c:v>
                </c:pt>
                <c:pt idx="19">
                  <c:v>18</c:v>
                </c:pt>
                <c:pt idx="20">
                  <c:v>83</c:v>
                </c:pt>
                <c:pt idx="21">
                  <c:v>37</c:v>
                </c:pt>
                <c:pt idx="22">
                  <c:v>24</c:v>
                </c:pt>
                <c:pt idx="23">
                  <c:v>23</c:v>
                </c:pt>
                <c:pt idx="24">
                  <c:v>17</c:v>
                </c:pt>
                <c:pt idx="25">
                  <c:v>32</c:v>
                </c:pt>
                <c:pt idx="26">
                  <c:v>2</c:v>
                </c:pt>
                <c:pt idx="27">
                  <c:v>17</c:v>
                </c:pt>
                <c:pt idx="28">
                  <c:v>4</c:v>
                </c:pt>
                <c:pt idx="29">
                  <c:v>1</c:v>
                </c:pt>
                <c:pt idx="30">
                  <c:v>6</c:v>
                </c:pt>
                <c:pt idx="31">
                  <c:v>7</c:v>
                </c:pt>
                <c:pt idx="32">
                  <c:v>6</c:v>
                </c:pt>
                <c:pt idx="33">
                  <c:v>8</c:v>
                </c:pt>
                <c:pt idx="34">
                  <c:v>5</c:v>
                </c:pt>
                <c:pt idx="35">
                  <c:v>2</c:v>
                </c:pt>
                <c:pt idx="36">
                  <c:v>5</c:v>
                </c:pt>
                <c:pt idx="37">
                  <c:v>5</c:v>
                </c:pt>
                <c:pt idx="38">
                  <c:v>4</c:v>
                </c:pt>
                <c:pt idx="39">
                  <c:v>4</c:v>
                </c:pt>
                <c:pt idx="40">
                  <c:v>4</c:v>
                </c:pt>
                <c:pt idx="41">
                  <c:v>1</c:v>
                </c:pt>
                <c:pt idx="42">
                  <c:v>3</c:v>
                </c:pt>
                <c:pt idx="43">
                  <c:v>0</c:v>
                </c:pt>
                <c:pt idx="44">
                  <c:v>5</c:v>
                </c:pt>
                <c:pt idx="45">
                  <c:v>4</c:v>
                </c:pt>
                <c:pt idx="46">
                  <c:v>1</c:v>
                </c:pt>
                <c:pt idx="47">
                  <c:v>4</c:v>
                </c:pt>
                <c:pt idx="48">
                  <c:v>2</c:v>
                </c:pt>
                <c:pt idx="49">
                  <c:v>0</c:v>
                </c:pt>
                <c:pt idx="50">
                  <c:v>0</c:v>
                </c:pt>
                <c:pt idx="51">
                  <c:v>0</c:v>
                </c:pt>
                <c:pt idx="52">
                  <c:v>2</c:v>
                </c:pt>
                <c:pt idx="53">
                  <c:v>112</c:v>
                </c:pt>
                <c:pt idx="54">
                  <c:v>64</c:v>
                </c:pt>
                <c:pt idx="55">
                  <c:v>59</c:v>
                </c:pt>
                <c:pt idx="56">
                  <c:v>42</c:v>
                </c:pt>
                <c:pt idx="57">
                  <c:v>44</c:v>
                </c:pt>
                <c:pt idx="58">
                  <c:v>23</c:v>
                </c:pt>
                <c:pt idx="59">
                  <c:v>20</c:v>
                </c:pt>
                <c:pt idx="60">
                  <c:v>20</c:v>
                </c:pt>
                <c:pt idx="61">
                  <c:v>19</c:v>
                </c:pt>
                <c:pt idx="62">
                  <c:v>22</c:v>
                </c:pt>
                <c:pt idx="63">
                  <c:v>15</c:v>
                </c:pt>
                <c:pt idx="64">
                  <c:v>15</c:v>
                </c:pt>
                <c:pt idx="65">
                  <c:v>15</c:v>
                </c:pt>
                <c:pt idx="66">
                  <c:v>82</c:v>
                </c:pt>
                <c:pt idx="67">
                  <c:v>13</c:v>
                </c:pt>
                <c:pt idx="68">
                  <c:v>16</c:v>
                </c:pt>
                <c:pt idx="69">
                  <c:v>10</c:v>
                </c:pt>
                <c:pt idx="70">
                  <c:v>14</c:v>
                </c:pt>
                <c:pt idx="71">
                  <c:v>7</c:v>
                </c:pt>
                <c:pt idx="72">
                  <c:v>4</c:v>
                </c:pt>
                <c:pt idx="73">
                  <c:v>6</c:v>
                </c:pt>
                <c:pt idx="74">
                  <c:v>5</c:v>
                </c:pt>
                <c:pt idx="75">
                  <c:v>1</c:v>
                </c:pt>
                <c:pt idx="76">
                  <c:v>4</c:v>
                </c:pt>
                <c:pt idx="77">
                  <c:v>5</c:v>
                </c:pt>
                <c:pt idx="78">
                  <c:v>2</c:v>
                </c:pt>
                <c:pt idx="79">
                  <c:v>5</c:v>
                </c:pt>
                <c:pt idx="80">
                  <c:v>5</c:v>
                </c:pt>
                <c:pt idx="81">
                  <c:v>2</c:v>
                </c:pt>
                <c:pt idx="82">
                  <c:v>1</c:v>
                </c:pt>
                <c:pt idx="83">
                  <c:v>5</c:v>
                </c:pt>
                <c:pt idx="84">
                  <c:v>23</c:v>
                </c:pt>
                <c:pt idx="85">
                  <c:v>4</c:v>
                </c:pt>
                <c:pt idx="86">
                  <c:v>2</c:v>
                </c:pt>
                <c:pt idx="87">
                  <c:v>6</c:v>
                </c:pt>
                <c:pt idx="88">
                  <c:v>3</c:v>
                </c:pt>
                <c:pt idx="89">
                  <c:v>14</c:v>
                </c:pt>
                <c:pt idx="90">
                  <c:v>1</c:v>
                </c:pt>
                <c:pt idx="91">
                  <c:v>4</c:v>
                </c:pt>
                <c:pt idx="92">
                  <c:v>2</c:v>
                </c:pt>
                <c:pt idx="93">
                  <c:v>7</c:v>
                </c:pt>
                <c:pt idx="94">
                  <c:v>2</c:v>
                </c:pt>
                <c:pt idx="95">
                  <c:v>2</c:v>
                </c:pt>
                <c:pt idx="96">
                  <c:v>1</c:v>
                </c:pt>
                <c:pt idx="97">
                  <c:v>2</c:v>
                </c:pt>
                <c:pt idx="98">
                  <c:v>0</c:v>
                </c:pt>
                <c:pt idx="99">
                  <c:v>2</c:v>
                </c:pt>
                <c:pt idx="100">
                  <c:v>1</c:v>
                </c:pt>
                <c:pt idx="101">
                  <c:v>0</c:v>
                </c:pt>
                <c:pt idx="102">
                  <c:v>0</c:v>
                </c:pt>
                <c:pt idx="103">
                  <c:v>48</c:v>
                </c:pt>
                <c:pt idx="104">
                  <c:v>139</c:v>
                </c:pt>
                <c:pt idx="105">
                  <c:v>3</c:v>
                </c:pt>
                <c:pt idx="106">
                  <c:v>28</c:v>
                </c:pt>
                <c:pt idx="107">
                  <c:v>26</c:v>
                </c:pt>
                <c:pt idx="108">
                  <c:v>53</c:v>
                </c:pt>
                <c:pt idx="109">
                  <c:v>11</c:v>
                </c:pt>
                <c:pt idx="110">
                  <c:v>10</c:v>
                </c:pt>
                <c:pt idx="111">
                  <c:v>3</c:v>
                </c:pt>
                <c:pt idx="112">
                  <c:v>0</c:v>
                </c:pt>
                <c:pt idx="113">
                  <c:v>3</c:v>
                </c:pt>
                <c:pt idx="114">
                  <c:v>61</c:v>
                </c:pt>
                <c:pt idx="115">
                  <c:v>7</c:v>
                </c:pt>
                <c:pt idx="116">
                  <c:v>9</c:v>
                </c:pt>
                <c:pt idx="117">
                  <c:v>6</c:v>
                </c:pt>
                <c:pt idx="118">
                  <c:v>14</c:v>
                </c:pt>
                <c:pt idx="119">
                  <c:v>17</c:v>
                </c:pt>
                <c:pt idx="120">
                  <c:v>11</c:v>
                </c:pt>
                <c:pt idx="121">
                  <c:v>5</c:v>
                </c:pt>
                <c:pt idx="122">
                  <c:v>2</c:v>
                </c:pt>
                <c:pt idx="123">
                  <c:v>1</c:v>
                </c:pt>
                <c:pt idx="124">
                  <c:v>1</c:v>
                </c:pt>
                <c:pt idx="125">
                  <c:v>0</c:v>
                </c:pt>
                <c:pt idx="126">
                  <c:v>0</c:v>
                </c:pt>
                <c:pt idx="127">
                  <c:v>1</c:v>
                </c:pt>
                <c:pt idx="128">
                  <c:v>0</c:v>
                </c:pt>
                <c:pt idx="129">
                  <c:v>1</c:v>
                </c:pt>
                <c:pt idx="130">
                  <c:v>0</c:v>
                </c:pt>
                <c:pt idx="131">
                  <c:v>2</c:v>
                </c:pt>
                <c:pt idx="132">
                  <c:v>13</c:v>
                </c:pt>
                <c:pt idx="133">
                  <c:v>4</c:v>
                </c:pt>
                <c:pt idx="134">
                  <c:v>0</c:v>
                </c:pt>
                <c:pt idx="135">
                  <c:v>1</c:v>
                </c:pt>
                <c:pt idx="136">
                  <c:v>1</c:v>
                </c:pt>
                <c:pt idx="137">
                  <c:v>6</c:v>
                </c:pt>
                <c:pt idx="138">
                  <c:v>1</c:v>
                </c:pt>
                <c:pt idx="139">
                  <c:v>1</c:v>
                </c:pt>
                <c:pt idx="140">
                  <c:v>0</c:v>
                </c:pt>
                <c:pt idx="141">
                  <c:v>3</c:v>
                </c:pt>
                <c:pt idx="142">
                  <c:v>1</c:v>
                </c:pt>
                <c:pt idx="143">
                  <c:v>1</c:v>
                </c:pt>
                <c:pt idx="144">
                  <c:v>2</c:v>
                </c:pt>
                <c:pt idx="145">
                  <c:v>4</c:v>
                </c:pt>
                <c:pt idx="146">
                  <c:v>0</c:v>
                </c:pt>
                <c:pt idx="147">
                  <c:v>1</c:v>
                </c:pt>
                <c:pt idx="148">
                  <c:v>1</c:v>
                </c:pt>
                <c:pt idx="149">
                  <c:v>1</c:v>
                </c:pt>
                <c:pt idx="150">
                  <c:v>1</c:v>
                </c:pt>
                <c:pt idx="151">
                  <c:v>0</c:v>
                </c:pt>
                <c:pt idx="152">
                  <c:v>0</c:v>
                </c:pt>
                <c:pt idx="153">
                  <c:v>3</c:v>
                </c:pt>
                <c:pt idx="154">
                  <c:v>0</c:v>
                </c:pt>
                <c:pt idx="155">
                  <c:v>1</c:v>
                </c:pt>
                <c:pt idx="156">
                  <c:v>0</c:v>
                </c:pt>
                <c:pt idx="157">
                  <c:v>1</c:v>
                </c:pt>
                <c:pt idx="158">
                  <c:v>0</c:v>
                </c:pt>
                <c:pt idx="159">
                  <c:v>1</c:v>
                </c:pt>
                <c:pt idx="160">
                  <c:v>0</c:v>
                </c:pt>
                <c:pt idx="161">
                  <c:v>0</c:v>
                </c:pt>
                <c:pt idx="162">
                  <c:v>0</c:v>
                </c:pt>
                <c:pt idx="163">
                  <c:v>17</c:v>
                </c:pt>
                <c:pt idx="164">
                  <c:v>22</c:v>
                </c:pt>
                <c:pt idx="165">
                  <c:v>0</c:v>
                </c:pt>
                <c:pt idx="166">
                  <c:v>2</c:v>
                </c:pt>
                <c:pt idx="167">
                  <c:v>1</c:v>
                </c:pt>
                <c:pt idx="168">
                  <c:v>2</c:v>
                </c:pt>
                <c:pt idx="169">
                  <c:v>1</c:v>
                </c:pt>
                <c:pt idx="170">
                  <c:v>0</c:v>
                </c:pt>
                <c:pt idx="171">
                  <c:v>0</c:v>
                </c:pt>
                <c:pt idx="172">
                  <c:v>0</c:v>
                </c:pt>
                <c:pt idx="173">
                  <c:v>1</c:v>
                </c:pt>
                <c:pt idx="174">
                  <c:v>0</c:v>
                </c:pt>
                <c:pt idx="175">
                  <c:v>0</c:v>
                </c:pt>
                <c:pt idx="176">
                  <c:v>0</c:v>
                </c:pt>
                <c:pt idx="177">
                  <c:v>0</c:v>
                </c:pt>
                <c:pt idx="178">
                  <c:v>0</c:v>
                </c:pt>
                <c:pt idx="179">
                  <c:v>0</c:v>
                </c:pt>
                <c:pt idx="180">
                  <c:v>2</c:v>
                </c:pt>
                <c:pt idx="181">
                  <c:v>2</c:v>
                </c:pt>
                <c:pt idx="182">
                  <c:v>20</c:v>
                </c:pt>
                <c:pt idx="183">
                  <c:v>0</c:v>
                </c:pt>
                <c:pt idx="184">
                  <c:v>1</c:v>
                </c:pt>
                <c:pt idx="185">
                  <c:v>2</c:v>
                </c:pt>
                <c:pt idx="186">
                  <c:v>3</c:v>
                </c:pt>
                <c:pt idx="187">
                  <c:v>3</c:v>
                </c:pt>
                <c:pt idx="188">
                  <c:v>8</c:v>
                </c:pt>
                <c:pt idx="189">
                  <c:v>5</c:v>
                </c:pt>
                <c:pt idx="190">
                  <c:v>5</c:v>
                </c:pt>
                <c:pt idx="191">
                  <c:v>3</c:v>
                </c:pt>
                <c:pt idx="192">
                  <c:v>3</c:v>
                </c:pt>
                <c:pt idx="193">
                  <c:v>1</c:v>
                </c:pt>
                <c:pt idx="194">
                  <c:v>87</c:v>
                </c:pt>
                <c:pt idx="195">
                  <c:v>5</c:v>
                </c:pt>
                <c:pt idx="196">
                  <c:v>1</c:v>
                </c:pt>
                <c:pt idx="197">
                  <c:v>0</c:v>
                </c:pt>
                <c:pt idx="198">
                  <c:v>1</c:v>
                </c:pt>
                <c:pt idx="199">
                  <c:v>1</c:v>
                </c:pt>
                <c:pt idx="200">
                  <c:v>1</c:v>
                </c:pt>
                <c:pt idx="201">
                  <c:v>43</c:v>
                </c:pt>
                <c:pt idx="202">
                  <c:v>3</c:v>
                </c:pt>
                <c:pt idx="203">
                  <c:v>10</c:v>
                </c:pt>
                <c:pt idx="204">
                  <c:v>26</c:v>
                </c:pt>
                <c:pt idx="205">
                  <c:v>2</c:v>
                </c:pt>
                <c:pt idx="206">
                  <c:v>3</c:v>
                </c:pt>
                <c:pt idx="207">
                  <c:v>2</c:v>
                </c:pt>
              </c:numCache>
            </c:numRef>
          </c:val>
        </c:ser>
        <c:dLbls/>
        <c:marker val="1"/>
        <c:axId val="61635584"/>
        <c:axId val="61952768"/>
      </c:lineChart>
      <c:catAx>
        <c:axId val="61635584"/>
        <c:scaling>
          <c:orientation val="minMax"/>
        </c:scaling>
        <c:axPos val="b"/>
        <c:numFmt formatCode="@" sourceLinked="1"/>
        <c:majorTickMark val="none"/>
        <c:tickLblPos val="nextTo"/>
        <c:txPr>
          <a:bodyPr rot="-5400000" vert="horz"/>
          <a:lstStyle/>
          <a:p>
            <a:pPr>
              <a:defRPr lang="ja-JP" sz="1600" b="0" i="0" u="none" strike="noStrike" baseline="0">
                <a:solidFill>
                  <a:srgbClr val="000000"/>
                </a:solidFill>
                <a:latin typeface="ＭＳ Ｐゴシック"/>
                <a:ea typeface="ＭＳ Ｐゴシック"/>
                <a:cs typeface="ＭＳ Ｐゴシック"/>
              </a:defRPr>
            </a:pPr>
            <a:endParaRPr lang="en-US"/>
          </a:p>
        </c:txPr>
        <c:crossAx val="61952768"/>
        <c:crosses val="autoZero"/>
        <c:auto val="1"/>
        <c:lblAlgn val="ctr"/>
        <c:lblOffset val="100"/>
        <c:tickLblSkip val="8"/>
        <c:tickMarkSkip val="8"/>
      </c:catAx>
      <c:valAx>
        <c:axId val="61952768"/>
        <c:scaling>
          <c:orientation val="minMax"/>
        </c:scaling>
        <c:axPos val="l"/>
        <c:majorGridlines/>
        <c:title>
          <c:tx>
            <c:rich>
              <a:bodyPr/>
              <a:lstStyle/>
              <a:p>
                <a:pPr>
                  <a:defRPr lang="ja-JP" sz="2400" b="0" i="0" u="none" strike="noStrike" baseline="0">
                    <a:solidFill>
                      <a:srgbClr val="000000"/>
                    </a:solidFill>
                    <a:latin typeface="ＭＳ Ｐゴシック"/>
                    <a:ea typeface="ＭＳ Ｐゴシック"/>
                    <a:cs typeface="ＭＳ Ｐゴシック"/>
                  </a:defRPr>
                </a:pPr>
                <a:r>
                  <a:rPr lang="en-US" altLang="en-US"/>
                  <a:t>number of tweets</a:t>
                </a:r>
              </a:p>
            </c:rich>
          </c:tx>
          <c:layout>
            <c:manualLayout>
              <c:xMode val="edge"/>
              <c:yMode val="edge"/>
              <c:x val="1.7154663317909904E-2"/>
              <c:y val="0.234629301110789"/>
            </c:manualLayout>
          </c:layout>
          <c:spPr>
            <a:noFill/>
            <a:ln w="25400">
              <a:noFill/>
            </a:ln>
          </c:spPr>
        </c:title>
        <c:numFmt formatCode="General" sourceLinked="1"/>
        <c:majorTickMark val="none"/>
        <c:tickLblPos val="nextTo"/>
        <c:txPr>
          <a:bodyPr/>
          <a:lstStyle/>
          <a:p>
            <a:pPr>
              <a:defRPr lang="ja-JP"/>
            </a:pPr>
            <a:endParaRPr lang="en-US"/>
          </a:p>
        </c:txPr>
        <c:crossAx val="61635584"/>
        <c:crosses val="autoZero"/>
        <c:crossBetween val="between"/>
      </c:valAx>
    </c:plotArea>
    <c:plotVisOnly val="1"/>
    <c:dispBlanksAs val="gap"/>
  </c:chart>
  <c:spPr>
    <a:solidFill>
      <a:schemeClr val="bg1"/>
    </a:solidFill>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9.66078407903352E-2"/>
          <c:y val="3.5986089127421697E-2"/>
          <c:w val="0.88933386148111992"/>
          <c:h val="0.74707121028528023"/>
        </c:manualLayout>
      </c:layout>
      <c:lineChart>
        <c:grouping val="standard"/>
        <c:ser>
          <c:idx val="1"/>
          <c:order val="1"/>
          <c:spPr>
            <a:ln w="25400">
              <a:solidFill>
                <a:srgbClr val="666699"/>
              </a:solidFill>
              <a:prstDash val="solid"/>
            </a:ln>
          </c:spPr>
          <c:cat>
            <c:strRef>
              <c:f>'台風情報－時間単位（10月10～12日）'!$C$1:$C$160</c:f>
              <c:strCache>
                <c:ptCount val="160"/>
                <c:pt idx="0">
                  <c:v>Oct 9 12:00</c:v>
                </c:pt>
                <c:pt idx="1">
                  <c:v>Oct 9 13:00</c:v>
                </c:pt>
                <c:pt idx="2">
                  <c:v>Oct 9 14:00</c:v>
                </c:pt>
                <c:pt idx="3">
                  <c:v>Oct 9 15:00</c:v>
                </c:pt>
                <c:pt idx="4">
                  <c:v>Oct 9 16:00</c:v>
                </c:pt>
                <c:pt idx="5">
                  <c:v>Oct 9 17:00</c:v>
                </c:pt>
                <c:pt idx="6">
                  <c:v>Oct 9 18:00</c:v>
                </c:pt>
                <c:pt idx="7">
                  <c:v>Oct 9 19:00</c:v>
                </c:pt>
                <c:pt idx="8">
                  <c:v>Oct 9 20:00</c:v>
                </c:pt>
                <c:pt idx="9">
                  <c:v>Oct 9 21:00</c:v>
                </c:pt>
                <c:pt idx="10">
                  <c:v>Oct 9 22:00</c:v>
                </c:pt>
                <c:pt idx="11">
                  <c:v>Oct 9 23:00</c:v>
                </c:pt>
                <c:pt idx="12">
                  <c:v>Oct 10 00:00</c:v>
                </c:pt>
                <c:pt idx="13">
                  <c:v>Oct 10 01:00</c:v>
                </c:pt>
                <c:pt idx="14">
                  <c:v>Oct 10 02:00</c:v>
                </c:pt>
                <c:pt idx="15">
                  <c:v>Oct 10 03:00</c:v>
                </c:pt>
                <c:pt idx="16">
                  <c:v>Oct 10 04:00</c:v>
                </c:pt>
                <c:pt idx="17">
                  <c:v>Oct 10 05:00</c:v>
                </c:pt>
                <c:pt idx="18">
                  <c:v>Oct 10 06:00</c:v>
                </c:pt>
                <c:pt idx="19">
                  <c:v>Oct 10 07:00</c:v>
                </c:pt>
                <c:pt idx="20">
                  <c:v>Oct 10 08:00</c:v>
                </c:pt>
                <c:pt idx="21">
                  <c:v>Oct 10 09:00</c:v>
                </c:pt>
                <c:pt idx="22">
                  <c:v>Oct 10 10:00</c:v>
                </c:pt>
                <c:pt idx="23">
                  <c:v>Oct 10 11:00</c:v>
                </c:pt>
                <c:pt idx="24">
                  <c:v>Oct 10 12:00</c:v>
                </c:pt>
                <c:pt idx="25">
                  <c:v>Oct 10 13:00</c:v>
                </c:pt>
                <c:pt idx="26">
                  <c:v>Oct 10 14:00</c:v>
                </c:pt>
                <c:pt idx="27">
                  <c:v>Oct 10 15:00</c:v>
                </c:pt>
                <c:pt idx="28">
                  <c:v>Oct 10 16:00</c:v>
                </c:pt>
                <c:pt idx="29">
                  <c:v>Oct 10 17:00</c:v>
                </c:pt>
                <c:pt idx="30">
                  <c:v>Oct 10 18:00</c:v>
                </c:pt>
                <c:pt idx="31">
                  <c:v>Oct 10 19:00</c:v>
                </c:pt>
                <c:pt idx="32">
                  <c:v>Oct 10 20:00</c:v>
                </c:pt>
                <c:pt idx="33">
                  <c:v>Oct 10 21:00</c:v>
                </c:pt>
                <c:pt idx="34">
                  <c:v>Oct 10 22:00</c:v>
                </c:pt>
                <c:pt idx="35">
                  <c:v>Oct 10 23:00</c:v>
                </c:pt>
                <c:pt idx="36">
                  <c:v>Oct 11 00:00</c:v>
                </c:pt>
                <c:pt idx="37">
                  <c:v>Oct 11 01:00</c:v>
                </c:pt>
                <c:pt idx="38">
                  <c:v>Oct 11 02:00</c:v>
                </c:pt>
                <c:pt idx="39">
                  <c:v>Oct 11 03:00</c:v>
                </c:pt>
                <c:pt idx="40">
                  <c:v>Oct 11 04:00</c:v>
                </c:pt>
                <c:pt idx="41">
                  <c:v>Oct 11 05:00</c:v>
                </c:pt>
                <c:pt idx="42">
                  <c:v>Oct 11 06:00</c:v>
                </c:pt>
                <c:pt idx="43">
                  <c:v>Oct 11 07:00</c:v>
                </c:pt>
                <c:pt idx="44">
                  <c:v>Oct 11 08:00</c:v>
                </c:pt>
                <c:pt idx="45">
                  <c:v>Oct 11 09:00</c:v>
                </c:pt>
                <c:pt idx="46">
                  <c:v>Oct 11 10:00</c:v>
                </c:pt>
                <c:pt idx="47">
                  <c:v>Oct 11 11:00</c:v>
                </c:pt>
                <c:pt idx="48">
                  <c:v>Oct 11 12:00</c:v>
                </c:pt>
                <c:pt idx="49">
                  <c:v>Oct 11 13:00</c:v>
                </c:pt>
                <c:pt idx="50">
                  <c:v>Oct 11 14:00</c:v>
                </c:pt>
                <c:pt idx="51">
                  <c:v>Oct 11 15:00</c:v>
                </c:pt>
                <c:pt idx="52">
                  <c:v>Oct 11 16:00</c:v>
                </c:pt>
                <c:pt idx="53">
                  <c:v>Oct 11 17:00</c:v>
                </c:pt>
                <c:pt idx="54">
                  <c:v>Oct 11 18:00</c:v>
                </c:pt>
                <c:pt idx="55">
                  <c:v>Oct 11 19:00</c:v>
                </c:pt>
                <c:pt idx="56">
                  <c:v>Oct 11 20:00</c:v>
                </c:pt>
                <c:pt idx="57">
                  <c:v>Oct 11 21:00</c:v>
                </c:pt>
                <c:pt idx="58">
                  <c:v>Oct 11 22:00</c:v>
                </c:pt>
                <c:pt idx="59">
                  <c:v>Oct 11 23:00</c:v>
                </c:pt>
                <c:pt idx="60">
                  <c:v>Oct 12 00:00</c:v>
                </c:pt>
                <c:pt idx="61">
                  <c:v>Oct 12 01:00</c:v>
                </c:pt>
                <c:pt idx="62">
                  <c:v>Oct 12 02:00</c:v>
                </c:pt>
                <c:pt idx="63">
                  <c:v>Oct 12 03:00</c:v>
                </c:pt>
                <c:pt idx="64">
                  <c:v>Oct 12 04:00</c:v>
                </c:pt>
                <c:pt idx="65">
                  <c:v>Oct 12 05:00</c:v>
                </c:pt>
                <c:pt idx="66">
                  <c:v>Oct 12 06:00</c:v>
                </c:pt>
                <c:pt idx="67">
                  <c:v>Oct 12 07:00</c:v>
                </c:pt>
                <c:pt idx="68">
                  <c:v>Oct 12 08:00</c:v>
                </c:pt>
                <c:pt idx="69">
                  <c:v>Oct 12 09:00</c:v>
                </c:pt>
                <c:pt idx="70">
                  <c:v>Oct 12 10:00</c:v>
                </c:pt>
                <c:pt idx="71">
                  <c:v>Oct 12 11:00</c:v>
                </c:pt>
                <c:pt idx="72">
                  <c:v>Oct 12 12:00</c:v>
                </c:pt>
                <c:pt idx="73">
                  <c:v>Oct 12 13:00</c:v>
                </c:pt>
                <c:pt idx="74">
                  <c:v>Oct 12 14:00</c:v>
                </c:pt>
                <c:pt idx="75">
                  <c:v>Oct 12 15:00</c:v>
                </c:pt>
                <c:pt idx="76">
                  <c:v>Oct 12 16:00</c:v>
                </c:pt>
                <c:pt idx="77">
                  <c:v>Oct 12 17:00</c:v>
                </c:pt>
                <c:pt idx="78">
                  <c:v>Oct 12 18:00</c:v>
                </c:pt>
                <c:pt idx="79">
                  <c:v>Oct 12 19:00</c:v>
                </c:pt>
                <c:pt idx="80">
                  <c:v>Oct 12 20:00</c:v>
                </c:pt>
                <c:pt idx="81">
                  <c:v>Oct 12 21:00</c:v>
                </c:pt>
                <c:pt idx="82">
                  <c:v>Oct 12 22:00</c:v>
                </c:pt>
                <c:pt idx="83">
                  <c:v>Oct 12 23:00</c:v>
                </c:pt>
                <c:pt idx="84">
                  <c:v>Oct 13 00:00</c:v>
                </c:pt>
                <c:pt idx="85">
                  <c:v>Oct 13 01:00</c:v>
                </c:pt>
                <c:pt idx="86">
                  <c:v>Oct 13 02:00</c:v>
                </c:pt>
                <c:pt idx="87">
                  <c:v>Oct 13 03:00</c:v>
                </c:pt>
                <c:pt idx="88">
                  <c:v>Oct 13 04:00</c:v>
                </c:pt>
                <c:pt idx="89">
                  <c:v>Oct 13 05:00</c:v>
                </c:pt>
                <c:pt idx="90">
                  <c:v>Oct 13 06:00</c:v>
                </c:pt>
                <c:pt idx="91">
                  <c:v>Oct 13 07:00</c:v>
                </c:pt>
                <c:pt idx="92">
                  <c:v>Oct 13 08:00</c:v>
                </c:pt>
                <c:pt idx="93">
                  <c:v>Oct 13 09:00</c:v>
                </c:pt>
                <c:pt idx="94">
                  <c:v>Oct 13 10:00</c:v>
                </c:pt>
                <c:pt idx="95">
                  <c:v>Oct 13 11:00</c:v>
                </c:pt>
                <c:pt idx="96">
                  <c:v>Oct 13 12:00</c:v>
                </c:pt>
                <c:pt idx="97">
                  <c:v>Oct 13 13:00</c:v>
                </c:pt>
                <c:pt idx="98">
                  <c:v>Oct 13 14:00</c:v>
                </c:pt>
                <c:pt idx="99">
                  <c:v>Oct 13 15:00</c:v>
                </c:pt>
                <c:pt idx="100">
                  <c:v>Oct 13 16:00</c:v>
                </c:pt>
                <c:pt idx="101">
                  <c:v>Oct 13 17:00</c:v>
                </c:pt>
                <c:pt idx="102">
                  <c:v>Oct 13 18:00</c:v>
                </c:pt>
                <c:pt idx="103">
                  <c:v>Oct 13 19:00</c:v>
                </c:pt>
                <c:pt idx="104">
                  <c:v>Oct 13 20:00</c:v>
                </c:pt>
                <c:pt idx="105">
                  <c:v>Oct 13 21:00</c:v>
                </c:pt>
                <c:pt idx="106">
                  <c:v>Oct 13 22:00</c:v>
                </c:pt>
                <c:pt idx="107">
                  <c:v>Oct 13 23:00</c:v>
                </c:pt>
                <c:pt idx="108">
                  <c:v>Oct 14 00:00</c:v>
                </c:pt>
                <c:pt idx="109">
                  <c:v>Oct 14 01:00</c:v>
                </c:pt>
                <c:pt idx="110">
                  <c:v>Oct 14 02:00</c:v>
                </c:pt>
                <c:pt idx="111">
                  <c:v>Oct 14 03:00</c:v>
                </c:pt>
                <c:pt idx="112">
                  <c:v>Oct 14 04:00</c:v>
                </c:pt>
                <c:pt idx="113">
                  <c:v>Oct 14 05:00</c:v>
                </c:pt>
                <c:pt idx="114">
                  <c:v>Oct 14 06:00</c:v>
                </c:pt>
                <c:pt idx="115">
                  <c:v>Oct 14 07:00</c:v>
                </c:pt>
                <c:pt idx="116">
                  <c:v>Oct 14 08:00</c:v>
                </c:pt>
                <c:pt idx="117">
                  <c:v>Oct 14 09:00</c:v>
                </c:pt>
                <c:pt idx="118">
                  <c:v>Oct 14 10:00</c:v>
                </c:pt>
                <c:pt idx="119">
                  <c:v>Oct 14 11:00</c:v>
                </c:pt>
                <c:pt idx="120">
                  <c:v>Oct 14 13:00</c:v>
                </c:pt>
                <c:pt idx="121">
                  <c:v>Oct 14 15:00</c:v>
                </c:pt>
                <c:pt idx="122">
                  <c:v>Oct 14 16:00</c:v>
                </c:pt>
                <c:pt idx="123">
                  <c:v>Oct 14 17:00</c:v>
                </c:pt>
                <c:pt idx="124">
                  <c:v>Oct 14 19:00</c:v>
                </c:pt>
                <c:pt idx="125">
                  <c:v>Oct 14 20:00</c:v>
                </c:pt>
                <c:pt idx="126">
                  <c:v>Oct 14 21:00</c:v>
                </c:pt>
                <c:pt idx="127">
                  <c:v>Oct 14 22:00</c:v>
                </c:pt>
                <c:pt idx="128">
                  <c:v>Oct 14 23:00</c:v>
                </c:pt>
                <c:pt idx="129">
                  <c:v>Oct 15 00:00</c:v>
                </c:pt>
                <c:pt idx="130">
                  <c:v>Oct 15 02:00</c:v>
                </c:pt>
                <c:pt idx="131">
                  <c:v>Oct 15 06:00</c:v>
                </c:pt>
                <c:pt idx="132">
                  <c:v>Oct 15 08:00</c:v>
                </c:pt>
                <c:pt idx="133">
                  <c:v>Oct 15 09:00</c:v>
                </c:pt>
                <c:pt idx="134">
                  <c:v>Oct 15 10:00</c:v>
                </c:pt>
                <c:pt idx="135">
                  <c:v>Oct 15 12:00</c:v>
                </c:pt>
                <c:pt idx="136">
                  <c:v>Oct 15 17:00</c:v>
                </c:pt>
                <c:pt idx="137">
                  <c:v>Oct 15 18:00</c:v>
                </c:pt>
                <c:pt idx="138">
                  <c:v>Oct 15 19:00</c:v>
                </c:pt>
                <c:pt idx="139">
                  <c:v>Oct 15 20:00</c:v>
                </c:pt>
                <c:pt idx="140">
                  <c:v>Oct 15 22:00</c:v>
                </c:pt>
                <c:pt idx="141">
                  <c:v>Oct 15 23:00</c:v>
                </c:pt>
                <c:pt idx="142">
                  <c:v>Oct 16 00:00</c:v>
                </c:pt>
                <c:pt idx="143">
                  <c:v>Oct 16 01:00</c:v>
                </c:pt>
                <c:pt idx="144">
                  <c:v>Oct 16 07:00</c:v>
                </c:pt>
                <c:pt idx="145">
                  <c:v>Oct 16 08:00</c:v>
                </c:pt>
                <c:pt idx="146">
                  <c:v>Oct 16 10:00</c:v>
                </c:pt>
                <c:pt idx="147">
                  <c:v>Oct 16 11:00</c:v>
                </c:pt>
                <c:pt idx="148">
                  <c:v>Oct 16 12:00</c:v>
                </c:pt>
                <c:pt idx="149">
                  <c:v>Oct 16 13:00</c:v>
                </c:pt>
                <c:pt idx="150">
                  <c:v>Oct 16 14:00</c:v>
                </c:pt>
                <c:pt idx="151">
                  <c:v>Oct 16 16:00</c:v>
                </c:pt>
                <c:pt idx="152">
                  <c:v>Oct 16 19:00</c:v>
                </c:pt>
                <c:pt idx="153">
                  <c:v>Oct 16 21:00</c:v>
                </c:pt>
                <c:pt idx="154">
                  <c:v>Oct 16 23:00</c:v>
                </c:pt>
                <c:pt idx="155">
                  <c:v>Oct 17 00:00</c:v>
                </c:pt>
                <c:pt idx="156">
                  <c:v>Oct 17 02:00</c:v>
                </c:pt>
                <c:pt idx="157">
                  <c:v>Oct 17 12:00</c:v>
                </c:pt>
                <c:pt idx="158">
                  <c:v>Oct 17 13:00</c:v>
                </c:pt>
                <c:pt idx="159">
                  <c:v>Oct 17 14:00</c:v>
                </c:pt>
              </c:strCache>
            </c:strRef>
          </c:cat>
          <c:val>
            <c:numRef>
              <c:f>'台風情報－時間単位（10月10～12日）'!$D$1:$D$160</c:f>
              <c:numCache>
                <c:formatCode>General</c:formatCode>
                <c:ptCount val="160"/>
                <c:pt idx="0">
                  <c:v>1</c:v>
                </c:pt>
                <c:pt idx="1">
                  <c:v>9</c:v>
                </c:pt>
                <c:pt idx="2">
                  <c:v>12</c:v>
                </c:pt>
                <c:pt idx="3">
                  <c:v>11</c:v>
                </c:pt>
                <c:pt idx="4">
                  <c:v>9</c:v>
                </c:pt>
                <c:pt idx="5">
                  <c:v>10</c:v>
                </c:pt>
                <c:pt idx="6">
                  <c:v>8</c:v>
                </c:pt>
                <c:pt idx="7">
                  <c:v>11</c:v>
                </c:pt>
                <c:pt idx="8">
                  <c:v>9</c:v>
                </c:pt>
                <c:pt idx="9">
                  <c:v>7</c:v>
                </c:pt>
                <c:pt idx="10">
                  <c:v>11</c:v>
                </c:pt>
                <c:pt idx="11">
                  <c:v>15</c:v>
                </c:pt>
                <c:pt idx="12">
                  <c:v>7</c:v>
                </c:pt>
                <c:pt idx="13">
                  <c:v>4</c:v>
                </c:pt>
                <c:pt idx="14">
                  <c:v>3</c:v>
                </c:pt>
                <c:pt idx="15">
                  <c:v>5</c:v>
                </c:pt>
                <c:pt idx="16">
                  <c:v>2</c:v>
                </c:pt>
                <c:pt idx="17">
                  <c:v>2</c:v>
                </c:pt>
                <c:pt idx="18">
                  <c:v>1</c:v>
                </c:pt>
                <c:pt idx="19">
                  <c:v>2</c:v>
                </c:pt>
                <c:pt idx="20">
                  <c:v>76</c:v>
                </c:pt>
                <c:pt idx="21">
                  <c:v>94</c:v>
                </c:pt>
                <c:pt idx="22">
                  <c:v>113</c:v>
                </c:pt>
                <c:pt idx="23">
                  <c:v>109</c:v>
                </c:pt>
                <c:pt idx="24">
                  <c:v>88</c:v>
                </c:pt>
                <c:pt idx="25">
                  <c:v>92</c:v>
                </c:pt>
                <c:pt idx="26">
                  <c:v>81</c:v>
                </c:pt>
                <c:pt idx="27">
                  <c:v>82</c:v>
                </c:pt>
                <c:pt idx="28">
                  <c:v>69</c:v>
                </c:pt>
                <c:pt idx="29">
                  <c:v>78</c:v>
                </c:pt>
                <c:pt idx="30">
                  <c:v>105</c:v>
                </c:pt>
                <c:pt idx="31">
                  <c:v>70</c:v>
                </c:pt>
                <c:pt idx="32">
                  <c:v>59</c:v>
                </c:pt>
                <c:pt idx="33">
                  <c:v>48</c:v>
                </c:pt>
                <c:pt idx="34">
                  <c:v>62</c:v>
                </c:pt>
                <c:pt idx="35">
                  <c:v>58</c:v>
                </c:pt>
                <c:pt idx="36">
                  <c:v>53</c:v>
                </c:pt>
                <c:pt idx="37">
                  <c:v>54</c:v>
                </c:pt>
                <c:pt idx="38">
                  <c:v>28</c:v>
                </c:pt>
                <c:pt idx="39">
                  <c:v>21</c:v>
                </c:pt>
                <c:pt idx="40">
                  <c:v>16</c:v>
                </c:pt>
                <c:pt idx="41">
                  <c:v>8</c:v>
                </c:pt>
                <c:pt idx="42">
                  <c:v>20</c:v>
                </c:pt>
                <c:pt idx="43">
                  <c:v>13</c:v>
                </c:pt>
                <c:pt idx="44">
                  <c:v>31</c:v>
                </c:pt>
                <c:pt idx="45">
                  <c:v>45</c:v>
                </c:pt>
                <c:pt idx="46">
                  <c:v>51</c:v>
                </c:pt>
                <c:pt idx="47">
                  <c:v>39</c:v>
                </c:pt>
                <c:pt idx="48">
                  <c:v>58</c:v>
                </c:pt>
                <c:pt idx="49">
                  <c:v>61</c:v>
                </c:pt>
                <c:pt idx="50">
                  <c:v>39</c:v>
                </c:pt>
                <c:pt idx="51">
                  <c:v>48</c:v>
                </c:pt>
                <c:pt idx="52">
                  <c:v>49</c:v>
                </c:pt>
                <c:pt idx="53">
                  <c:v>46</c:v>
                </c:pt>
                <c:pt idx="54">
                  <c:v>29</c:v>
                </c:pt>
                <c:pt idx="55">
                  <c:v>41</c:v>
                </c:pt>
                <c:pt idx="56">
                  <c:v>39</c:v>
                </c:pt>
                <c:pt idx="57">
                  <c:v>29</c:v>
                </c:pt>
                <c:pt idx="58">
                  <c:v>35</c:v>
                </c:pt>
                <c:pt idx="59">
                  <c:v>42</c:v>
                </c:pt>
                <c:pt idx="60">
                  <c:v>36</c:v>
                </c:pt>
                <c:pt idx="61">
                  <c:v>19</c:v>
                </c:pt>
                <c:pt idx="62">
                  <c:v>22</c:v>
                </c:pt>
                <c:pt idx="63">
                  <c:v>16</c:v>
                </c:pt>
                <c:pt idx="64">
                  <c:v>9</c:v>
                </c:pt>
                <c:pt idx="65">
                  <c:v>8</c:v>
                </c:pt>
                <c:pt idx="66">
                  <c:v>6</c:v>
                </c:pt>
                <c:pt idx="67">
                  <c:v>19</c:v>
                </c:pt>
                <c:pt idx="68">
                  <c:v>21</c:v>
                </c:pt>
                <c:pt idx="69">
                  <c:v>21</c:v>
                </c:pt>
                <c:pt idx="70">
                  <c:v>30</c:v>
                </c:pt>
                <c:pt idx="71">
                  <c:v>21</c:v>
                </c:pt>
                <c:pt idx="72">
                  <c:v>26</c:v>
                </c:pt>
                <c:pt idx="73">
                  <c:v>20</c:v>
                </c:pt>
                <c:pt idx="74">
                  <c:v>21</c:v>
                </c:pt>
                <c:pt idx="75">
                  <c:v>21</c:v>
                </c:pt>
                <c:pt idx="76">
                  <c:v>25</c:v>
                </c:pt>
                <c:pt idx="77">
                  <c:v>19</c:v>
                </c:pt>
                <c:pt idx="78">
                  <c:v>27</c:v>
                </c:pt>
                <c:pt idx="79">
                  <c:v>22</c:v>
                </c:pt>
                <c:pt idx="80">
                  <c:v>25</c:v>
                </c:pt>
                <c:pt idx="81">
                  <c:v>26</c:v>
                </c:pt>
                <c:pt idx="82">
                  <c:v>28</c:v>
                </c:pt>
                <c:pt idx="83">
                  <c:v>28</c:v>
                </c:pt>
                <c:pt idx="84">
                  <c:v>22</c:v>
                </c:pt>
                <c:pt idx="85">
                  <c:v>11</c:v>
                </c:pt>
                <c:pt idx="86">
                  <c:v>7</c:v>
                </c:pt>
                <c:pt idx="87">
                  <c:v>5</c:v>
                </c:pt>
                <c:pt idx="88">
                  <c:v>3</c:v>
                </c:pt>
                <c:pt idx="89">
                  <c:v>5</c:v>
                </c:pt>
                <c:pt idx="90">
                  <c:v>10</c:v>
                </c:pt>
                <c:pt idx="91">
                  <c:v>14</c:v>
                </c:pt>
                <c:pt idx="92">
                  <c:v>21</c:v>
                </c:pt>
                <c:pt idx="93">
                  <c:v>29</c:v>
                </c:pt>
                <c:pt idx="94">
                  <c:v>25</c:v>
                </c:pt>
                <c:pt idx="95">
                  <c:v>22</c:v>
                </c:pt>
                <c:pt idx="96">
                  <c:v>32</c:v>
                </c:pt>
                <c:pt idx="97">
                  <c:v>31</c:v>
                </c:pt>
                <c:pt idx="98">
                  <c:v>20</c:v>
                </c:pt>
                <c:pt idx="99">
                  <c:v>16</c:v>
                </c:pt>
                <c:pt idx="100">
                  <c:v>25</c:v>
                </c:pt>
                <c:pt idx="101">
                  <c:v>30</c:v>
                </c:pt>
                <c:pt idx="102">
                  <c:v>29</c:v>
                </c:pt>
                <c:pt idx="103">
                  <c:v>37</c:v>
                </c:pt>
                <c:pt idx="104">
                  <c:v>48</c:v>
                </c:pt>
                <c:pt idx="105">
                  <c:v>34</c:v>
                </c:pt>
                <c:pt idx="106">
                  <c:v>31</c:v>
                </c:pt>
                <c:pt idx="107">
                  <c:v>23</c:v>
                </c:pt>
                <c:pt idx="108">
                  <c:v>24</c:v>
                </c:pt>
                <c:pt idx="109">
                  <c:v>17</c:v>
                </c:pt>
                <c:pt idx="110">
                  <c:v>8</c:v>
                </c:pt>
                <c:pt idx="111">
                  <c:v>9</c:v>
                </c:pt>
                <c:pt idx="112">
                  <c:v>7</c:v>
                </c:pt>
                <c:pt idx="113">
                  <c:v>9</c:v>
                </c:pt>
                <c:pt idx="114">
                  <c:v>6</c:v>
                </c:pt>
                <c:pt idx="115">
                  <c:v>11</c:v>
                </c:pt>
                <c:pt idx="116">
                  <c:v>2</c:v>
                </c:pt>
                <c:pt idx="117">
                  <c:v>3</c:v>
                </c:pt>
                <c:pt idx="118">
                  <c:v>2</c:v>
                </c:pt>
                <c:pt idx="119">
                  <c:v>2</c:v>
                </c:pt>
                <c:pt idx="120">
                  <c:v>1</c:v>
                </c:pt>
                <c:pt idx="121">
                  <c:v>1</c:v>
                </c:pt>
                <c:pt idx="122">
                  <c:v>1</c:v>
                </c:pt>
                <c:pt idx="123">
                  <c:v>1</c:v>
                </c:pt>
                <c:pt idx="124">
                  <c:v>3</c:v>
                </c:pt>
                <c:pt idx="125">
                  <c:v>4</c:v>
                </c:pt>
                <c:pt idx="126">
                  <c:v>3</c:v>
                </c:pt>
                <c:pt idx="127">
                  <c:v>2</c:v>
                </c:pt>
                <c:pt idx="128">
                  <c:v>2</c:v>
                </c:pt>
                <c:pt idx="129">
                  <c:v>3</c:v>
                </c:pt>
                <c:pt idx="130">
                  <c:v>1</c:v>
                </c:pt>
                <c:pt idx="131">
                  <c:v>1</c:v>
                </c:pt>
                <c:pt idx="132">
                  <c:v>1</c:v>
                </c:pt>
                <c:pt idx="133">
                  <c:v>4</c:v>
                </c:pt>
                <c:pt idx="134">
                  <c:v>2</c:v>
                </c:pt>
                <c:pt idx="135">
                  <c:v>2</c:v>
                </c:pt>
                <c:pt idx="136">
                  <c:v>2</c:v>
                </c:pt>
                <c:pt idx="137">
                  <c:v>1</c:v>
                </c:pt>
                <c:pt idx="138">
                  <c:v>1</c:v>
                </c:pt>
                <c:pt idx="139">
                  <c:v>1</c:v>
                </c:pt>
                <c:pt idx="140">
                  <c:v>2</c:v>
                </c:pt>
                <c:pt idx="141">
                  <c:v>1</c:v>
                </c:pt>
                <c:pt idx="142">
                  <c:v>1</c:v>
                </c:pt>
                <c:pt idx="143">
                  <c:v>2</c:v>
                </c:pt>
                <c:pt idx="144">
                  <c:v>2</c:v>
                </c:pt>
                <c:pt idx="145">
                  <c:v>2</c:v>
                </c:pt>
                <c:pt idx="146">
                  <c:v>2</c:v>
                </c:pt>
                <c:pt idx="147">
                  <c:v>1</c:v>
                </c:pt>
                <c:pt idx="148">
                  <c:v>2</c:v>
                </c:pt>
                <c:pt idx="149">
                  <c:v>2</c:v>
                </c:pt>
                <c:pt idx="150">
                  <c:v>1</c:v>
                </c:pt>
                <c:pt idx="151">
                  <c:v>1</c:v>
                </c:pt>
                <c:pt idx="152">
                  <c:v>1</c:v>
                </c:pt>
                <c:pt idx="153">
                  <c:v>1</c:v>
                </c:pt>
                <c:pt idx="154">
                  <c:v>1</c:v>
                </c:pt>
                <c:pt idx="155">
                  <c:v>1</c:v>
                </c:pt>
                <c:pt idx="156">
                  <c:v>1</c:v>
                </c:pt>
                <c:pt idx="157">
                  <c:v>2</c:v>
                </c:pt>
                <c:pt idx="158">
                  <c:v>1</c:v>
                </c:pt>
                <c:pt idx="159">
                  <c:v>1</c:v>
                </c:pt>
              </c:numCache>
            </c:numRef>
          </c:val>
        </c:ser>
        <c:ser>
          <c:idx val="0"/>
          <c:order val="0"/>
          <c:spPr>
            <a:ln w="38100">
              <a:solidFill>
                <a:srgbClr val="666699"/>
              </a:solidFill>
              <a:prstDash val="solid"/>
            </a:ln>
          </c:spPr>
          <c:marker>
            <c:symbol val="diamond"/>
            <c:size val="6"/>
            <c:spPr>
              <a:solidFill>
                <a:srgbClr val="000080"/>
              </a:solidFill>
              <a:ln>
                <a:solidFill>
                  <a:srgbClr val="000080"/>
                </a:solidFill>
                <a:prstDash val="solid"/>
              </a:ln>
            </c:spPr>
          </c:marker>
          <c:cat>
            <c:numRef>
              <c:f>'[tweetの数(地震整形バージョン）.xls]Table1'!$C$25:$C$232</c:f>
              <c:numCache>
                <c:formatCode>General</c:formatCode>
                <c:ptCount val="20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numCache>
            </c:numRef>
          </c:cat>
          <c:val>
            <c:numRef>
              <c:f>'[tweetの数(地震整形バージョン）.xls]Table1'!$D$25:$D$232</c:f>
              <c:numCache>
                <c:formatCode>General</c:formatCode>
                <c:ptCount val="20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numCache>
            </c:numRef>
          </c:val>
        </c:ser>
        <c:dLbls/>
        <c:marker val="1"/>
        <c:axId val="62494208"/>
        <c:axId val="62495744"/>
      </c:lineChart>
      <c:catAx>
        <c:axId val="62494208"/>
        <c:scaling>
          <c:orientation val="minMax"/>
        </c:scaling>
        <c:axPos val="b"/>
        <c:numFmt formatCode="@" sourceLinked="1"/>
        <c:majorTickMark val="none"/>
        <c:tickLblPos val="nextTo"/>
        <c:txPr>
          <a:bodyPr rot="-5400000" vert="horz"/>
          <a:lstStyle/>
          <a:p>
            <a:pPr>
              <a:defRPr lang="ja-JP" sz="1600" b="0" i="0" u="none" strike="noStrike" baseline="0">
                <a:solidFill>
                  <a:srgbClr val="000000"/>
                </a:solidFill>
                <a:latin typeface="ＭＳ Ｐゴシック"/>
                <a:ea typeface="ＭＳ Ｐゴシック"/>
                <a:cs typeface="ＭＳ Ｐゴシック"/>
              </a:defRPr>
            </a:pPr>
            <a:endParaRPr lang="en-US"/>
          </a:p>
        </c:txPr>
        <c:crossAx val="62495744"/>
        <c:crosses val="autoZero"/>
        <c:auto val="1"/>
        <c:lblAlgn val="ctr"/>
        <c:lblOffset val="100"/>
        <c:tickLblSkip val="8"/>
        <c:tickMarkSkip val="8"/>
      </c:catAx>
      <c:valAx>
        <c:axId val="62495744"/>
        <c:scaling>
          <c:orientation val="minMax"/>
        </c:scaling>
        <c:axPos val="l"/>
        <c:majorGridlines/>
        <c:title>
          <c:tx>
            <c:rich>
              <a:bodyPr/>
              <a:lstStyle/>
              <a:p>
                <a:pPr>
                  <a:defRPr lang="ja-JP" sz="2400" b="0" i="0" u="none" strike="noStrike" baseline="0">
                    <a:solidFill>
                      <a:srgbClr val="000000"/>
                    </a:solidFill>
                    <a:latin typeface="ＭＳ Ｐゴシック"/>
                    <a:ea typeface="ＭＳ Ｐゴシック"/>
                    <a:cs typeface="ＭＳ Ｐゴシック"/>
                  </a:defRPr>
                </a:pPr>
                <a:r>
                  <a:rPr lang="en-US" altLang="en-US"/>
                  <a:t>number of tweets</a:t>
                </a:r>
              </a:p>
            </c:rich>
          </c:tx>
          <c:layout>
            <c:manualLayout>
              <c:xMode val="edge"/>
              <c:yMode val="edge"/>
              <c:x val="1.7154663317909904E-2"/>
              <c:y val="0.234629301110789"/>
            </c:manualLayout>
          </c:layout>
          <c:spPr>
            <a:noFill/>
            <a:ln w="25400">
              <a:noFill/>
            </a:ln>
          </c:spPr>
        </c:title>
        <c:numFmt formatCode="General" sourceLinked="1"/>
        <c:majorTickMark val="none"/>
        <c:tickLblPos val="nextTo"/>
        <c:txPr>
          <a:bodyPr/>
          <a:lstStyle/>
          <a:p>
            <a:pPr>
              <a:defRPr lang="ja-JP"/>
            </a:pPr>
            <a:endParaRPr lang="en-US"/>
          </a:p>
        </c:txPr>
        <c:crossAx val="62494208"/>
        <c:crosses val="autoZero"/>
        <c:crossBetween val="between"/>
      </c:valAx>
    </c:plotArea>
    <c:plotVisOnly val="1"/>
    <c:dispBlanksAs val="gap"/>
  </c:chart>
  <c:spPr>
    <a:solidFill>
      <a:schemeClr val="bg1"/>
    </a:solidFill>
    <a:ln>
      <a:noFill/>
    </a:ln>
  </c:sp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73" y="0"/>
            <a:ext cx="2918831" cy="493474"/>
          </a:xfrm>
          <a:prstGeom prst="rect">
            <a:avLst/>
          </a:prstGeom>
        </p:spPr>
        <p:txBody>
          <a:bodyPr vert="horz" lIns="91440" tIns="45720" rIns="91440" bIns="45720" rtlCol="0"/>
          <a:lstStyle>
            <a:lvl1pPr algn="r">
              <a:defRPr sz="1200"/>
            </a:lvl1pPr>
          </a:lstStyle>
          <a:p>
            <a:fld id="{C0AB2B46-45D3-4D33-B9A2-639A3AED754D}" type="datetimeFigureOut">
              <a:rPr kumimoji="1" lang="ja-JP" altLang="en-US" smtClean="0"/>
              <a:pPr/>
              <a:t>2011/4/21</a:t>
            </a:fld>
            <a:endParaRPr kumimoji="1" lang="ja-JP" altLang="en-US"/>
          </a:p>
        </p:txBody>
      </p:sp>
      <p:sp>
        <p:nvSpPr>
          <p:cNvPr id="4" name="フッター プレースホルダ 3"/>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a:defRPr sz="1200"/>
            </a:lvl1pPr>
          </a:lstStyle>
          <a:p>
            <a:fld id="{13878B70-8B96-4A76-8003-86080F5FE8F2}" type="slidenum">
              <a:rPr kumimoji="1" lang="ja-JP" altLang="en-US" smtClean="0"/>
              <a:pPr/>
              <a:t>‹#›</a:t>
            </a:fld>
            <a:endParaRPr kumimoji="1" lang="ja-JP" altLang="en-US"/>
          </a:p>
        </p:txBody>
      </p:sp>
    </p:spTree>
    <p:extLst>
      <p:ext uri="{BB962C8B-B14F-4D97-AF65-F5344CB8AC3E}">
        <p14:creationId xmlns:p14="http://schemas.microsoft.com/office/powerpoint/2010/main" xmlns="" val="1439252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2D35C587-C700-4493-A86F-BD46A9E66FA3}" type="datetimeFigureOut">
              <a:rPr kumimoji="1" lang="ja-JP" altLang="en-US" smtClean="0"/>
              <a:pPr/>
              <a:t>2011/4/21</a:t>
            </a:fld>
            <a:endParaRPr kumimoji="1"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E095B9D4-EED7-494E-863E-88DC23CF7B35}" type="slidenum">
              <a:rPr kumimoji="1" lang="ja-JP" altLang="en-US" smtClean="0"/>
              <a:pPr/>
              <a:t>‹#›</a:t>
            </a:fld>
            <a:endParaRPr kumimoji="1" lang="ja-JP" altLang="en-US"/>
          </a:p>
        </p:txBody>
      </p:sp>
    </p:spTree>
    <p:extLst>
      <p:ext uri="{BB962C8B-B14F-4D97-AF65-F5344CB8AC3E}">
        <p14:creationId xmlns:p14="http://schemas.microsoft.com/office/powerpoint/2010/main" xmlns="" val="7643683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Thank</a:t>
            </a:r>
            <a:r>
              <a:rPr kumimoji="1" lang="en-US" altLang="ja-JP" baseline="0" dirty="0" smtClean="0"/>
              <a:t> you chairperson.</a:t>
            </a:r>
          </a:p>
          <a:p>
            <a:r>
              <a:rPr kumimoji="1" lang="en-US" altLang="ja-JP" baseline="0" dirty="0" smtClean="0"/>
              <a:t>Hello, Everyone</a:t>
            </a:r>
          </a:p>
          <a:p>
            <a:r>
              <a:rPr kumimoji="1" lang="en-US" altLang="ja-JP" baseline="0" dirty="0" smtClean="0"/>
              <a:t>My name is Takeshi </a:t>
            </a:r>
            <a:r>
              <a:rPr kumimoji="1" lang="en-US" altLang="ja-JP" baseline="0" dirty="0" err="1" smtClean="0"/>
              <a:t>Sakaki</a:t>
            </a:r>
            <a:r>
              <a:rPr kumimoji="1" lang="en-US" altLang="ja-JP" baseline="0" dirty="0" smtClean="0"/>
              <a:t>. I’m a student at the University of Tokyo.</a:t>
            </a:r>
          </a:p>
          <a:p>
            <a:r>
              <a:rPr kumimoji="1" lang="en-US" altLang="ja-JP" baseline="0" dirty="0" smtClean="0"/>
              <a:t>Today, I’d like to talk about our research using Twitter.</a:t>
            </a:r>
          </a:p>
          <a:p>
            <a:r>
              <a:rPr kumimoji="1" lang="en-US" altLang="ja-JP" baseline="0" dirty="0" smtClean="0"/>
              <a:t>The title is “Earthquake Shakes Twitter User: Analyzing Tweets for Real-Time Event Detection”.</a:t>
            </a:r>
          </a:p>
          <a:p>
            <a:r>
              <a:rPr kumimoji="1" lang="en-US" altLang="ja-JP" baseline="0" dirty="0" smtClean="0"/>
              <a:t>This research is a joint work with Makoto Okazaki and Yutaka Matsuo from the University of Tokyo.</a:t>
            </a:r>
          </a:p>
          <a:p>
            <a:r>
              <a:rPr kumimoji="1" lang="en-US" altLang="ja-JP" baseline="0" dirty="0" smtClean="0"/>
              <a:t>These are our twitter accounts.</a:t>
            </a:r>
          </a:p>
          <a:p>
            <a:endParaRPr kumimoji="1" lang="en-US" altLang="ja-JP" baseline="0" dirty="0" smtClean="0"/>
          </a:p>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baseline="0" dirty="0" smtClean="0"/>
              <a:t>Our proposed method. has two steps.</a:t>
            </a:r>
          </a:p>
          <a:p>
            <a:r>
              <a:rPr lang="en-US" altLang="ja-JP" baseline="0" dirty="0" smtClean="0"/>
              <a:t>First, it does semantic analysis on tweet to extract tweets referring the target event.</a:t>
            </a:r>
          </a:p>
          <a:p>
            <a:r>
              <a:rPr lang="en-US" altLang="ja-JP" baseline="0" dirty="0" smtClean="0"/>
              <a:t>We search from Twitter and find useful tweets for detection.</a:t>
            </a:r>
          </a:p>
          <a:p>
            <a:r>
              <a:rPr lang="en-US" altLang="ja-JP" baseline="0" dirty="0" smtClean="0"/>
              <a:t> </a:t>
            </a:r>
          </a:p>
          <a:p>
            <a:r>
              <a:rPr lang="en-US" altLang="ja-JP" baseline="0" dirty="0" smtClean="0"/>
              <a:t>Second, we treat twitter users as sensors (and tweets as sensory values of sensors, )</a:t>
            </a:r>
          </a:p>
          <a:p>
            <a:r>
              <a:rPr lang="en-US" altLang="ja-JP" baseline="0" dirty="0" smtClean="0"/>
              <a:t>and process them to detect an event and estimate location based on temporal model and spatial model.</a:t>
            </a:r>
          </a:p>
          <a:p>
            <a:endParaRPr lang="en-US" altLang="ja-JP" baseline="0" dirty="0" smtClean="0"/>
          </a:p>
          <a:p>
            <a:r>
              <a:rPr lang="en-US" altLang="ja-JP" baseline="0" dirty="0" smtClean="0"/>
              <a:t>Here, I’d like to explain these two steps in detail except temporal model and spatial model.</a:t>
            </a:r>
          </a:p>
          <a:p>
            <a:r>
              <a:rPr lang="en-US" altLang="ja-JP" baseline="0" dirty="0" smtClean="0"/>
              <a:t>I’ll explain these two models later. </a:t>
            </a:r>
            <a:endParaRPr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dirty="0" smtClean="0"/>
          </a:p>
          <a:p>
            <a:endParaRPr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To detect</a:t>
            </a:r>
            <a:r>
              <a:rPr kumimoji="1" lang="en-US" altLang="ja-JP" baseline="0" dirty="0" smtClean="0"/>
              <a:t> a target event from Twitter, </a:t>
            </a:r>
          </a:p>
          <a:p>
            <a:r>
              <a:rPr kumimoji="1" lang="en-US" altLang="ja-JP" baseline="0" dirty="0" smtClean="0"/>
              <a:t>we search from Twitter and find tweets.</a:t>
            </a:r>
          </a:p>
          <a:p>
            <a:endParaRPr kumimoji="1" lang="en-US" altLang="ja-JP" baseline="0" dirty="0" smtClean="0"/>
          </a:p>
          <a:p>
            <a:r>
              <a:rPr kumimoji="1" lang="en-US" altLang="ja-JP" baseline="0" dirty="0" smtClean="0"/>
              <a:t>This step has two small steps.</a:t>
            </a:r>
          </a:p>
          <a:p>
            <a:r>
              <a:rPr kumimoji="1" lang="en-US" altLang="ja-JP" baseline="0" dirty="0" smtClean="0"/>
              <a:t>First, we search tweets including keywords, related to the target event.</a:t>
            </a:r>
          </a:p>
          <a:p>
            <a:r>
              <a:rPr kumimoji="1" lang="en-US" altLang="ja-JP" baseline="0" dirty="0" smtClean="0"/>
              <a:t>For example, in the case of the earthquake detection, we use “shaking” “earthquake” for keywords.</a:t>
            </a:r>
          </a:p>
          <a:p>
            <a:endParaRPr kumimoji="1" lang="en-US" altLang="ja-JP" baseline="0" dirty="0" smtClean="0"/>
          </a:p>
          <a:p>
            <a:r>
              <a:rPr kumimoji="1" lang="en-US" altLang="ja-JP" baseline="0" dirty="0" smtClean="0"/>
              <a:t>Second , we have to classify tweets into a positive class or negative class.</a:t>
            </a:r>
          </a:p>
          <a:p>
            <a:r>
              <a:rPr kumimoji="1" lang="en-US" altLang="ja-JP" baseline="0" dirty="0" smtClean="0"/>
              <a:t>because we want to get only just referred to a target event.</a:t>
            </a:r>
          </a:p>
          <a:p>
            <a:r>
              <a:rPr kumimoji="1" lang="en-US" altLang="ja-JP" baseline="0" dirty="0" smtClean="0"/>
              <a:t>There are example. If we get a tweet “Earthquakes right now”, which is a tweet tells an earthquake really. </a:t>
            </a:r>
          </a:p>
          <a:p>
            <a:r>
              <a:rPr kumimoji="1" lang="en-US" altLang="ja-JP" baseline="0" dirty="0" smtClean="0"/>
              <a:t> we want to classify this tweet into a positive class</a:t>
            </a:r>
          </a:p>
          <a:p>
            <a:r>
              <a:rPr kumimoji="1" lang="en-US" altLang="ja-JP" baseline="0" dirty="0" smtClean="0"/>
              <a:t>However, if we get another tweet, “someone is shaking with my boss” </a:t>
            </a:r>
          </a:p>
          <a:p>
            <a:r>
              <a:rPr kumimoji="1" lang="en-US" altLang="ja-JP" baseline="0" dirty="0" smtClean="0"/>
              <a:t>we want to classify this tweet , into negative class.</a:t>
            </a:r>
          </a:p>
          <a:p>
            <a:r>
              <a:rPr kumimoji="1" lang="en-US" altLang="ja-JP" baseline="0" dirty="0" smtClean="0"/>
              <a:t>To classify,  we create classifier for tweets using a machine learning method.</a:t>
            </a:r>
          </a:p>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This slide</a:t>
            </a:r>
            <a:r>
              <a:rPr kumimoji="1" lang="en-US" altLang="ja-JP" baseline="0" dirty="0" smtClean="0"/>
              <a:t> shows how to create classifier.</a:t>
            </a:r>
          </a:p>
          <a:p>
            <a:r>
              <a:rPr kumimoji="1" lang="en-US" altLang="ja-JP" baseline="0" dirty="0" smtClean="0"/>
              <a:t>we use Support Vector Machine  to create classifier</a:t>
            </a:r>
          </a:p>
          <a:p>
            <a:endParaRPr kumimoji="1" lang="en-US" altLang="ja-JP" baseline="0" dirty="0" smtClean="0"/>
          </a:p>
          <a:p>
            <a:r>
              <a:rPr kumimoji="1" lang="en-US" altLang="ja-JP" baseline="0" dirty="0" smtClean="0"/>
              <a:t>And we use the following three features for machine learning</a:t>
            </a:r>
          </a:p>
          <a:p>
            <a:endParaRPr kumimoji="1" lang="en-US" altLang="ja-JP" baseline="0" dirty="0" smtClean="0"/>
          </a:p>
          <a:p>
            <a:r>
              <a:rPr kumimoji="1" lang="en-US" altLang="ja-JP" baseline="0" dirty="0" smtClean="0"/>
              <a:t>First, Statistical Features , it means </a:t>
            </a:r>
            <a:r>
              <a:rPr lang="en-US" altLang="ja-JP" dirty="0" smtClean="0"/>
              <a:t>the number of words in a tweet message and the position of the query within a tweet</a:t>
            </a:r>
          </a:p>
          <a:p>
            <a:r>
              <a:rPr lang="en-US" altLang="ja-JP" dirty="0" smtClean="0"/>
              <a:t>In the case</a:t>
            </a:r>
            <a:r>
              <a:rPr lang="en-US" altLang="ja-JP" baseline="0" dirty="0" smtClean="0"/>
              <a:t> of this example, “I am in Japan, Earthquake right now” the number of words is 7words, and the position of the query “earthquake” is 5</a:t>
            </a:r>
            <a:r>
              <a:rPr lang="en-US" altLang="ja-JP" baseline="30000" dirty="0" smtClean="0"/>
              <a:t>th</a:t>
            </a:r>
            <a:r>
              <a:rPr lang="en-US" altLang="ja-JP" baseline="0" dirty="0" smtClean="0"/>
              <a:t>.</a:t>
            </a:r>
          </a:p>
          <a:p>
            <a:endParaRPr lang="en-US" altLang="ja-JP" baseline="0" dirty="0" smtClean="0"/>
          </a:p>
          <a:p>
            <a:pPr marL="228600" indent="-228600">
              <a:buNone/>
            </a:pPr>
            <a:r>
              <a:rPr kumimoji="1" lang="en-US" altLang="ja-JP" baseline="0" dirty="0" smtClean="0"/>
              <a:t>Second, Keyword features, it means the words in a tweet</a:t>
            </a:r>
          </a:p>
          <a:p>
            <a:pPr marL="228600" indent="-228600">
              <a:buNone/>
            </a:pPr>
            <a:r>
              <a:rPr kumimoji="1" lang="en-US" altLang="ja-JP" baseline="0" dirty="0" smtClean="0"/>
              <a:t>In the case of the example, we use I, am , in , Japan , earthquake , right now,  all words for features.</a:t>
            </a:r>
          </a:p>
          <a:p>
            <a:pPr marL="228600" indent="-228600">
              <a:buNone/>
            </a:pPr>
            <a:endParaRPr kumimoji="1" lang="en-US" altLang="ja-JP" baseline="0" dirty="0" smtClean="0"/>
          </a:p>
          <a:p>
            <a:pPr marL="228600" indent="-228600">
              <a:buNone/>
            </a:pPr>
            <a:r>
              <a:rPr kumimoji="1" lang="en-US" altLang="ja-JP" dirty="0" smtClean="0"/>
              <a:t>Third, Word Context</a:t>
            </a:r>
            <a:r>
              <a:rPr kumimoji="1" lang="en-US" altLang="ja-JP" baseline="0" dirty="0" smtClean="0"/>
              <a:t> Features, means</a:t>
            </a:r>
            <a:r>
              <a:rPr kumimoji="1" lang="en-US" altLang="ja-JP" dirty="0" smtClean="0"/>
              <a:t> the words  before and after the query word</a:t>
            </a:r>
          </a:p>
          <a:p>
            <a:pPr marL="228600" indent="-228600">
              <a:buNone/>
            </a:pPr>
            <a:r>
              <a:rPr kumimoji="1" lang="en-US" altLang="ja-JP" baseline="0" dirty="0" smtClean="0"/>
              <a:t>In the case of the example, we use Japan and right for features.</a:t>
            </a:r>
          </a:p>
          <a:p>
            <a:pPr marL="228600" indent="-228600">
              <a:buNone/>
            </a:pPr>
            <a:endParaRPr kumimoji="1" lang="en-US" altLang="ja-JP" baseline="0" dirty="0" smtClean="0"/>
          </a:p>
          <a:p>
            <a:pPr marL="228600" indent="-228600">
              <a:buNone/>
            </a:pPr>
            <a:r>
              <a:rPr kumimoji="1" lang="en-US" altLang="ja-JP" baseline="0" dirty="0" smtClean="0"/>
              <a:t>Thus ,, we apply Support Vector Machine with these three features to the creation of a classifier for tweets..</a:t>
            </a:r>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Next, I talk about that we treat tweets as Sensory value.</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This slide presents an illustration of the correspondence between sensory data detection and tweets processing.</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The day before yesterday, at the opening Talk , Google talked about the importance of sensory networks,.</a:t>
            </a:r>
            <a:endParaRPr kumimoji="1" lang="en-US" altLang="ja-JP"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solidFill>
                  <a:srgbClr val="FF0000"/>
                </a:solidFill>
              </a:rPr>
              <a:t>Thus, an Observation by sensors corresponds to an observation by Twitter users</a:t>
            </a:r>
            <a:r>
              <a:rPr kumimoji="1" lang="en-US" altLang="ja-JP"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For example, In the step of event detection,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if a user posts tweets “earthquake right now”, </a:t>
            </a:r>
            <a:r>
              <a:rPr kumimoji="1" lang="en-US" altLang="ja-JP" dirty="0" smtClean="0"/>
              <a:t>We</a:t>
            </a:r>
            <a:r>
              <a:rPr kumimoji="1" lang="en-US" altLang="ja-JP" baseline="0" dirty="0" smtClean="0"/>
              <a:t> can search the tweet and classify it into a positive class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We can compare this process to a process in sensory data detection that “an earthquake sensor responses positive value”</a:t>
            </a:r>
          </a:p>
          <a:p>
            <a:r>
              <a:rPr kumimoji="1" lang="en-US" altLang="ja-JP" baseline="0" dirty="0" smtClean="0"/>
              <a:t>In other words, the user function as a sensor of event.</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accent1">
                    <a:lumMod val="75000"/>
                  </a:schemeClr>
                </a:solidFill>
              </a:rPr>
              <a:t>Thinking like this, we can apply methods for sensory data detection to tweets processing</a:t>
            </a:r>
            <a:endParaRPr kumimoji="1" lang="ja-JP" altLang="en-US" sz="1200" dirty="0" smtClean="0">
              <a:solidFill>
                <a:schemeClr val="accent1">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Next, I talk about that we treat tweets as Sensory value.</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This slide presents an illustration of the correspondence between sensory data detection and tweets processing.</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The day before yesterday, at the opening Talk , Google talked about the importance of </a:t>
            </a:r>
            <a:r>
              <a:rPr kumimoji="1" lang="en-US" altLang="ja-JP" baseline="0" smtClean="0"/>
              <a:t>sensory networks,.</a:t>
            </a:r>
            <a:endParaRPr kumimoji="1" lang="en-US" altLang="ja-JP"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solidFill>
                  <a:srgbClr val="FF0000"/>
                </a:solidFill>
              </a:rPr>
              <a:t>Thus, an Observation by sensors corresponds to an observation by Twitter users</a:t>
            </a:r>
            <a:r>
              <a:rPr kumimoji="1" lang="en-US" altLang="ja-JP"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For example, In the step of event detection,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if a user posts tweets “earthquake right now”, </a:t>
            </a:r>
            <a:r>
              <a:rPr kumimoji="1" lang="en-US" altLang="ja-JP" dirty="0" smtClean="0"/>
              <a:t>We</a:t>
            </a:r>
            <a:r>
              <a:rPr kumimoji="1" lang="en-US" altLang="ja-JP" baseline="0" dirty="0" smtClean="0"/>
              <a:t> can search the tweet and classify it into a positive class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We can compare this process to a process in sensory data detection that “an earthquake sensor responses positive value”</a:t>
            </a:r>
          </a:p>
          <a:p>
            <a:r>
              <a:rPr kumimoji="1" lang="en-US" altLang="ja-JP" baseline="0" dirty="0" smtClean="0"/>
              <a:t>In other words, the user function as a sensor of event.</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accent1">
                    <a:lumMod val="75000"/>
                  </a:schemeClr>
                </a:solidFill>
              </a:rPr>
              <a:t>Thinking like this, we can apply methods for sensory data detection to tweets processing</a:t>
            </a:r>
            <a:endParaRPr kumimoji="1" lang="ja-JP" altLang="en-US" sz="1200" dirty="0" smtClean="0">
              <a:solidFill>
                <a:schemeClr val="accent1">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To realize event detection and location estimation and using Twitter,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we make two assumptions.</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Assumption 1 is that each twitter is regarded as a sensor.</a:t>
            </a:r>
          </a:p>
          <a:p>
            <a:endParaRPr kumimoji="1" lang="en-US" altLang="ja-JP" baseline="0" dirty="0" smtClean="0"/>
          </a:p>
          <a:p>
            <a:r>
              <a:rPr kumimoji="1" lang="en-US" altLang="ja-JP" baseline="0" dirty="0" smtClean="0"/>
              <a:t>For example, if a user makes a tweet about an earthquake occurrence, </a:t>
            </a:r>
          </a:p>
          <a:p>
            <a:r>
              <a:rPr kumimoji="1" lang="en-US" altLang="ja-JP" baseline="0" dirty="0" smtClean="0"/>
              <a:t>then it can be considered that she return a positive value, as an “earthquake sensor”.</a:t>
            </a:r>
          </a:p>
          <a:p>
            <a:endParaRPr kumimoji="1" lang="en-US" altLang="ja-JP" baseline="0" dirty="0" smtClean="0"/>
          </a:p>
          <a:p>
            <a:endParaRPr kumimoji="1" lang="en-US" altLang="ja-JP" baseline="0" dirty="0" smtClean="0"/>
          </a:p>
          <a:p>
            <a:r>
              <a:rPr kumimoji="1" lang="en-US" altLang="ja-JP" baseline="0" dirty="0" smtClean="0"/>
              <a:t>Second, we assume that each  tweet is associated with a time and location.</a:t>
            </a:r>
          </a:p>
          <a:p>
            <a:r>
              <a:rPr kumimoji="1" lang="en-US" altLang="ja-JP" baseline="0" dirty="0" smtClean="0"/>
              <a:t>It’s quite natural because each tweet has these two kind of information.</a:t>
            </a:r>
          </a:p>
          <a:p>
            <a:r>
              <a:rPr kumimoji="1" lang="en-US" altLang="ja-JP" baseline="0" dirty="0" smtClean="0"/>
              <a:t>each tweet has post time, this is a time.</a:t>
            </a:r>
          </a:p>
          <a:p>
            <a:r>
              <a:rPr kumimoji="1" lang="en-US" altLang="ja-JP" baseline="0" dirty="0" smtClean="0"/>
              <a:t>And some of tweets have GPS data or users have location information in their profile, .</a:t>
            </a:r>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OK.</a:t>
            </a:r>
          </a:p>
          <a:p>
            <a:r>
              <a:rPr kumimoji="1" lang="en-US" altLang="ja-JP" dirty="0" smtClean="0"/>
              <a:t>Today, I’d like to talk</a:t>
            </a:r>
            <a:r>
              <a:rPr kumimoji="1" lang="en-US" altLang="ja-JP" baseline="0" dirty="0" smtClean="0"/>
              <a:t> our system and methods to detect real-time events, such as earthquakes.</a:t>
            </a:r>
            <a:endParaRPr kumimoji="1" lang="en-US" altLang="ja-JP" dirty="0" smtClean="0"/>
          </a:p>
          <a:p>
            <a:r>
              <a:rPr kumimoji="1" lang="en-US" altLang="ja-JP" dirty="0" smtClean="0"/>
              <a:t>At</a:t>
            </a:r>
            <a:r>
              <a:rPr kumimoji="1" lang="en-US" altLang="ja-JP" baseline="0" dirty="0" smtClean="0"/>
              <a:t> first , I’ll show you today’s outline.</a:t>
            </a:r>
          </a:p>
          <a:p>
            <a:r>
              <a:rPr kumimoji="1" lang="en-US" altLang="ja-JP" baseline="0" dirty="0" smtClean="0"/>
              <a:t>First, I’ll talk about the introduction of our research.</a:t>
            </a:r>
          </a:p>
          <a:p>
            <a:r>
              <a:rPr kumimoji="1" lang="en-US" altLang="ja-JP" baseline="0" dirty="0" smtClean="0"/>
              <a:t>Second, I’ll explain the overview of the proposed methods for event detection.</a:t>
            </a:r>
          </a:p>
          <a:p>
            <a:r>
              <a:rPr kumimoji="1" lang="en-US" altLang="ja-JP" baseline="0" dirty="0" smtClean="0"/>
              <a:t>Third,  I’ll talk in detail about our proposed models those are applied in the system.</a:t>
            </a:r>
          </a:p>
          <a:p>
            <a:r>
              <a:rPr kumimoji="1" lang="en-US" altLang="ja-JP" baseline="0" dirty="0" smtClean="0"/>
              <a:t>Fourth, I’ll show you results of experimentation to demonstrate effectiveness of our system.</a:t>
            </a:r>
          </a:p>
          <a:p>
            <a:r>
              <a:rPr kumimoji="1" lang="en-US" altLang="ja-JP" baseline="0" dirty="0" smtClean="0"/>
              <a:t>Finally, I’ll talk about future works and summarize today’s presentation.</a:t>
            </a:r>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95B9D4-EED7-494E-863E-88DC23CF7B35}"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OK.</a:t>
            </a:r>
          </a:p>
          <a:p>
            <a:r>
              <a:rPr kumimoji="1" lang="en-US" altLang="ja-JP" dirty="0" smtClean="0"/>
              <a:t>Today, I’d like to talk</a:t>
            </a:r>
            <a:r>
              <a:rPr kumimoji="1" lang="en-US" altLang="ja-JP" baseline="0" dirty="0" smtClean="0"/>
              <a:t> our system and methods to detect real-time events, such as earthquakes.</a:t>
            </a:r>
            <a:endParaRPr kumimoji="1" lang="en-US" altLang="ja-JP" dirty="0" smtClean="0"/>
          </a:p>
          <a:p>
            <a:r>
              <a:rPr kumimoji="1" lang="en-US" altLang="ja-JP" dirty="0" smtClean="0"/>
              <a:t>At</a:t>
            </a:r>
            <a:r>
              <a:rPr kumimoji="1" lang="en-US" altLang="ja-JP" baseline="0" dirty="0" smtClean="0"/>
              <a:t> first , I’ll show you today’s outline.</a:t>
            </a:r>
          </a:p>
          <a:p>
            <a:r>
              <a:rPr kumimoji="1" lang="en-US" altLang="ja-JP" baseline="0" dirty="0" smtClean="0"/>
              <a:t>First, I’ll talk about the introduction of our research.</a:t>
            </a:r>
          </a:p>
          <a:p>
            <a:r>
              <a:rPr kumimoji="1" lang="en-US" altLang="ja-JP" baseline="0" dirty="0" smtClean="0"/>
              <a:t>Second, I’ll explain the overview of the proposed methods for event detection.</a:t>
            </a:r>
          </a:p>
          <a:p>
            <a:r>
              <a:rPr kumimoji="1" lang="en-US" altLang="ja-JP" baseline="0" dirty="0" smtClean="0"/>
              <a:t>Third,  I’ll talk in detail about our proposed models those are applied in the system.</a:t>
            </a:r>
          </a:p>
          <a:p>
            <a:r>
              <a:rPr kumimoji="1" lang="en-US" altLang="ja-JP" baseline="0" dirty="0" smtClean="0"/>
              <a:t>Fourth, I’ll show you results of experimentation to demonstrate effectiveness of our system.</a:t>
            </a:r>
          </a:p>
          <a:p>
            <a:r>
              <a:rPr kumimoji="1" lang="en-US" altLang="ja-JP" baseline="0" dirty="0" smtClean="0"/>
              <a:t>Finally, I’ll talk about future works and summarize today’s presentation.</a:t>
            </a:r>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baseline="0" dirty="0" smtClean="0"/>
              <a:t>Please look at this graphs.</a:t>
            </a:r>
          </a:p>
          <a:p>
            <a:r>
              <a:rPr kumimoji="1" lang="en-US" altLang="ja-JP" baseline="0" dirty="0" smtClean="0"/>
              <a:t>This graph presents the number of tweets related to “earthquakes”.</a:t>
            </a:r>
          </a:p>
          <a:p>
            <a:r>
              <a:rPr kumimoji="1" lang="en-US" altLang="ja-JP" baseline="0" dirty="0" smtClean="0"/>
              <a:t>At this point, an earthquake happened, and at this point another earthquake happened.</a:t>
            </a:r>
          </a:p>
          <a:p>
            <a:endParaRPr kumimoji="1" lang="en-US" altLang="ja-JP" baseline="0" dirty="0" smtClean="0"/>
          </a:p>
          <a:p>
            <a:r>
              <a:rPr kumimoji="1" lang="en-US" altLang="ja-JP" baseline="0" dirty="0" smtClean="0"/>
              <a:t>And Please look at this graph.</a:t>
            </a:r>
          </a:p>
          <a:p>
            <a:r>
              <a:rPr kumimoji="1" lang="en-US" altLang="ja-JP" baseline="0" dirty="0" smtClean="0"/>
              <a:t>The second graph presents the number of tweets related to “typhoon”</a:t>
            </a:r>
          </a:p>
          <a:p>
            <a:r>
              <a:rPr kumimoji="1" lang="en-US" altLang="ja-JP" baseline="0" dirty="0" smtClean="0"/>
              <a:t>At this point, Japan’s main population was hit by a typhoon.</a:t>
            </a:r>
          </a:p>
          <a:p>
            <a:endParaRPr kumimoji="1" lang="en-US" altLang="ja-JP" baseline="0" dirty="0" smtClean="0"/>
          </a:p>
          <a:p>
            <a:r>
              <a:rPr kumimoji="1" lang="en-US" altLang="ja-JP" baseline="0" dirty="0" smtClean="0"/>
              <a:t>These distribution looks apparently an exponential distribution.</a:t>
            </a:r>
          </a:p>
          <a:p>
            <a:r>
              <a:rPr kumimoji="1" lang="en-US" altLang="ja-JP" dirty="0" smtClean="0"/>
              <a:t>So</a:t>
            </a:r>
            <a:r>
              <a:rPr kumimoji="1" lang="en-US" altLang="ja-JP" baseline="0" dirty="0" smtClean="0"/>
              <a:t> we try to fit the data to an exponential distribution.</a:t>
            </a:r>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baseline="0" dirty="0" smtClean="0"/>
              <a:t>Actually, the distribution of the number of tweets fit very well to a exponential distribution, expressed by this equation.</a:t>
            </a:r>
          </a:p>
          <a:p>
            <a:r>
              <a:rPr kumimoji="1" lang="en-US" altLang="ja-JP" baseline="0" dirty="0" smtClean="0"/>
              <a:t>we get </a:t>
            </a:r>
            <a:r>
              <a:rPr kumimoji="1" lang="en-US" altLang="ja-JP" baseline="0" dirty="0" err="1" smtClean="0"/>
              <a:t>ramda</a:t>
            </a:r>
            <a:r>
              <a:rPr kumimoji="1" lang="en-US" altLang="ja-JP" baseline="0" dirty="0" smtClean="0"/>
              <a:t> =0.3r</a:t>
            </a:r>
          </a:p>
          <a:p>
            <a:endParaRPr kumimoji="1" lang="en-US" altLang="ja-JP" baseline="0" dirty="0" smtClean="0"/>
          </a:p>
          <a:p>
            <a:r>
              <a:rPr kumimoji="1" lang="en-US" altLang="ja-JP" baseline="0" dirty="0" smtClean="0"/>
              <a:t>To assess an alarm, we must calculate the reliability of multiple sensor values</a:t>
            </a:r>
          </a:p>
          <a:p>
            <a:r>
              <a:rPr kumimoji="1" lang="en-US" altLang="ja-JP" baseline="0" dirty="0" smtClean="0"/>
              <a:t>We design the alarm probabilistically using the following two facts.</a:t>
            </a:r>
          </a:p>
          <a:p>
            <a:r>
              <a:rPr kumimoji="1" lang="en-US" altLang="ja-JP" baseline="0" dirty="0" smtClean="0"/>
              <a:t>First the false-positive ratio of a sensor Pf is approximately 0.35 this figure is calculated from result of experiments.</a:t>
            </a:r>
          </a:p>
          <a:p>
            <a:r>
              <a:rPr kumimoji="1" lang="en-US" altLang="ja-JP" baseline="0" dirty="0" smtClean="0"/>
              <a:t>Second, sensor assumed to be independent identically distributed</a:t>
            </a:r>
          </a:p>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And we calculate the probability</a:t>
            </a:r>
            <a:r>
              <a:rPr kumimoji="1" lang="en-US" altLang="ja-JP" baseline="0" dirty="0" smtClean="0"/>
              <a:t> of an event occurrence at time t</a:t>
            </a:r>
          </a:p>
          <a:p>
            <a:r>
              <a:rPr kumimoji="1" lang="en-US" altLang="ja-JP" baseline="0" dirty="0" smtClean="0"/>
              <a:t>the false positive ratio of a sensor is equal to  </a:t>
            </a:r>
            <a:r>
              <a:rPr kumimoji="1" lang="en-US" altLang="ja-JP" baseline="0" dirty="0" err="1" smtClean="0"/>
              <a:t>pf</a:t>
            </a:r>
            <a:endParaRPr kumimoji="1" lang="en-US" altLang="ja-JP" baseline="0" dirty="0" smtClean="0"/>
          </a:p>
          <a:p>
            <a:r>
              <a:rPr kumimoji="1" lang="en-US" altLang="ja-JP" baseline="0" dirty="0" smtClean="0"/>
              <a:t>the probability of all n sensors returning a false alarm is equal to </a:t>
            </a:r>
            <a:r>
              <a:rPr kumimoji="1" lang="en-US" altLang="ja-JP" baseline="0" dirty="0" err="1" smtClean="0"/>
              <a:t>pf</a:t>
            </a:r>
            <a:r>
              <a:rPr kumimoji="1" lang="en-US" altLang="ja-JP" baseline="0" dirty="0" smtClean="0"/>
              <a:t>  to the power of n</a:t>
            </a:r>
          </a:p>
          <a:p>
            <a:r>
              <a:rPr kumimoji="1" lang="en-US" altLang="ja-JP" baseline="0" dirty="0" smtClean="0"/>
              <a:t>the probability of event occurrence is equal to 1-pf to the power of n</a:t>
            </a:r>
          </a:p>
          <a:p>
            <a:r>
              <a:rPr kumimoji="1" lang="en-US" altLang="ja-JP" baseline="0" dirty="0" smtClean="0"/>
              <a:t>Given n0 sensors at time 0 and n0 times e to the power of –</a:t>
            </a:r>
            <a:r>
              <a:rPr kumimoji="1" lang="en-US" altLang="ja-JP" baseline="0" dirty="0" err="1" smtClean="0"/>
              <a:t>ramda</a:t>
            </a:r>
            <a:r>
              <a:rPr kumimoji="1" lang="en-US" altLang="ja-JP" baseline="0" dirty="0" smtClean="0"/>
              <a:t> times t sensors at time t</a:t>
            </a:r>
          </a:p>
          <a:p>
            <a:r>
              <a:rPr kumimoji="1" lang="en-US" altLang="ja-JP" baseline="0" dirty="0" smtClean="0"/>
              <a:t>so, the number of sensor at time t equal n0 times (1- e to the power of – </a:t>
            </a:r>
            <a:r>
              <a:rPr kumimoji="1" lang="en-US" altLang="ja-JP" baseline="0" dirty="0" err="1" smtClean="0"/>
              <a:t>ramda</a:t>
            </a:r>
            <a:r>
              <a:rPr kumimoji="1" lang="en-US" altLang="ja-JP" baseline="0" dirty="0" smtClean="0"/>
              <a:t>  times t+1 divided by 1 – e to the power of –</a:t>
            </a:r>
            <a:r>
              <a:rPr kumimoji="1" lang="en-US" altLang="ja-JP" baseline="0" dirty="0" err="1" smtClean="0"/>
              <a:t>ramda</a:t>
            </a:r>
            <a:endParaRPr kumimoji="1" lang="en-US" altLang="ja-JP" baseline="0" dirty="0" smtClean="0"/>
          </a:p>
          <a:p>
            <a:endParaRPr kumimoji="1" lang="en-US" altLang="ja-JP" baseline="0" dirty="0" smtClean="0"/>
          </a:p>
          <a:p>
            <a:r>
              <a:rPr kumimoji="1" lang="en-US" altLang="ja-JP" baseline="0" dirty="0" smtClean="0"/>
              <a:t>and assign </a:t>
            </a:r>
            <a:r>
              <a:rPr kumimoji="1" lang="en-US" altLang="ja-JP" baseline="0" dirty="0" err="1" smtClean="0"/>
              <a:t>ramda</a:t>
            </a:r>
            <a:r>
              <a:rPr kumimoji="1" lang="en-US" altLang="ja-JP" baseline="0" dirty="0" smtClean="0"/>
              <a:t>, </a:t>
            </a:r>
            <a:r>
              <a:rPr kumimoji="1" lang="en-US" altLang="ja-JP" baseline="0" dirty="0" err="1" smtClean="0"/>
              <a:t>pf</a:t>
            </a:r>
            <a:r>
              <a:rPr kumimoji="1" lang="en-US" altLang="ja-JP" baseline="0" dirty="0" smtClean="0"/>
              <a:t>, and </a:t>
            </a:r>
            <a:r>
              <a:rPr kumimoji="1" lang="en-US" altLang="ja-JP" baseline="0" dirty="0" err="1" smtClean="0"/>
              <a:t>poccurr</a:t>
            </a:r>
            <a:r>
              <a:rPr kumimoji="1" lang="en-US" altLang="ja-JP" baseline="0" dirty="0" smtClean="0"/>
              <a:t> we can calculate expected time t wait to deliver notification</a:t>
            </a:r>
          </a:p>
          <a:p>
            <a:endParaRPr kumimoji="1" lang="en-US" altLang="ja-JP" baseline="0"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Next I explain Spatial Model we used</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we</a:t>
            </a:r>
            <a:r>
              <a:rPr kumimoji="1" lang="en-US" altLang="ja-JP" baseline="0" dirty="0" smtClean="0"/>
              <a:t> cannot estimate location from sensor readings, because sensor readings are noisy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and a target is moving depending on a target</a:t>
            </a:r>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95B9D4-EED7-494E-863E-88DC23CF7B35}"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These</a:t>
            </a:r>
            <a:r>
              <a:rPr kumimoji="1" lang="en-US" altLang="ja-JP" baseline="0" dirty="0" smtClean="0"/>
              <a:t> are methods we used for location estimation.</a:t>
            </a:r>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We</a:t>
            </a:r>
            <a:r>
              <a:rPr kumimoji="1" lang="en-US" altLang="ja-JP" baseline="0" dirty="0" smtClean="0"/>
              <a:t> proposed two models, a temporal model and a spatial model,  but proposed  models need to meet one condition that</a:t>
            </a:r>
          </a:p>
          <a:p>
            <a:r>
              <a:rPr kumimoji="1" lang="en-US" altLang="ja-JP" baseline="0" dirty="0" smtClean="0"/>
              <a:t>sensor assumed to be independent and identically </a:t>
            </a:r>
            <a:r>
              <a:rPr kumimoji="1" lang="en-US" altLang="ja-JP" baseline="0" dirty="0" err="1" smtClean="0"/>
              <a:t>distribuited</a:t>
            </a:r>
            <a:r>
              <a:rPr kumimoji="1" lang="en-US" altLang="ja-JP" baseline="0" dirty="0" smtClean="0"/>
              <a:t>(</a:t>
            </a:r>
            <a:r>
              <a:rPr kumimoji="1" lang="en-US" altLang="ja-JP" baseline="0" dirty="0" err="1" smtClean="0"/>
              <a:t>i.i.d</a:t>
            </a:r>
            <a:r>
              <a:rPr kumimoji="1" lang="en-US" altLang="ja-JP" baseline="0"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These are pictures</a:t>
            </a:r>
            <a:r>
              <a:rPr kumimoji="1" lang="en-US" altLang="ja-JP" baseline="0" dirty="0" smtClean="0"/>
              <a:t> of information flow networks of an earthquake, a typhoon and Nintendo DS Game on Twitter</a:t>
            </a:r>
          </a:p>
          <a:p>
            <a:endParaRPr kumimoji="1" lang="en-US" altLang="ja-JP" baseline="0" dirty="0" smtClean="0"/>
          </a:p>
          <a:p>
            <a:r>
              <a:rPr kumimoji="1" lang="en-US" altLang="ja-JP" baseline="0" dirty="0" smtClean="0"/>
              <a:t>From this </a:t>
            </a:r>
            <a:r>
              <a:rPr kumimoji="1" lang="en-US" altLang="ja-JP" baseline="0" dirty="0" err="1" smtClean="0"/>
              <a:t>picture,in</a:t>
            </a:r>
            <a:r>
              <a:rPr kumimoji="1" lang="en-US" altLang="ja-JP" baseline="0" dirty="0" smtClean="0"/>
              <a:t> the case of an earthquake</a:t>
            </a:r>
          </a:p>
          <a:p>
            <a:r>
              <a:rPr kumimoji="1" lang="en-US" altLang="ja-JP" baseline="0" dirty="0" smtClean="0"/>
              <a:t> and a typhoon </a:t>
            </a:r>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So</a:t>
            </a:r>
            <a:r>
              <a:rPr kumimoji="1" lang="en-US" altLang="ja-JP" baseline="0" dirty="0" smtClean="0"/>
              <a:t> Next, I show results of Experiments.</a:t>
            </a:r>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Here</a:t>
            </a:r>
            <a:r>
              <a:rPr kumimoji="1" lang="en-US" altLang="ja-JP" baseline="0" dirty="0" smtClean="0"/>
              <a:t> we demonstrate performance of </a:t>
            </a:r>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OK.</a:t>
            </a:r>
          </a:p>
          <a:p>
            <a:r>
              <a:rPr kumimoji="1" lang="en-US" altLang="ja-JP" dirty="0" smtClean="0"/>
              <a:t>Today, I’d like to talk</a:t>
            </a:r>
            <a:r>
              <a:rPr kumimoji="1" lang="en-US" altLang="ja-JP" baseline="0" dirty="0" smtClean="0"/>
              <a:t> our system and methods to detect real-time events, such as earthquakes.</a:t>
            </a:r>
            <a:endParaRPr kumimoji="1" lang="en-US" altLang="ja-JP" dirty="0" smtClean="0"/>
          </a:p>
          <a:p>
            <a:r>
              <a:rPr kumimoji="1" lang="en-US" altLang="ja-JP" dirty="0" smtClean="0"/>
              <a:t>At</a:t>
            </a:r>
            <a:r>
              <a:rPr kumimoji="1" lang="en-US" altLang="ja-JP" baseline="0" dirty="0" smtClean="0"/>
              <a:t> first , I’ll show you today’s outline.</a:t>
            </a:r>
          </a:p>
          <a:p>
            <a:r>
              <a:rPr kumimoji="1" lang="en-US" altLang="ja-JP" baseline="0" dirty="0" smtClean="0"/>
              <a:t>First, I’ll talk about the introduction of our research.</a:t>
            </a:r>
          </a:p>
          <a:p>
            <a:r>
              <a:rPr kumimoji="1" lang="en-US" altLang="ja-JP" baseline="0" dirty="0" smtClean="0"/>
              <a:t>Second, I’ll explain the overview of the proposed methods for event detection.</a:t>
            </a:r>
          </a:p>
          <a:p>
            <a:r>
              <a:rPr kumimoji="1" lang="en-US" altLang="ja-JP" baseline="0" dirty="0" smtClean="0"/>
              <a:t>Third,  I’ll talk in detail about our proposed models those are applied in the system.</a:t>
            </a:r>
          </a:p>
          <a:p>
            <a:r>
              <a:rPr kumimoji="1" lang="en-US" altLang="ja-JP" baseline="0" dirty="0" smtClean="0"/>
              <a:t>Fourth, I’ll show you results of experimentation to demonstrate effectiveness of our system.</a:t>
            </a:r>
          </a:p>
          <a:p>
            <a:r>
              <a:rPr kumimoji="1" lang="en-US" altLang="ja-JP" baseline="0" dirty="0" smtClean="0"/>
              <a:t>Finally, I’ll talk about future works and summarize today’s presentation.</a:t>
            </a:r>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a:p>
            <a:r>
              <a:rPr kumimoji="1" lang="en-US" altLang="ja-JP" dirty="0" smtClean="0"/>
              <a:t>First</a:t>
            </a:r>
            <a:r>
              <a:rPr kumimoji="1" lang="en-US" altLang="ja-JP" baseline="0" dirty="0" smtClean="0"/>
              <a:t> we talk about experiments of tweet classification.</a:t>
            </a:r>
          </a:p>
          <a:p>
            <a:r>
              <a:rPr kumimoji="1" lang="en-US" altLang="ja-JP" baseline="0" dirty="0" smtClean="0"/>
              <a:t>These are conditions of the experiment of semantic analysis.</a:t>
            </a:r>
          </a:p>
          <a:p>
            <a:endParaRPr kumimoji="1" lang="en-US" altLang="ja-JP" baseline="0" dirty="0" smtClean="0"/>
          </a:p>
          <a:p>
            <a:r>
              <a:rPr kumimoji="1" lang="en-US" altLang="ja-JP" baseline="0" dirty="0" smtClean="0"/>
              <a:t>We prepare a set of Queries for a target event.</a:t>
            </a:r>
          </a:p>
          <a:p>
            <a:r>
              <a:rPr kumimoji="1" lang="en-US" altLang="ja-JP" baseline="0" dirty="0" smtClean="0"/>
              <a:t>We choose “earthquake” and “typhoon” for target events.</a:t>
            </a:r>
          </a:p>
          <a:p>
            <a:r>
              <a:rPr kumimoji="1" lang="en-US" altLang="ja-JP" baseline="0" dirty="0" smtClean="0"/>
              <a:t>In the earthquake case, we use “shaking” and “earthquake” for queries</a:t>
            </a:r>
          </a:p>
          <a:p>
            <a:r>
              <a:rPr kumimoji="1" lang="en-US" altLang="ja-JP" baseline="0" dirty="0" smtClean="0"/>
              <a:t>In the typhoon case, we use “typhoon” and for queries.</a:t>
            </a:r>
          </a:p>
          <a:p>
            <a:r>
              <a:rPr kumimoji="1" lang="en-US" altLang="ja-JP" baseline="0" dirty="0" smtClean="0"/>
              <a:t> And we prepared 597 positive examples as a training set.</a:t>
            </a:r>
          </a:p>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The</a:t>
            </a:r>
            <a:r>
              <a:rPr kumimoji="1" lang="en-US" altLang="ja-JP" baseline="0" dirty="0" smtClean="0"/>
              <a:t> classification performance is presented in these tables.</a:t>
            </a:r>
          </a:p>
          <a:p>
            <a:r>
              <a:rPr kumimoji="1" lang="en-US" altLang="ja-JP" dirty="0" smtClean="0"/>
              <a:t>We obtain highest</a:t>
            </a:r>
            <a:r>
              <a:rPr kumimoji="1" lang="en-US" altLang="ja-JP" baseline="0" dirty="0" smtClean="0"/>
              <a:t> F-value when we use feature A and all features.</a:t>
            </a:r>
          </a:p>
          <a:p>
            <a:r>
              <a:rPr kumimoji="1" lang="en-US" altLang="ja-JP" baseline="0" dirty="0" smtClean="0"/>
              <a:t>Surprisingly, feature B and feature C don’t contribute much to the classification performance</a:t>
            </a:r>
          </a:p>
          <a:p>
            <a:endParaRPr kumimoji="1" lang="en-US" altLang="ja-JP" baseline="0" dirty="0" smtClean="0"/>
          </a:p>
          <a:p>
            <a:r>
              <a:rPr kumimoji="1" lang="en-US" altLang="ja-JP" baseline="0" dirty="0" smtClean="0"/>
              <a:t> When an earthquake occurs, a user becomes surprised and might produce a very short tweet.</a:t>
            </a:r>
          </a:p>
          <a:p>
            <a:r>
              <a:rPr kumimoji="1" lang="en-US" altLang="ja-JP" baseline="0" dirty="0" smtClean="0"/>
              <a:t>and It’s apparent that the precision is not so high as the recall.</a:t>
            </a:r>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Here</a:t>
            </a:r>
            <a:r>
              <a:rPr kumimoji="1" lang="en-US" altLang="ja-JP" baseline="0" dirty="0" smtClean="0"/>
              <a:t> we demonstrate performance of </a:t>
            </a:r>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a:p>
            <a:r>
              <a:rPr kumimoji="1" lang="en-US" altLang="ja-JP" dirty="0" smtClean="0"/>
              <a:t>Next </a:t>
            </a:r>
            <a:r>
              <a:rPr kumimoji="1" lang="en-US" altLang="ja-JP" baseline="0" dirty="0" smtClean="0"/>
              <a:t>we show experiments of location estimation</a:t>
            </a:r>
          </a:p>
          <a:p>
            <a:r>
              <a:rPr kumimoji="1" lang="en-US" altLang="ja-JP" baseline="0" dirty="0" smtClean="0"/>
              <a:t>These are conditions of the experiment of location estimation</a:t>
            </a:r>
          </a:p>
          <a:p>
            <a:endParaRPr kumimoji="1" lang="en-US" altLang="ja-JP" baseline="0" dirty="0" smtClean="0"/>
          </a:p>
          <a:p>
            <a:r>
              <a:rPr kumimoji="1" lang="en-US" altLang="ja-JP" baseline="0" dirty="0" smtClean="0"/>
              <a:t>We estimate location of 25 earthquakes in August, September and October 2009</a:t>
            </a:r>
          </a:p>
          <a:p>
            <a:r>
              <a:rPr kumimoji="1" lang="en-US" altLang="ja-JP" baseline="0" dirty="0" smtClean="0"/>
              <a:t>And we estimate trajectory a typhoon, named </a:t>
            </a:r>
            <a:r>
              <a:rPr kumimoji="1" lang="en-US" altLang="ja-JP" baseline="0" dirty="0" err="1" smtClean="0"/>
              <a:t>Melor</a:t>
            </a:r>
            <a:r>
              <a:rPr kumimoji="1" lang="en-US" altLang="ja-JP" baseline="0" dirty="0" smtClean="0"/>
              <a:t>, which hit Japan October 18th</a:t>
            </a:r>
          </a:p>
          <a:p>
            <a:endParaRPr kumimoji="1" lang="en-US" altLang="ja-JP" dirty="0" smtClean="0"/>
          </a:p>
          <a:p>
            <a:r>
              <a:rPr kumimoji="1" lang="en-US" altLang="ja-JP" dirty="0" smtClean="0"/>
              <a:t>And</a:t>
            </a:r>
            <a:r>
              <a:rPr kumimoji="1" lang="en-US" altLang="ja-JP" baseline="0" dirty="0" smtClean="0"/>
              <a:t> we prepare two baseline methods, the weight average and the median.</a:t>
            </a:r>
          </a:p>
          <a:p>
            <a:r>
              <a:rPr kumimoji="1" lang="en-US" altLang="ja-JP" baseline="0" dirty="0" smtClean="0"/>
              <a:t>the </a:t>
            </a:r>
            <a:r>
              <a:rPr lang="en-US" altLang="ja-JP" dirty="0" smtClean="0"/>
              <a:t>weighed average</a:t>
            </a:r>
            <a:r>
              <a:rPr lang="en-US" altLang="ja-JP" baseline="0" dirty="0" smtClean="0"/>
              <a:t> </a:t>
            </a:r>
            <a:r>
              <a:rPr lang="en-US" altLang="ja-JP" dirty="0" smtClean="0"/>
              <a:t>simply takes the average of latitude and longitude</a:t>
            </a:r>
          </a:p>
          <a:p>
            <a:pPr marL="0" marR="0" lvl="2"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the</a:t>
            </a:r>
            <a:r>
              <a:rPr kumimoji="1" lang="en-US" altLang="ja-JP" baseline="0" dirty="0" smtClean="0"/>
              <a:t> median </a:t>
            </a:r>
            <a:r>
              <a:rPr lang="en-US" altLang="ja-JP" dirty="0" smtClean="0"/>
              <a:t>simply takes their median.</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this</a:t>
            </a:r>
            <a:r>
              <a:rPr kumimoji="1" lang="en-US" altLang="ja-JP" baseline="0" dirty="0" smtClean="0"/>
              <a:t> picture presents the location estimation of earthquake on August 11</a:t>
            </a:r>
            <a:r>
              <a:rPr kumimoji="1" lang="en-US" altLang="ja-JP" baseline="30000" dirty="0" smtClean="0"/>
              <a:t>th</a:t>
            </a:r>
            <a:endParaRPr kumimoji="1" lang="en-US" altLang="ja-JP" baseline="0" dirty="0" smtClean="0"/>
          </a:p>
          <a:p>
            <a:r>
              <a:rPr kumimoji="1" lang="en-US" altLang="ja-JP" baseline="0" dirty="0" smtClean="0"/>
              <a:t>Red balloon represents early tweets , posted in 5 minutes the earthquake </a:t>
            </a:r>
            <a:r>
              <a:rPr kumimoji="1" lang="en-US" altLang="ja-JP" baseline="0" dirty="0" err="1" smtClean="0"/>
              <a:t>happended</a:t>
            </a:r>
            <a:endParaRPr kumimoji="1" lang="en-US" altLang="ja-JP" baseline="0" dirty="0" smtClean="0"/>
          </a:p>
          <a:p>
            <a:r>
              <a:rPr kumimoji="1" lang="en-US" altLang="ja-JP" baseline="0" dirty="0" smtClean="0"/>
              <a:t>Blue balloon shows later tweets.</a:t>
            </a:r>
          </a:p>
          <a:p>
            <a:r>
              <a:rPr kumimoji="1" lang="en-US" altLang="ja-JP" dirty="0" smtClean="0"/>
              <a:t>the red cross shows the earth</a:t>
            </a:r>
            <a:r>
              <a:rPr kumimoji="1" lang="en-US" altLang="ja-JP" baseline="0" dirty="0" smtClean="0"/>
              <a:t> quake center.</a:t>
            </a:r>
          </a:p>
          <a:p>
            <a:r>
              <a:rPr kumimoji="1" lang="en-US" altLang="ja-JP" baseline="0" dirty="0" smtClean="0"/>
              <a:t>and green cross presents the estimation of the earth quake center.</a:t>
            </a:r>
          </a:p>
          <a:p>
            <a:endParaRPr kumimoji="1" lang="en-US" altLang="ja-JP" baseline="0" dirty="0" smtClean="0"/>
          </a:p>
          <a:p>
            <a:r>
              <a:rPr kumimoji="1" lang="en-US" altLang="ja-JP" baseline="0" dirty="0" smtClean="0"/>
              <a:t>We can know from this picture , particle filter works better than baseline methods.</a:t>
            </a:r>
          </a:p>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this</a:t>
            </a:r>
            <a:r>
              <a:rPr kumimoji="1" lang="en-US" altLang="ja-JP" baseline="0" dirty="0" smtClean="0"/>
              <a:t> picture presents a trajectory  estimation of typhoon </a:t>
            </a:r>
            <a:r>
              <a:rPr kumimoji="1" lang="en-US" altLang="ja-JP" baseline="0" dirty="0" err="1" smtClean="0"/>
              <a:t>melor</a:t>
            </a:r>
            <a:endParaRPr kumimoji="1" lang="en-US" altLang="ja-JP" baseline="0" dirty="0" smtClean="0"/>
          </a:p>
          <a:p>
            <a:r>
              <a:rPr kumimoji="1" lang="en-US" altLang="ja-JP" baseline="0" dirty="0" smtClean="0"/>
              <a:t>Red line represents real path , </a:t>
            </a:r>
          </a:p>
          <a:p>
            <a:r>
              <a:rPr kumimoji="1" lang="en-US" altLang="ja-JP" baseline="0" dirty="0" smtClean="0"/>
              <a:t>Blue line shows the median</a:t>
            </a:r>
          </a:p>
          <a:p>
            <a:r>
              <a:rPr kumimoji="1" lang="en-US" altLang="ja-JP" baseline="0" dirty="0" smtClean="0"/>
              <a:t>Yellow line represents the weighed average.</a:t>
            </a:r>
          </a:p>
          <a:p>
            <a:r>
              <a:rPr kumimoji="1" lang="en-US" altLang="ja-JP" baseline="0" dirty="0" smtClean="0"/>
              <a:t>And green line shows particle filtering</a:t>
            </a:r>
          </a:p>
          <a:p>
            <a:endParaRPr kumimoji="1" lang="en-US" altLang="ja-JP" baseline="0" dirty="0" smtClean="0"/>
          </a:p>
          <a:p>
            <a:r>
              <a:rPr kumimoji="1" lang="en-US" altLang="ja-JP" baseline="0" dirty="0" smtClean="0"/>
              <a:t>We can know from this picture , particle filters outputs a trajectory resembling the actual trajectory</a:t>
            </a:r>
          </a:p>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36</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37</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38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These are facts</a:t>
            </a:r>
            <a:r>
              <a:rPr kumimoji="1" lang="en-US" altLang="ja-JP" baseline="0" dirty="0" smtClean="0"/>
              <a:t> that we can know from experiments</a:t>
            </a:r>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baseline="0" dirty="0" smtClean="0"/>
              <a:t>Twitter is one of the most popular </a:t>
            </a:r>
            <a:r>
              <a:rPr kumimoji="1" lang="en-US" altLang="ja-JP" baseline="0" dirty="0" err="1" smtClean="0"/>
              <a:t>microblogging</a:t>
            </a:r>
            <a:r>
              <a:rPr kumimoji="1" lang="en-US" altLang="ja-JP" baseline="0" dirty="0" smtClean="0"/>
              <a:t> services, and has received much attention recently.</a:t>
            </a:r>
          </a:p>
          <a:p>
            <a:r>
              <a:rPr kumimoji="1" lang="en-US" altLang="ja-JP" baseline="0" dirty="0" smtClean="0"/>
              <a:t>Twitter has received much attention recently.</a:t>
            </a:r>
          </a:p>
          <a:p>
            <a:endParaRPr kumimoji="1" lang="en-US" altLang="ja-JP" baseline="0" dirty="0" smtClean="0"/>
          </a:p>
          <a:p>
            <a:r>
              <a:rPr kumimoji="1" lang="en-US" altLang="ja-JP" dirty="0" smtClean="0"/>
              <a:t>And</a:t>
            </a:r>
            <a:r>
              <a:rPr kumimoji="1" lang="en-US" altLang="ja-JP" baseline="0" dirty="0" smtClean="0"/>
              <a:t>, </a:t>
            </a:r>
            <a:r>
              <a:rPr kumimoji="1" lang="en-US" altLang="ja-JP" dirty="0" err="1" smtClean="0"/>
              <a:t>Microblogging</a:t>
            </a:r>
            <a:r>
              <a:rPr kumimoji="1" lang="en-US" altLang="ja-JP" baseline="0" dirty="0" smtClean="0"/>
              <a:t> is a form of blogging that allows user to send brief text updates.</a:t>
            </a:r>
          </a:p>
          <a:p>
            <a:r>
              <a:rPr kumimoji="1" lang="en-US" altLang="ja-JP" baseline="0" dirty="0" smtClean="0"/>
              <a:t>and also is a form of </a:t>
            </a:r>
            <a:r>
              <a:rPr kumimoji="1" lang="en-US" altLang="ja-JP" baseline="0" dirty="0" err="1" smtClean="0"/>
              <a:t>micromedia</a:t>
            </a:r>
            <a:r>
              <a:rPr kumimoji="1" lang="en-US" altLang="ja-JP" baseline="0" dirty="0" smtClean="0"/>
              <a:t>.</a:t>
            </a:r>
          </a:p>
          <a:p>
            <a:r>
              <a:rPr kumimoji="1" lang="en-US" altLang="ja-JP" baseline="0" dirty="0" smtClean="0"/>
              <a:t>users can post photographs or audio clips similar to text.</a:t>
            </a:r>
          </a:p>
          <a:p>
            <a:endParaRPr kumimoji="1" lang="en-US" altLang="ja-JP" baseline="0" dirty="0" smtClean="0"/>
          </a:p>
          <a:p>
            <a:r>
              <a:rPr kumimoji="1" lang="en-US" altLang="ja-JP" baseline="0" dirty="0" smtClean="0"/>
              <a:t>This research focus on an important characteristics of </a:t>
            </a:r>
            <a:r>
              <a:rPr kumimoji="1" lang="en-US" altLang="ja-JP" baseline="0" dirty="0" err="1" smtClean="0"/>
              <a:t>microblogging</a:t>
            </a:r>
            <a:r>
              <a:rPr kumimoji="1" lang="en-US" altLang="ja-JP" baseline="0" dirty="0" smtClean="0"/>
              <a:t>  service</a:t>
            </a:r>
          </a:p>
          <a:p>
            <a:r>
              <a:rPr kumimoji="1" lang="en-US" altLang="ja-JP" baseline="0" dirty="0" smtClean="0"/>
              <a:t>Real –time nature.</a:t>
            </a:r>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OK.</a:t>
            </a:r>
          </a:p>
          <a:p>
            <a:r>
              <a:rPr kumimoji="1" lang="en-US" altLang="ja-JP" dirty="0" smtClean="0"/>
              <a:t>Today, I’d like to talk</a:t>
            </a:r>
            <a:r>
              <a:rPr kumimoji="1" lang="en-US" altLang="ja-JP" baseline="0" dirty="0" smtClean="0"/>
              <a:t> our system and methods to detect real-time events, such as earthquakes.</a:t>
            </a:r>
            <a:endParaRPr kumimoji="1" lang="en-US" altLang="ja-JP" dirty="0" smtClean="0"/>
          </a:p>
          <a:p>
            <a:r>
              <a:rPr kumimoji="1" lang="en-US" altLang="ja-JP" dirty="0" smtClean="0"/>
              <a:t>At</a:t>
            </a:r>
            <a:r>
              <a:rPr kumimoji="1" lang="en-US" altLang="ja-JP" baseline="0" dirty="0" smtClean="0"/>
              <a:t> first , I’ll show you today’s outline.</a:t>
            </a:r>
          </a:p>
          <a:p>
            <a:r>
              <a:rPr kumimoji="1" lang="en-US" altLang="ja-JP" baseline="0" dirty="0" smtClean="0"/>
              <a:t>First, I’ll talk about the introduction of our research.</a:t>
            </a:r>
          </a:p>
          <a:p>
            <a:r>
              <a:rPr kumimoji="1" lang="en-US" altLang="ja-JP" baseline="0" dirty="0" smtClean="0"/>
              <a:t>Second, I’ll explain the overview of the proposed methods for event detection.</a:t>
            </a:r>
          </a:p>
          <a:p>
            <a:r>
              <a:rPr kumimoji="1" lang="en-US" altLang="ja-JP" baseline="0" dirty="0" smtClean="0"/>
              <a:t>Third,  I’ll talk in detail about our proposed models those are applied in the system.</a:t>
            </a:r>
          </a:p>
          <a:p>
            <a:r>
              <a:rPr kumimoji="1" lang="en-US" altLang="ja-JP" baseline="0" dirty="0" smtClean="0"/>
              <a:t>Fourth, I’ll show you results of experimentation to demonstrate effectiveness of our system.</a:t>
            </a:r>
          </a:p>
          <a:p>
            <a:r>
              <a:rPr kumimoji="1" lang="en-US" altLang="ja-JP" baseline="0" dirty="0" smtClean="0"/>
              <a:t>Finally, I’ll talk about future works and summarize today’s presentation.</a:t>
            </a:r>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40</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95B9D4-EED7-494E-863E-88DC23CF7B35}" type="slidenum">
              <a:rPr kumimoji="1" lang="ja-JP" altLang="en-US" smtClean="0"/>
              <a:pPr/>
              <a:t>41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95B9D4-EED7-494E-863E-88DC23CF7B35}" type="slidenum">
              <a:rPr kumimoji="1" lang="ja-JP" altLang="en-US" smtClean="0"/>
              <a:pPr/>
              <a:t>42</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SO It is</a:t>
            </a:r>
            <a:r>
              <a:rPr kumimoji="1" lang="en-US" altLang="ja-JP" baseline="0" dirty="0" smtClean="0"/>
              <a:t> possible</a:t>
            </a:r>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43</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IN all cases,</a:t>
            </a:r>
            <a:r>
              <a:rPr kumimoji="1" lang="en-US" altLang="ja-JP" baseline="0" dirty="0" smtClean="0"/>
              <a:t> we sent E-mails  before announces of Japan Meteorology Agency.</a:t>
            </a:r>
          </a:p>
          <a:p>
            <a:r>
              <a:rPr kumimoji="1" lang="en-US" altLang="ja-JP" baseline="0" dirty="0" smtClean="0"/>
              <a:t>Max speed</a:t>
            </a:r>
            <a:r>
              <a:rPr kumimoji="1" lang="ja-JP" altLang="en-US" baseline="0" dirty="0" smtClean="0"/>
              <a:t>を述べる</a:t>
            </a:r>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44</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Here</a:t>
            </a:r>
            <a:r>
              <a:rPr kumimoji="1" lang="en-US" altLang="ja-JP" baseline="0" dirty="0" smtClean="0"/>
              <a:t> we demonstrate performance of </a:t>
            </a:r>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45</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This tables</a:t>
            </a:r>
            <a:r>
              <a:rPr kumimoji="1" lang="en-US" altLang="ja-JP" baseline="0" dirty="0" smtClean="0"/>
              <a:t> show the performance of our system.</a:t>
            </a:r>
          </a:p>
          <a:p>
            <a:r>
              <a:rPr kumimoji="1" lang="en-US" altLang="ja-JP" baseline="0" dirty="0" smtClean="0"/>
              <a:t>The period is August 2009 to September2009.</a:t>
            </a:r>
          </a:p>
          <a:p>
            <a:r>
              <a:rPr kumimoji="1" lang="en-US" altLang="ja-JP" baseline="0" dirty="0" smtClean="0"/>
              <a:t>It analyzed 49314 tweets.</a:t>
            </a:r>
          </a:p>
          <a:p>
            <a:r>
              <a:rPr kumimoji="1" lang="en-US" altLang="ja-JP" baseline="0" dirty="0" smtClean="0"/>
              <a:t>and It obtained 6291 tweets.</a:t>
            </a:r>
          </a:p>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46</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47</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lvl="1"/>
            <a:r>
              <a:rPr kumimoji="1" lang="en-US" altLang="ja-JP" dirty="0" smtClean="0"/>
              <a:t>To</a:t>
            </a:r>
            <a:r>
              <a:rPr kumimoji="1" lang="en-US" altLang="ja-JP" baseline="0" dirty="0" smtClean="0"/>
              <a:t> summarize today’s presentation, </a:t>
            </a:r>
            <a:endParaRPr kumimoji="1" lang="en-US" altLang="ja-JP" dirty="0" smtClean="0"/>
          </a:p>
          <a:p>
            <a:pPr lvl="1"/>
            <a:r>
              <a:rPr kumimoji="1" lang="en-US" altLang="ja-JP" dirty="0" smtClean="0"/>
              <a:t>First, we</a:t>
            </a:r>
            <a:r>
              <a:rPr kumimoji="1" lang="en-US" altLang="ja-JP" baseline="0" dirty="0" smtClean="0"/>
              <a:t> i</a:t>
            </a:r>
            <a:r>
              <a:rPr kumimoji="1" lang="en-US" altLang="ja-JP" dirty="0" smtClean="0"/>
              <a:t>nvestigated the real-time nature of Twitter </a:t>
            </a:r>
          </a:p>
          <a:p>
            <a:pPr lvl="1"/>
            <a:r>
              <a:rPr lang="en-US" altLang="ja-JP" dirty="0" smtClean="0"/>
              <a:t>semantic analyses were applied to tweets classify them </a:t>
            </a:r>
          </a:p>
          <a:p>
            <a:pPr lvl="8"/>
            <a:endParaRPr lang="en-US" altLang="ja-JP" dirty="0" smtClean="0"/>
          </a:p>
          <a:p>
            <a:pPr lvl="1"/>
            <a:r>
              <a:rPr lang="en-US" altLang="ja-JP" dirty="0" smtClean="0"/>
              <a:t>second, we consider each Twitter user as a sensor and set a problem to detect an event based on sensory observations</a:t>
            </a:r>
          </a:p>
          <a:p>
            <a:pPr lvl="1"/>
            <a:r>
              <a:rPr lang="en-US" altLang="ja-JP" dirty="0" smtClean="0"/>
              <a:t>location estimation methods such as particle filtering are used to estimate locations of events</a:t>
            </a:r>
          </a:p>
          <a:p>
            <a:pPr lvl="8"/>
            <a:endParaRPr lang="en-US" altLang="ja-JP" dirty="0" smtClean="0"/>
          </a:p>
          <a:p>
            <a:pPr lvl="1"/>
            <a:r>
              <a:rPr lang="en-US" altLang="ja-JP" dirty="0" smtClean="0"/>
              <a:t>Third, we developed an earthquake reporting system, which is a novel approach to notify people promptly of an earthquake event</a:t>
            </a:r>
          </a:p>
          <a:p>
            <a:pPr lvl="8"/>
            <a:endParaRPr lang="en-US" altLang="ja-JP" dirty="0" smtClean="0"/>
          </a:p>
          <a:p>
            <a:r>
              <a:rPr lang="en-US" altLang="ja-JP" dirty="0" smtClean="0"/>
              <a:t>What</a:t>
            </a:r>
            <a:r>
              <a:rPr lang="en-US" altLang="ja-JP" baseline="0" dirty="0" smtClean="0"/>
              <a:t> is the </a:t>
            </a:r>
            <a:r>
              <a:rPr lang="en-US" altLang="ja-JP" dirty="0" smtClean="0"/>
              <a:t>Contribution</a:t>
            </a:r>
            <a:r>
              <a:rPr lang="en-US" altLang="ja-JP" baseline="0" dirty="0" smtClean="0"/>
              <a:t> of this research? </a:t>
            </a:r>
            <a:endParaRPr lang="en-US" altLang="ja-JP" dirty="0" smtClean="0"/>
          </a:p>
          <a:p>
            <a:pPr lvl="1"/>
            <a:r>
              <a:rPr lang="en-US" altLang="ja-JP" dirty="0" smtClean="0"/>
              <a:t>we presented an example using the real-time nature of Twitter</a:t>
            </a:r>
          </a:p>
          <a:p>
            <a:pPr lvl="1"/>
            <a:r>
              <a:rPr kumimoji="1" lang="en-US" altLang="ja-JP" dirty="0" smtClean="0"/>
              <a:t>It’s hoped</a:t>
            </a:r>
            <a:r>
              <a:rPr kumimoji="1" lang="en-US" altLang="ja-JP" baseline="0" dirty="0" smtClean="0"/>
              <a:t> that this research provides some insight into the future integration of semantic analysis with </a:t>
            </a:r>
            <a:r>
              <a:rPr kumimoji="1" lang="en-US" altLang="ja-JP" baseline="0" dirty="0" err="1" smtClean="0"/>
              <a:t>microblloggin</a:t>
            </a:r>
            <a:r>
              <a:rPr kumimoji="1" lang="en-US" altLang="ja-JP" baseline="0" dirty="0" smtClean="0"/>
              <a:t> data</a:t>
            </a:r>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48</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OK</a:t>
            </a:r>
            <a:r>
              <a:rPr kumimoji="1" lang="ja-JP" altLang="en-US" dirty="0" err="1" smtClean="0"/>
              <a:t>，</a:t>
            </a:r>
            <a:r>
              <a:rPr kumimoji="1" lang="en-US" altLang="ja-JP" dirty="0" smtClean="0"/>
              <a:t>So</a:t>
            </a:r>
            <a:r>
              <a:rPr kumimoji="1" lang="ja-JP" altLang="en-US" dirty="0" smtClean="0"/>
              <a:t>→</a:t>
            </a:r>
            <a:r>
              <a:rPr kumimoji="1" lang="en-US" altLang="ja-JP" dirty="0" smtClean="0"/>
              <a:t>×</a:t>
            </a:r>
          </a:p>
          <a:p>
            <a:endParaRPr kumimoji="1" lang="en-US" altLang="ja-JP" dirty="0" smtClean="0"/>
          </a:p>
          <a:p>
            <a:r>
              <a:rPr kumimoji="1" lang="ja-JP" altLang="en-US" dirty="0" smtClean="0"/>
              <a:t>アドリブ</a:t>
            </a:r>
            <a:endParaRPr kumimoji="1" lang="en-US" altLang="ja-JP" dirty="0" smtClean="0"/>
          </a:p>
          <a:p>
            <a:r>
              <a:rPr kumimoji="1" lang="en-US" altLang="ja-JP" dirty="0" smtClean="0"/>
              <a:t>The</a:t>
            </a:r>
            <a:r>
              <a:rPr kumimoji="1" lang="en-US" altLang="ja-JP" baseline="0" dirty="0" smtClean="0"/>
              <a:t> figure, The graph,</a:t>
            </a:r>
          </a:p>
          <a:p>
            <a:r>
              <a:rPr kumimoji="1" lang="en-US" altLang="ja-JP" dirty="0" smtClean="0"/>
              <a:t>These graphs</a:t>
            </a:r>
            <a:r>
              <a:rPr kumimoji="1" lang="en-US" altLang="ja-JP" baseline="0" dirty="0" smtClean="0"/>
              <a:t> looks an exponential distribution</a:t>
            </a:r>
          </a:p>
          <a:p>
            <a:endParaRPr kumimoji="1" lang="en-US" altLang="ja-JP" baseline="0" dirty="0" smtClean="0"/>
          </a:p>
          <a:p>
            <a:r>
              <a:rPr kumimoji="1" lang="en-US" altLang="ja-JP" baseline="0" dirty="0" smtClean="0"/>
              <a:t>This figure presents</a:t>
            </a:r>
          </a:p>
          <a:p>
            <a:endParaRPr kumimoji="1" lang="en-US" altLang="ja-JP" baseline="0" dirty="0" smtClean="0"/>
          </a:p>
          <a:p>
            <a:r>
              <a:rPr kumimoji="1" lang="en-US" altLang="ja-JP" baseline="0" dirty="0" smtClean="0"/>
              <a:t>Mashable.com</a:t>
            </a:r>
            <a:r>
              <a:rPr kumimoji="1" lang="ja-JP" altLang="en-US" baseline="0" dirty="0" smtClean="0"/>
              <a:t>は読まない</a:t>
            </a:r>
            <a:endParaRPr kumimoji="1" lang="en-US" altLang="ja-JP" baseline="0" dirty="0" smtClean="0"/>
          </a:p>
          <a:p>
            <a:endParaRPr kumimoji="1" lang="en-US" altLang="ja-JP" baseline="0" dirty="0" smtClean="0"/>
          </a:p>
          <a:p>
            <a:r>
              <a:rPr kumimoji="1" lang="ja-JP" altLang="en-US" baseline="0" dirty="0" smtClean="0"/>
              <a:t> </a:t>
            </a:r>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49</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Well,</a:t>
            </a:r>
            <a:r>
              <a:rPr kumimoji="1" lang="en-US" altLang="ja-JP" baseline="0" dirty="0" smtClean="0"/>
              <a:t> what do you know </a:t>
            </a:r>
            <a:r>
              <a:rPr kumimoji="1" lang="en-US" altLang="ja-JP" dirty="0" smtClean="0"/>
              <a:t> “real-time nature” of</a:t>
            </a:r>
            <a:r>
              <a:rPr kumimoji="1" lang="en-US" altLang="ja-JP" baseline="0" dirty="0" smtClean="0"/>
              <a:t> </a:t>
            </a:r>
            <a:r>
              <a:rPr kumimoji="1" lang="en-US" altLang="ja-JP" baseline="0" dirty="0" err="1" smtClean="0"/>
              <a:t>microblogging</a:t>
            </a:r>
            <a:r>
              <a:rPr kumimoji="1" lang="en-US" altLang="ja-JP" dirty="0" smtClean="0"/>
              <a:t> is?</a:t>
            </a:r>
          </a:p>
          <a:p>
            <a:r>
              <a:rPr kumimoji="1" lang="en-US" altLang="ja-JP" dirty="0" smtClean="0"/>
              <a:t>I’d</a:t>
            </a:r>
            <a:r>
              <a:rPr kumimoji="1" lang="en-US" altLang="ja-JP" baseline="0" dirty="0" smtClean="0"/>
              <a:t> like to explain it.</a:t>
            </a:r>
          </a:p>
          <a:p>
            <a:endParaRPr kumimoji="1" lang="en-US" altLang="ja-JP" dirty="0" smtClean="0"/>
          </a:p>
          <a:p>
            <a:r>
              <a:rPr kumimoji="1" lang="en-US" altLang="ja-JP" dirty="0" smtClean="0"/>
              <a:t>This</a:t>
            </a:r>
            <a:r>
              <a:rPr kumimoji="1" lang="en-US" altLang="ja-JP" baseline="0" dirty="0" smtClean="0"/>
              <a:t> is the screenshot of Twitter Public Time.</a:t>
            </a:r>
          </a:p>
          <a:p>
            <a:r>
              <a:rPr kumimoji="1" lang="en-US" altLang="ja-JP" baseline="0" dirty="0" smtClean="0"/>
              <a:t>Twitter users write tweets several times in a single day.</a:t>
            </a:r>
          </a:p>
          <a:p>
            <a:endParaRPr kumimoji="1" lang="en-US" altLang="ja-JP" baseline="0" dirty="0" smtClean="0"/>
          </a:p>
          <a:p>
            <a:r>
              <a:rPr kumimoji="1" lang="en-US" altLang="ja-JP" baseline="0" dirty="0" err="1" smtClean="0"/>
              <a:t>So,there</a:t>
            </a:r>
            <a:r>
              <a:rPr kumimoji="1" lang="en-US" altLang="ja-JP" baseline="0" dirty="0" smtClean="0"/>
              <a:t> is the large number of tweets, which results in many reports related to events.</a:t>
            </a:r>
          </a:p>
          <a:p>
            <a:r>
              <a:rPr kumimoji="1" lang="en-US" altLang="ja-JP" baseline="0" dirty="0" smtClean="0"/>
              <a:t>For example, they include social events such as parties, baseball games and presidential campaigns.</a:t>
            </a:r>
          </a:p>
          <a:p>
            <a:r>
              <a:rPr kumimoji="1" lang="en-US" altLang="ja-JP" baseline="0" dirty="0" smtClean="0"/>
              <a:t>And they also include disastrous events, such as storms, traffic jams riots , heavy rain-fall and earthquakes.</a:t>
            </a:r>
          </a:p>
          <a:p>
            <a:endParaRPr kumimoji="1" lang="en-US" altLang="ja-JP" baseline="0" dirty="0" smtClean="0"/>
          </a:p>
          <a:p>
            <a:r>
              <a:rPr kumimoji="1" lang="en-US" altLang="ja-JP" baseline="0" dirty="0" smtClean="0"/>
              <a:t>reading these tweets, users can know how other users are doing.</a:t>
            </a:r>
          </a:p>
          <a:p>
            <a:r>
              <a:rPr kumimoji="1" lang="en-US" altLang="ja-JP" baseline="0" dirty="0" smtClean="0"/>
              <a:t>and often what the are thinking about and what’s happening around other users.</a:t>
            </a:r>
          </a:p>
          <a:p>
            <a:r>
              <a:rPr kumimoji="1" lang="en-US" altLang="ja-JP" baseline="0" dirty="0" smtClean="0"/>
              <a:t>for example, if earthquakes happened near a users, we can know the fact from his tweets.</a:t>
            </a:r>
          </a:p>
          <a:p>
            <a:r>
              <a:rPr kumimoji="1" lang="en-US" altLang="ja-JP" baseline="0" dirty="0" smtClean="0"/>
              <a:t> </a:t>
            </a:r>
          </a:p>
          <a:p>
            <a:r>
              <a:rPr kumimoji="1" lang="en-US" altLang="ja-JP" baseline="0" dirty="0" smtClean="0"/>
              <a:t>this is “real-time nature” of </a:t>
            </a:r>
            <a:r>
              <a:rPr kumimoji="1" lang="en-US" altLang="ja-JP" baseline="0" dirty="0" err="1" smtClean="0"/>
              <a:t>microblogging</a:t>
            </a:r>
            <a:r>
              <a:rPr kumimoji="1" lang="en-US" altLang="ja-JP" baseline="0" dirty="0" smtClean="0"/>
              <a:t>, Twitter.</a:t>
            </a:r>
          </a:p>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5</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台風のクエリ→</a:t>
            </a:r>
            <a:r>
              <a:rPr kumimoji="1" lang="en-US" altLang="ja-JP" dirty="0" smtClean="0"/>
              <a:t>We</a:t>
            </a:r>
            <a:r>
              <a:rPr kumimoji="1" lang="en-US" altLang="ja-JP" baseline="0" dirty="0" smtClean="0"/>
              <a:t> tried to use “rain” or “wind” for search queries, however, these tweets are very noisy and It’s difficult to </a:t>
            </a:r>
          </a:p>
          <a:p>
            <a:r>
              <a:rPr kumimoji="1" lang="en-US" altLang="ja-JP" baseline="0" dirty="0" smtClean="0"/>
              <a:t>create a classifier with high </a:t>
            </a:r>
            <a:r>
              <a:rPr kumimoji="1" lang="en-US" altLang="ja-JP" baseline="0" dirty="0" err="1" smtClean="0"/>
              <a:t>presision</a:t>
            </a:r>
            <a:r>
              <a:rPr kumimoji="1" lang="en-US" altLang="ja-JP" baseline="0" dirty="0" smtClean="0"/>
              <a:t>.</a:t>
            </a:r>
          </a:p>
          <a:p>
            <a:endParaRPr kumimoji="1" lang="en-US" altLang="ja-JP" dirty="0" smtClean="0"/>
          </a:p>
          <a:p>
            <a:r>
              <a:rPr kumimoji="1" lang="en-US" altLang="ja-JP" dirty="0" smtClean="0"/>
              <a:t>information</a:t>
            </a:r>
            <a:r>
              <a:rPr kumimoji="1" lang="en-US" altLang="ja-JP" baseline="0" dirty="0" smtClean="0"/>
              <a:t> flow network</a:t>
            </a:r>
            <a:r>
              <a:rPr kumimoji="1" lang="ja-JP" altLang="en-US" baseline="0" dirty="0" smtClean="0"/>
              <a:t>の作り方</a:t>
            </a:r>
            <a:endParaRPr kumimoji="1" lang="en-US" altLang="ja-JP" baseline="0" dirty="0" smtClean="0"/>
          </a:p>
          <a:p>
            <a:r>
              <a:rPr kumimoji="1" lang="en-US" altLang="ja-JP" baseline="0" dirty="0" smtClean="0"/>
              <a:t>We make links between user A and user B, </a:t>
            </a:r>
          </a:p>
          <a:p>
            <a:r>
              <a:rPr kumimoji="1" lang="en-US" altLang="ja-JP" baseline="0" dirty="0" smtClean="0"/>
              <a:t>if user A follow user B, user </a:t>
            </a:r>
            <a:r>
              <a:rPr kumimoji="1" lang="en-US" altLang="ja-JP" baseline="0" smtClean="0"/>
              <a:t>B posted </a:t>
            </a:r>
            <a:r>
              <a:rPr kumimoji="1" lang="en-US" altLang="ja-JP" baseline="0" dirty="0" smtClean="0"/>
              <a:t>a tweet about a event. in later user A post a tweet about the event.</a:t>
            </a:r>
          </a:p>
          <a:p>
            <a:endParaRPr kumimoji="1" lang="en-US" altLang="ja-JP" baseline="0" dirty="0" smtClean="0"/>
          </a:p>
          <a:p>
            <a:r>
              <a:rPr kumimoji="1" lang="en-US" altLang="ja-JP" baseline="0" dirty="0" smtClean="0"/>
              <a:t>This is for visual quality. Of course, In this experiment we use </a:t>
            </a:r>
            <a:r>
              <a:rPr kumimoji="1" lang="en-US" altLang="ja-JP" baseline="0" dirty="0" err="1" smtClean="0"/>
              <a:t>Kalman</a:t>
            </a:r>
            <a:r>
              <a:rPr kumimoji="1" lang="en-US" altLang="ja-JP" baseline="0" dirty="0" smtClean="0"/>
              <a:t> filters and the weighed average.</a:t>
            </a:r>
          </a:p>
          <a:p>
            <a:r>
              <a:rPr kumimoji="1" lang="en-US" altLang="ja-JP" baseline="0" dirty="0" smtClean="0"/>
              <a:t>But results by them are very closed to the result by the median.</a:t>
            </a:r>
          </a:p>
          <a:p>
            <a:r>
              <a:rPr kumimoji="1" lang="en-US" altLang="ja-JP" baseline="0" dirty="0" smtClean="0"/>
              <a:t>So I don’t show them.</a:t>
            </a:r>
          </a:p>
          <a:p>
            <a:endParaRPr kumimoji="1" lang="en-US" altLang="ja-JP" baseline="0" dirty="0" smtClean="0"/>
          </a:p>
          <a:p>
            <a:r>
              <a:rPr kumimoji="1" lang="ja-JP" altLang="en-US" baseline="0" dirty="0" smtClean="0"/>
              <a:t>実システムに位置推定は表示されないのか？</a:t>
            </a:r>
            <a:endParaRPr kumimoji="1" lang="en-US" altLang="ja-JP" baseline="0" dirty="0" smtClean="0"/>
          </a:p>
          <a:p>
            <a:r>
              <a:rPr kumimoji="1" lang="ja-JP" altLang="en-US" baseline="0" dirty="0" smtClean="0"/>
              <a:t>虹検出システム</a:t>
            </a:r>
            <a:r>
              <a:rPr kumimoji="1" lang="en-US" altLang="ja-JP" baseline="0" dirty="0" smtClean="0"/>
              <a:t>traffic</a:t>
            </a:r>
            <a:r>
              <a:rPr kumimoji="1" lang="ja-JP" altLang="en-US" baseline="0" dirty="0" smtClean="0"/>
              <a:t> </a:t>
            </a:r>
            <a:r>
              <a:rPr kumimoji="1" lang="en-US" altLang="ja-JP" baseline="0" dirty="0" smtClean="0"/>
              <a:t>jam</a:t>
            </a:r>
            <a:r>
              <a:rPr kumimoji="1" lang="ja-JP" altLang="en-US" baseline="0" dirty="0" smtClean="0"/>
              <a:t>情報とかも考えている。</a:t>
            </a:r>
            <a:endParaRPr kumimoji="1" lang="en-US" altLang="ja-JP" baseline="0" dirty="0" smtClean="0"/>
          </a:p>
          <a:p>
            <a:r>
              <a:rPr kumimoji="1" lang="ja-JP" altLang="en-US" dirty="0" smtClean="0"/>
              <a:t>なぜ地震→</a:t>
            </a:r>
            <a:r>
              <a:rPr kumimoji="1" lang="en-US" altLang="ja-JP" dirty="0" smtClean="0"/>
              <a:t>the</a:t>
            </a:r>
            <a:r>
              <a:rPr kumimoji="1" lang="en-US" altLang="ja-JP" baseline="0" dirty="0" smtClean="0"/>
              <a:t> impact is big, and it’s useful to many people, and it’s easy f or us to get information about earthquake </a:t>
            </a:r>
            <a:r>
              <a:rPr kumimoji="1" lang="en-US" altLang="ja-JP" baseline="0" dirty="0" err="1" smtClean="0"/>
              <a:t>occrrence</a:t>
            </a:r>
            <a:endParaRPr kumimoji="1" lang="en-US" altLang="ja-JP" baseline="0" dirty="0" smtClean="0"/>
          </a:p>
          <a:p>
            <a:r>
              <a:rPr kumimoji="1" lang="en-US" altLang="ja-JP" baseline="0" dirty="0" smtClean="0"/>
              <a:t> </a:t>
            </a:r>
            <a:r>
              <a:rPr kumimoji="1" lang="ja-JP" altLang="en-US" baseline="0" dirty="0" smtClean="0"/>
              <a:t>位置情報：</a:t>
            </a:r>
            <a:endParaRPr kumimoji="1" lang="en-US" altLang="ja-JP" baseline="0" dirty="0" smtClean="0"/>
          </a:p>
          <a:p>
            <a:r>
              <a:rPr kumimoji="1" lang="en-US" altLang="ja-JP" baseline="0" dirty="0" smtClean="0"/>
              <a:t>We use both </a:t>
            </a:r>
            <a:r>
              <a:rPr kumimoji="1" lang="en-US" altLang="ja-JP" baseline="0" dirty="0" err="1" smtClean="0"/>
              <a:t>geotag</a:t>
            </a:r>
            <a:r>
              <a:rPr kumimoji="1" lang="en-US" altLang="ja-JP" baseline="0" dirty="0" smtClean="0"/>
              <a:t> information or location information in users’ profile.</a:t>
            </a:r>
          </a:p>
          <a:p>
            <a:r>
              <a:rPr kumimoji="1" lang="en-US" altLang="ja-JP" baseline="0" dirty="0" smtClean="0"/>
              <a:t>because when I did experiments at the last Oct 2009, not so many users used </a:t>
            </a:r>
            <a:r>
              <a:rPr kumimoji="1" lang="en-US" altLang="ja-JP" baseline="0" dirty="0" err="1" smtClean="0"/>
              <a:t>geotag</a:t>
            </a:r>
            <a:r>
              <a:rPr kumimoji="1" lang="en-US" altLang="ja-JP" baseline="0" dirty="0" smtClean="0"/>
              <a:t> function.</a:t>
            </a:r>
          </a:p>
          <a:p>
            <a:r>
              <a:rPr kumimoji="1" lang="en-US" altLang="ja-JP" baseline="0" dirty="0" smtClean="0"/>
              <a:t>Then, we have a plan to use </a:t>
            </a:r>
            <a:r>
              <a:rPr kumimoji="1" lang="en-US" altLang="ja-JP" baseline="0" dirty="0" err="1" smtClean="0"/>
              <a:t>geotag</a:t>
            </a:r>
            <a:r>
              <a:rPr kumimoji="1" lang="en-US" altLang="ja-JP" baseline="0" dirty="0" smtClean="0"/>
              <a:t> information only for location estimation.</a:t>
            </a:r>
          </a:p>
          <a:p>
            <a:endParaRPr kumimoji="1" lang="en-US" altLang="ja-JP" dirty="0" smtClean="0"/>
          </a:p>
          <a:p>
            <a:r>
              <a:rPr kumimoji="1" lang="en-US" altLang="ja-JP" dirty="0" smtClean="0"/>
              <a:t>Temporal</a:t>
            </a:r>
            <a:r>
              <a:rPr kumimoji="1" lang="en-US" altLang="ja-JP" baseline="0" dirty="0" smtClean="0"/>
              <a:t> model</a:t>
            </a:r>
          </a:p>
          <a:p>
            <a:r>
              <a:rPr kumimoji="1" lang="en-US" altLang="ja-JP" baseline="0" dirty="0" smtClean="0"/>
              <a:t>In actually, we calculate the probability of event occurrence from time-series data.</a:t>
            </a:r>
          </a:p>
          <a:p>
            <a:r>
              <a:rPr kumimoji="1" lang="en-US" altLang="ja-JP" baseline="0" dirty="0" smtClean="0"/>
              <a:t>to know how many positive tweets we need to detect event precisely.</a:t>
            </a:r>
          </a:p>
          <a:p>
            <a:endParaRPr kumimoji="1" lang="en-US" altLang="ja-JP" dirty="0" smtClean="0"/>
          </a:p>
          <a:p>
            <a:r>
              <a:rPr kumimoji="1" lang="en-US" altLang="ja-JP" dirty="0" smtClean="0"/>
              <a:t>Wron</a:t>
            </a:r>
            <a:r>
              <a:rPr kumimoji="1" lang="en-US" altLang="ja-JP" baseline="0" dirty="0" smtClean="0"/>
              <a:t>g case:</a:t>
            </a:r>
            <a:endParaRPr kumimoji="1" lang="en-US" altLang="ja-JP" dirty="0" smtClean="0"/>
          </a:p>
          <a:p>
            <a:r>
              <a:rPr kumimoji="1" lang="en-US" altLang="ja-JP" sz="1200" kern="1200" baseline="0" dirty="0" smtClean="0">
                <a:solidFill>
                  <a:schemeClr val="tx1"/>
                </a:solidFill>
                <a:latin typeface="+mn-lt"/>
                <a:ea typeface="+mn-ea"/>
                <a:cs typeface="+mn-cs"/>
              </a:rPr>
              <a:t>it is difficult even for humans to judge whether a tweet is reporting an actual earthquake or</a:t>
            </a:r>
          </a:p>
          <a:p>
            <a:r>
              <a:rPr kumimoji="1" lang="en-US" altLang="ja-JP" sz="1200" kern="1200" baseline="0" dirty="0" smtClean="0">
                <a:solidFill>
                  <a:schemeClr val="tx1"/>
                </a:solidFill>
                <a:latin typeface="+mn-lt"/>
                <a:ea typeface="+mn-ea"/>
                <a:cs typeface="+mn-cs"/>
              </a:rPr>
              <a:t>not. Some examples are that a user might write ”Is this an earthquake or a truck passing?”</a:t>
            </a:r>
          </a:p>
          <a:p>
            <a:endParaRPr kumimoji="1" lang="en-US" altLang="ja-JP" sz="1200" kern="1200" baseline="0" dirty="0" smtClean="0">
              <a:solidFill>
                <a:schemeClr val="tx1"/>
              </a:solidFill>
              <a:latin typeface="+mn-lt"/>
              <a:ea typeface="+mn-ea"/>
              <a:cs typeface="+mn-cs"/>
            </a:endParaRPr>
          </a:p>
          <a:p>
            <a:r>
              <a:rPr kumimoji="1" lang="en-US" altLang="ja-JP" sz="1200" kern="1200" baseline="0" dirty="0" smtClean="0">
                <a:solidFill>
                  <a:schemeClr val="tx1"/>
                </a:solidFill>
                <a:latin typeface="+mn-lt"/>
                <a:ea typeface="+mn-ea"/>
                <a:cs typeface="+mn-cs"/>
              </a:rPr>
              <a:t>the path by the median come and go  many times</a:t>
            </a:r>
          </a:p>
          <a:p>
            <a:endParaRPr kumimoji="1" lang="en-US" altLang="ja-JP" sz="1200" kern="1200" baseline="0" dirty="0" smtClean="0">
              <a:solidFill>
                <a:schemeClr val="tx1"/>
              </a:solidFill>
              <a:latin typeface="+mn-lt"/>
              <a:ea typeface="+mn-ea"/>
              <a:cs typeface="+mn-cs"/>
            </a:endParaRPr>
          </a:p>
          <a:p>
            <a:r>
              <a:rPr kumimoji="1" lang="en-US" altLang="ja-JP" sz="1200" kern="1200" baseline="0" dirty="0" smtClean="0">
                <a:solidFill>
                  <a:schemeClr val="tx1"/>
                </a:solidFill>
                <a:latin typeface="+mn-lt"/>
                <a:ea typeface="+mn-ea"/>
                <a:cs typeface="+mn-cs"/>
              </a:rPr>
              <a:t>the scale of the earthquake in Cuba last year is 7</a:t>
            </a:r>
          </a:p>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50</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About “real-time nature” of Twitter</a:t>
            </a:r>
          </a:p>
          <a:p>
            <a:r>
              <a:rPr kumimoji="1" lang="en-US" altLang="ja-JP" dirty="0" smtClean="0"/>
              <a:t>Mr.</a:t>
            </a:r>
            <a:r>
              <a:rPr kumimoji="1" lang="en-US" altLang="ja-JP" baseline="0" dirty="0" smtClean="0"/>
              <a:t> Adam </a:t>
            </a:r>
            <a:r>
              <a:rPr kumimoji="1" lang="en-US" altLang="ja-JP" baseline="0" dirty="0" err="1" smtClean="0"/>
              <a:t>Ostrow</a:t>
            </a:r>
            <a:r>
              <a:rPr kumimoji="1" lang="en-US" altLang="ja-JP" baseline="0" dirty="0" smtClean="0"/>
              <a:t> , an Editor in Chief at Mashable.com wrote the possibility to detect earthquakes from tweets in his blog.</a:t>
            </a:r>
          </a:p>
          <a:p>
            <a:endParaRPr kumimoji="1" lang="en-US" altLang="ja-JP" baseline="0" dirty="0" smtClean="0"/>
          </a:p>
          <a:p>
            <a:r>
              <a:rPr kumimoji="1" lang="en-US" altLang="ja-JP" baseline="0" dirty="0" smtClean="0"/>
              <a:t>OK. I read out his article now.</a:t>
            </a:r>
          </a:p>
          <a:p>
            <a:endParaRPr kumimoji="1" lang="en-US" altLang="ja-JP" baseline="0" dirty="0" smtClean="0"/>
          </a:p>
          <a:p>
            <a:r>
              <a:rPr kumimoji="1" lang="en-US" altLang="ja-JP" baseline="0" dirty="0" smtClean="0"/>
              <a:t>And this is the tweet by Ricardo Duran.</a:t>
            </a:r>
          </a:p>
          <a:p>
            <a:r>
              <a:rPr kumimoji="1" lang="en-US" altLang="ja-JP" baseline="0" dirty="0" smtClean="0"/>
              <a:t>If we find such kinds of tweets in timeline, we can know that an earthquake has happened in Japan.</a:t>
            </a:r>
          </a:p>
          <a:p>
            <a:r>
              <a:rPr kumimoji="1" lang="en-US" altLang="ja-JP" baseline="0" dirty="0" smtClean="0"/>
              <a:t>the possibility to detect real-time event  from tweets is the motivation of our research.</a:t>
            </a:r>
          </a:p>
          <a:p>
            <a:endParaRPr kumimoji="1" lang="en-US" altLang="ja-JP" baseline="0" dirty="0" smtClean="0"/>
          </a:p>
          <a:p>
            <a:r>
              <a:rPr kumimoji="1" lang="en-US" altLang="ja-JP" baseline="0" dirty="0" smtClean="0"/>
              <a:t>So, we focused on earthquakes.</a:t>
            </a:r>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SO,</a:t>
            </a:r>
            <a:r>
              <a:rPr kumimoji="1" lang="en-US" altLang="ja-JP" baseline="0" dirty="0" smtClean="0"/>
              <a:t> These are our goals of Research:</a:t>
            </a:r>
          </a:p>
          <a:p>
            <a:r>
              <a:rPr kumimoji="1" lang="en-US" altLang="ja-JP" baseline="0" dirty="0" smtClean="0"/>
              <a:t>We propose an algorithm to detect a target event.</a:t>
            </a:r>
          </a:p>
          <a:p>
            <a:r>
              <a:rPr kumimoji="1" lang="en-US" altLang="ja-JP" baseline="0" dirty="0" smtClean="0"/>
              <a:t>it do semantic analysis on tweet to obtain tweets on the target event precisely</a:t>
            </a:r>
          </a:p>
          <a:p>
            <a:r>
              <a:rPr kumimoji="1" lang="en-US" altLang="ja-JP" baseline="0" dirty="0" smtClean="0"/>
              <a:t>and regard Twitter user as a sensor to estimate location of the target event.</a:t>
            </a:r>
          </a:p>
          <a:p>
            <a:endParaRPr kumimoji="1" lang="en-US" altLang="ja-JP" baseline="0" dirty="0" smtClean="0"/>
          </a:p>
          <a:p>
            <a:r>
              <a:rPr kumimoji="1" lang="en-US" altLang="ja-JP" baseline="0" dirty="0" smtClean="0"/>
              <a:t>These algorithms are followed by spatiotemporal model we produced.</a:t>
            </a:r>
          </a:p>
          <a:p>
            <a:endParaRPr kumimoji="1" lang="en-US" altLang="ja-JP" baseline="0" dirty="0" smtClean="0"/>
          </a:p>
          <a:p>
            <a:r>
              <a:rPr kumimoji="1" lang="en-US" altLang="ja-JP" baseline="0" dirty="0" smtClean="0"/>
              <a:t>And then we proposed earthquake reporting system using Japanese tweets.</a:t>
            </a:r>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Then, why we focus on earthquakes</a:t>
            </a:r>
            <a:r>
              <a:rPr kumimoji="1" lang="en-US" altLang="ja-JP" baseline="0" dirty="0" smtClean="0"/>
              <a:t> in Japan?</a:t>
            </a:r>
            <a:endParaRPr kumimoji="1" lang="en-US" altLang="ja-JP" dirty="0" smtClean="0"/>
          </a:p>
          <a:p>
            <a:endParaRPr kumimoji="1" lang="en-US" altLang="ja-JP" dirty="0" smtClean="0"/>
          </a:p>
          <a:p>
            <a:r>
              <a:rPr kumimoji="1" lang="en-US" altLang="ja-JP" dirty="0" smtClean="0"/>
              <a:t>Please look</a:t>
            </a:r>
            <a:r>
              <a:rPr kumimoji="1" lang="en-US" altLang="ja-JP" baseline="0" dirty="0" smtClean="0"/>
              <a:t> at</a:t>
            </a:r>
            <a:r>
              <a:rPr kumimoji="1" lang="en-US" altLang="ja-JP" dirty="0" smtClean="0"/>
              <a:t> the</a:t>
            </a:r>
            <a:r>
              <a:rPr kumimoji="1" lang="en-US" altLang="ja-JP" baseline="0" dirty="0" smtClean="0"/>
              <a:t> picture on the upper-left.</a:t>
            </a:r>
          </a:p>
          <a:p>
            <a:r>
              <a:rPr kumimoji="1" lang="en-US" altLang="ja-JP" baseline="0" dirty="0" smtClean="0"/>
              <a:t>This shows a map of Twitter users worldwide.</a:t>
            </a:r>
          </a:p>
          <a:p>
            <a:r>
              <a:rPr kumimoji="1" lang="en-US" altLang="ja-JP" baseline="0" dirty="0" smtClean="0"/>
              <a:t>And please show the picture on the lower-right.</a:t>
            </a:r>
          </a:p>
          <a:p>
            <a:r>
              <a:rPr kumimoji="1" lang="en-US" altLang="ja-JP" baseline="0" dirty="0" smtClean="0"/>
              <a:t>This depicts a map of earthquake occurrences worldwide.</a:t>
            </a:r>
          </a:p>
          <a:p>
            <a:r>
              <a:rPr kumimoji="1" lang="en-US" altLang="ja-JP" baseline="0" dirty="0" smtClean="0"/>
              <a:t>Then at these red regions, there is the large  number of Twitter users.</a:t>
            </a:r>
          </a:p>
          <a:p>
            <a:r>
              <a:rPr kumimoji="1" lang="en-US" altLang="ja-JP" baseline="0" dirty="0" smtClean="0"/>
              <a:t>And, at these blue regions, there are many earthquake occurrences</a:t>
            </a:r>
          </a:p>
          <a:p>
            <a:endParaRPr kumimoji="1" lang="en-US" altLang="ja-JP" baseline="0" dirty="0" smtClean="0"/>
          </a:p>
          <a:p>
            <a:r>
              <a:rPr kumimoji="1" lang="en-US" altLang="ja-JP" baseline="0" dirty="0" smtClean="0"/>
              <a:t>The intersections of these two  figures are regions with many earthquakes and large twitter users.</a:t>
            </a:r>
          </a:p>
          <a:p>
            <a:endParaRPr kumimoji="1" lang="en-US" altLang="ja-JP" dirty="0" smtClean="0"/>
          </a:p>
          <a:p>
            <a:r>
              <a:rPr kumimoji="1" lang="en-US" altLang="ja-JP" dirty="0" smtClean="0"/>
              <a:t>It’s Japan!</a:t>
            </a:r>
          </a:p>
          <a:p>
            <a:r>
              <a:rPr kumimoji="1" lang="en-US" altLang="ja-JP" dirty="0" smtClean="0"/>
              <a:t>So</a:t>
            </a:r>
            <a:r>
              <a:rPr kumimoji="1" lang="en-US" altLang="ja-JP" baseline="0" dirty="0" smtClean="0"/>
              <a:t> we choose earthquakes in Japan for  a target.</a:t>
            </a:r>
          </a:p>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95B9D4-EED7-494E-863E-88DC23CF7B35}"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643314"/>
            <a:ext cx="6858000" cy="1233486"/>
          </a:xfrm>
        </p:spPr>
        <p:txBody>
          <a:bodyPr anchor="t" anchorCtr="0"/>
          <a:lstStyle>
            <a:lvl1pPr algn="r">
              <a:defRPr sz="3200">
                <a:solidFill>
                  <a:schemeClr val="tx1"/>
                </a:solidFill>
              </a:defRPr>
            </a:lvl1pPr>
          </a:lstStyle>
          <a:p>
            <a:r>
              <a:rPr kumimoji="0" lang="ja-JP" altLang="en-US" dirty="0" smtClean="0"/>
              <a:t>マスタ タイトルの書式設定</a:t>
            </a:r>
            <a:endParaRPr kumimoji="0" lang="en-US" dirty="0"/>
          </a:p>
        </p:txBody>
      </p:sp>
      <p:sp>
        <p:nvSpPr>
          <p:cNvPr id="9" name="サブタイトル 8"/>
          <p:cNvSpPr>
            <a:spLocks noGrp="1"/>
          </p:cNvSpPr>
          <p:nvPr>
            <p:ph type="subTitle" idx="1"/>
          </p:nvPr>
        </p:nvSpPr>
        <p:spPr>
          <a:xfrm>
            <a:off x="1219200" y="5124450"/>
            <a:ext cx="6858000" cy="733442"/>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a:xfrm>
            <a:off x="6400800" y="6355080"/>
            <a:ext cx="2286000" cy="365760"/>
          </a:xfrm>
        </p:spPr>
        <p:txBody>
          <a:bodyPr/>
          <a:lstStyle>
            <a:lvl1pPr>
              <a:defRPr sz="1400"/>
            </a:lvl1pPr>
          </a:lstStyle>
          <a:p>
            <a:fld id="{E90ED720-0104-4369-84BC-D37694168613}" type="datetimeFigureOut">
              <a:rPr kumimoji="1" lang="ja-JP" altLang="en-US" smtClean="0"/>
              <a:pPr/>
              <a:t>2011/4/21</a:t>
            </a:fld>
            <a:endParaRPr kumimoji="1" lang="ja-JP" altLang="en-US"/>
          </a:p>
        </p:txBody>
      </p:sp>
      <p:sp>
        <p:nvSpPr>
          <p:cNvPr id="17" name="フッター プレースホルダ 16"/>
          <p:cNvSpPr>
            <a:spLocks noGrp="1"/>
          </p:cNvSpPr>
          <p:nvPr>
            <p:ph type="ftr" sz="quarter" idx="11"/>
          </p:nvPr>
        </p:nvSpPr>
        <p:spPr>
          <a:xfrm>
            <a:off x="2898648" y="6355080"/>
            <a:ext cx="3474720" cy="365760"/>
          </a:xfrm>
        </p:spPr>
        <p:txBody>
          <a:bodyPr/>
          <a:lstStyle/>
          <a:p>
            <a:endParaRPr kumimoji="1" lang="ja-JP" altLang="en-US"/>
          </a:p>
        </p:txBody>
      </p:sp>
      <p:sp>
        <p:nvSpPr>
          <p:cNvPr id="29" name="スライド番号プレースホルダ 28"/>
          <p:cNvSpPr>
            <a:spLocks noGrp="1"/>
          </p:cNvSpPr>
          <p:nvPr>
            <p:ph type="sldNum" sz="quarter" idx="12"/>
          </p:nvPr>
        </p:nvSpPr>
        <p:spPr>
          <a:xfrm>
            <a:off x="1216152" y="6355080"/>
            <a:ext cx="1219200" cy="365760"/>
          </a:xfrm>
        </p:spPr>
        <p:txBody>
          <a:bodyPr/>
          <a:lstStyle/>
          <a:p>
            <a:fld id="{D2D8002D-B5B0-4BAC-B1F6-782DDCCE6D9C}" type="slidenum">
              <a:rPr kumimoji="1" lang="ja-JP" altLang="en-US" smtClean="0"/>
              <a:pPr/>
              <a:t>‹#›</a:t>
            </a:fld>
            <a:endParaRPr kumimoji="1" lang="ja-JP" altLang="en-US"/>
          </a:p>
        </p:txBody>
      </p:sp>
      <p:sp>
        <p:nvSpPr>
          <p:cNvPr id="21" name="正方形/長方形 20"/>
          <p:cNvSpPr/>
          <p:nvPr/>
        </p:nvSpPr>
        <p:spPr>
          <a:xfrm>
            <a:off x="904875" y="3571876"/>
            <a:ext cx="7315200" cy="1356359"/>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88108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4" y="3571876"/>
            <a:ext cx="238102" cy="1356359"/>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576" cy="88108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2011/4/21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2011/4/21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2011/4/21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
        <p:nvSpPr>
          <p:cNvPr id="8" name="コンテンツ プレースホルダ 7"/>
          <p:cNvSpPr>
            <a:spLocks noGrp="1"/>
          </p:cNvSpPr>
          <p:nvPr>
            <p:ph sz="quarter" idx="1"/>
          </p:nvPr>
        </p:nvSpPr>
        <p:spPr>
          <a:xfrm>
            <a:off x="457200" y="1219200"/>
            <a:ext cx="8229600" cy="493776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a:xfrm>
            <a:off x="6400800" y="6355080"/>
            <a:ext cx="2286000" cy="365760"/>
          </a:xfrm>
        </p:spPr>
        <p:txBody>
          <a:bodyPr/>
          <a:lstStyle/>
          <a:p>
            <a:fld id="{E90ED720-0104-4369-84BC-D37694168613}" type="datetimeFigureOut">
              <a:rPr kumimoji="1" lang="ja-JP" altLang="en-US" smtClean="0"/>
              <a:pPr/>
              <a:t>2011/4/21</a:t>
            </a:fld>
            <a:endParaRPr kumimoji="1" lang="ja-JP" altLang="en-US"/>
          </a:p>
        </p:txBody>
      </p:sp>
      <p:sp>
        <p:nvSpPr>
          <p:cNvPr id="5" name="フッター プレースホルダ 4"/>
          <p:cNvSpPr>
            <a:spLocks noGrp="1"/>
          </p:cNvSpPr>
          <p:nvPr>
            <p:ph type="ftr" sz="quarter" idx="11"/>
          </p:nvPr>
        </p:nvSpPr>
        <p:spPr>
          <a:xfrm>
            <a:off x="2898648" y="6355080"/>
            <a:ext cx="3474720" cy="365760"/>
          </a:xfrm>
        </p:spPr>
        <p:txBody>
          <a:bodyPr/>
          <a:lstStyle/>
          <a:p>
            <a:endParaRPr kumimoji="1" lang="ja-JP" altLang="en-US"/>
          </a:p>
        </p:txBody>
      </p:sp>
      <p:sp>
        <p:nvSpPr>
          <p:cNvPr id="6" name="スライド番号プレースホルダ 5"/>
          <p:cNvSpPr>
            <a:spLocks noGrp="1"/>
          </p:cNvSpPr>
          <p:nvPr>
            <p:ph type="sldNum" sz="quarter" idx="12"/>
          </p:nvPr>
        </p:nvSpPr>
        <p:spPr>
          <a:xfrm>
            <a:off x="1069848" y="6355080"/>
            <a:ext cx="1520952" cy="365760"/>
          </a:xfrm>
        </p:spPr>
        <p:txBody>
          <a:bodyPr/>
          <a:lstStyle/>
          <a:p>
            <a:fld id="{D2D8002D-B5B0-4BAC-B1F6-782DDCCE6D9C}" type="slidenum">
              <a:rPr kumimoji="1" lang="ja-JP" altLang="en-US" smtClean="0"/>
              <a:pPr/>
              <a: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2011/4/21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
        <p:nvSpPr>
          <p:cNvPr id="9" name="コンテンツ プレースホルダ 8"/>
          <p:cNvSpPr>
            <a:spLocks noGrp="1"/>
          </p:cNvSpPr>
          <p:nvPr>
            <p:ph sz="quarter" idx="1"/>
          </p:nvPr>
        </p:nvSpPr>
        <p:spPr>
          <a:xfrm>
            <a:off x="457200" y="1219200"/>
            <a:ext cx="4041648" cy="493776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632198" y="1216152"/>
            <a:ext cx="4041648" cy="493776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2011/4/21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
        <p:nvSpPr>
          <p:cNvPr id="11" name="コンテンツ プレースホルダ 10"/>
          <p:cNvSpPr>
            <a:spLocks noGrp="1"/>
          </p:cNvSpPr>
          <p:nvPr>
            <p:ph sz="quarter" idx="2"/>
          </p:nvPr>
        </p:nvSpPr>
        <p:spPr>
          <a:xfrm>
            <a:off x="457200" y="2133600"/>
            <a:ext cx="4038600" cy="40386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648200" y="2133600"/>
            <a:ext cx="4038600" cy="40386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2011/4/21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2011/4/21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2011/4/21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 11"/>
          <p:cNvSpPr>
            <a:spLocks noGrp="1"/>
          </p:cNvSpPr>
          <p:nvPr>
            <p:ph sz="quarter" idx="1"/>
          </p:nvPr>
        </p:nvSpPr>
        <p:spPr>
          <a:xfrm>
            <a:off x="304800" y="304800"/>
            <a:ext cx="5715000" cy="5715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2011/4/21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90ED720-0104-4369-84BC-D37694168613}" type="datetimeFigureOut">
              <a:rPr kumimoji="1" lang="ja-JP" altLang="en-US" smtClean="0"/>
              <a:pPr/>
              <a:t>2011/4/21</a:t>
            </a:fld>
            <a:endParaRPr kumimoji="1" lang="ja-JP" altLang="en-US"/>
          </a:p>
        </p:txBody>
      </p:sp>
      <p:sp>
        <p:nvSpPr>
          <p:cNvPr id="3" name="フッター プレースホルダ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kumimoji="1" lang="ja-JP" altLang="en-US"/>
          </a:p>
        </p:txBody>
      </p:sp>
      <p:sp>
        <p:nvSpPr>
          <p:cNvPr id="23" name="スライド番号プレースホルダ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2D8002D-B5B0-4BAC-B1F6-782DDCCE6D9C}" type="slidenum">
              <a:rPr kumimoji="1" lang="ja-JP" altLang="en-US" smtClean="0"/>
              <a:pPr/>
              <a:t>‹#›</a:t>
            </a:fld>
            <a:endParaRPr kumimoji="1"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notesSlide" Target="../notesSlides/notesSlide14.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notesSlide" Target="../notesSlides/notesSlide15.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oleObject" Target="../embeddings/oleObject12.bin"/><Relationship Id="rId3" Type="http://schemas.openxmlformats.org/officeDocument/2006/relationships/notesSlide" Target="../notesSlides/notesSlide22.xml"/><Relationship Id="rId7" Type="http://schemas.openxmlformats.org/officeDocument/2006/relationships/oleObject" Target="../embeddings/oleObject6.bin"/><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oleObject" Target="../embeddings/oleObject10.bin"/><Relationship Id="rId5" Type="http://schemas.openxmlformats.org/officeDocument/2006/relationships/oleObject" Target="../embeddings/oleObject4.bin"/><Relationship Id="rId10" Type="http://schemas.openxmlformats.org/officeDocument/2006/relationships/oleObject" Target="../embeddings/oleObject9.bin"/><Relationship Id="rId4" Type="http://schemas.openxmlformats.org/officeDocument/2006/relationships/oleObject" Target="../embeddings/oleObject3.bin"/><Relationship Id="rId9"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toretter.co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5.gi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5.gi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2976" y="3786190"/>
            <a:ext cx="6934224" cy="1090610"/>
          </a:xfrm>
        </p:spPr>
        <p:txBody>
          <a:bodyPr>
            <a:normAutofit/>
          </a:bodyPr>
          <a:lstStyle/>
          <a:p>
            <a:r>
              <a:rPr kumimoji="1" lang="en-US" altLang="ja-JP" dirty="0" smtClean="0"/>
              <a:t>Earthquake Shakes Twitter User</a:t>
            </a:r>
            <a:r>
              <a:rPr lang="en-US" altLang="ja-JP" dirty="0" smtClean="0"/>
              <a:t>:</a:t>
            </a:r>
            <a:br>
              <a:rPr lang="en-US" altLang="ja-JP" dirty="0" smtClean="0"/>
            </a:br>
            <a:r>
              <a:rPr lang="en-US" altLang="ja-JP" sz="2200" dirty="0" smtClean="0"/>
              <a:t>Analyzing Tweets for Real-Time Event Detection</a:t>
            </a:r>
            <a:endParaRPr kumimoji="1" lang="ja-JP" altLang="en-US" sz="2200" dirty="0"/>
          </a:p>
        </p:txBody>
      </p:sp>
      <p:sp>
        <p:nvSpPr>
          <p:cNvPr id="3" name="サブタイトル 2"/>
          <p:cNvSpPr>
            <a:spLocks noGrp="1"/>
          </p:cNvSpPr>
          <p:nvPr>
            <p:ph type="subTitle" idx="1"/>
          </p:nvPr>
        </p:nvSpPr>
        <p:spPr>
          <a:xfrm>
            <a:off x="1219200" y="5072074"/>
            <a:ext cx="6858000" cy="928694"/>
          </a:xfrm>
        </p:spPr>
        <p:txBody>
          <a:bodyPr>
            <a:normAutofit fontScale="85000" lnSpcReduction="20000"/>
          </a:bodyPr>
          <a:lstStyle/>
          <a:p>
            <a:pPr algn="ctr"/>
            <a:r>
              <a:rPr kumimoji="1" lang="en-US" altLang="ja-JP" dirty="0" err="1" smtClean="0"/>
              <a:t>Takehi</a:t>
            </a:r>
            <a:r>
              <a:rPr kumimoji="1" lang="en-US" altLang="ja-JP" dirty="0" smtClean="0"/>
              <a:t> </a:t>
            </a:r>
            <a:r>
              <a:rPr kumimoji="1" lang="en-US" altLang="ja-JP" dirty="0" err="1" smtClean="0"/>
              <a:t>Sakaki</a:t>
            </a:r>
            <a:r>
              <a:rPr kumimoji="1" lang="en-US" altLang="ja-JP" dirty="0" smtClean="0"/>
              <a:t>     Makoto Okazaki      Yutaka Matsuo</a:t>
            </a:r>
          </a:p>
          <a:p>
            <a:pPr algn="ctr"/>
            <a:r>
              <a:rPr lang="en-US" altLang="ja-JP" dirty="0" smtClean="0"/>
              <a:t>@</a:t>
            </a:r>
            <a:r>
              <a:rPr lang="en-US" altLang="ja-JP" dirty="0" err="1" smtClean="0"/>
              <a:t>tksakaki</a:t>
            </a:r>
            <a:r>
              <a:rPr lang="en-US" altLang="ja-JP" dirty="0" smtClean="0"/>
              <a:t>            @okazaki117            @</a:t>
            </a:r>
            <a:r>
              <a:rPr lang="en-US" altLang="ja-JP" dirty="0" err="1" smtClean="0"/>
              <a:t>ymatsuo</a:t>
            </a:r>
            <a:r>
              <a:rPr kumimoji="1" lang="en-US" altLang="ja-JP" dirty="0" smtClean="0"/>
              <a:t> </a:t>
            </a:r>
            <a:endParaRPr lang="en-US" altLang="ja-JP" dirty="0"/>
          </a:p>
          <a:p>
            <a:pPr algn="ctr"/>
            <a:r>
              <a:rPr lang="en-US" altLang="ja-JP" dirty="0" smtClean="0"/>
              <a:t>the University of Tokyo</a:t>
            </a:r>
            <a:endParaRPr kumimoji="1" lang="en-US" altLang="ja-JP"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571472" y="2228842"/>
            <a:ext cx="7072362" cy="57150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latinLnBrk="0" hangingPunct="1"/>
            <a:r>
              <a:rPr kumimoji="0" lang="en-US" sz="3200" dirty="0" smtClean="0">
                <a:solidFill>
                  <a:schemeClr val="accent1"/>
                </a:solidFill>
              </a:rPr>
              <a:t>Event Detection</a:t>
            </a:r>
            <a:endParaRPr kumimoji="0" lang="en-US" sz="3200" dirty="0">
              <a:solidFill>
                <a:schemeClr val="accent1"/>
              </a:solidFill>
            </a:endParaRPr>
          </a:p>
        </p:txBody>
      </p:sp>
      <p:sp>
        <p:nvSpPr>
          <p:cNvPr id="14" name="正方形/長方形 13"/>
          <p:cNvSpPr/>
          <p:nvPr/>
        </p:nvSpPr>
        <p:spPr>
          <a:xfrm>
            <a:off x="357158" y="2228842"/>
            <a:ext cx="213453" cy="57754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タイトル 1"/>
          <p:cNvSpPr>
            <a:spLocks noGrp="1"/>
          </p:cNvSpPr>
          <p:nvPr>
            <p:ph type="title"/>
          </p:nvPr>
        </p:nvSpPr>
        <p:spPr>
          <a:xfrm>
            <a:off x="457200" y="152400"/>
            <a:ext cx="8229600" cy="990600"/>
          </a:xfrm>
        </p:spPr>
        <p:txBody>
          <a:bodyPr/>
          <a:lstStyle/>
          <a:p>
            <a:r>
              <a:rPr kumimoji="1" lang="en-US" altLang="ja-JP" dirty="0" smtClean="0">
                <a:solidFill>
                  <a:schemeClr val="accent1"/>
                </a:solidFill>
              </a:rPr>
              <a:t>Outline</a:t>
            </a:r>
            <a:endParaRPr kumimoji="1" lang="ja-JP" altLang="en-US" dirty="0">
              <a:solidFill>
                <a:schemeClr val="accent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Event detection algorithms</a:t>
            </a:r>
            <a:endParaRPr kumimoji="1" lang="ja-JP" altLang="en-US" dirty="0"/>
          </a:p>
        </p:txBody>
      </p:sp>
      <p:sp>
        <p:nvSpPr>
          <p:cNvPr id="3" name="コンテンツ プレースホルダ 2"/>
          <p:cNvSpPr>
            <a:spLocks noGrp="1"/>
          </p:cNvSpPr>
          <p:nvPr>
            <p:ph sz="quarter" idx="1"/>
          </p:nvPr>
        </p:nvSpPr>
        <p:spPr/>
        <p:txBody>
          <a:bodyPr/>
          <a:lstStyle/>
          <a:p>
            <a:r>
              <a:rPr lang="en-US" altLang="ja-JP" dirty="0" smtClean="0"/>
              <a:t>do semantic analysis on Tweet </a:t>
            </a:r>
          </a:p>
          <a:p>
            <a:pPr lvl="1"/>
            <a:r>
              <a:rPr lang="en-US" altLang="ja-JP" dirty="0" smtClean="0"/>
              <a:t>to obtain tweets on the target event precisely</a:t>
            </a:r>
          </a:p>
          <a:p>
            <a:pPr lvl="1">
              <a:buNone/>
            </a:pPr>
            <a:endParaRPr lang="en-US" altLang="ja-JP" dirty="0" smtClean="0"/>
          </a:p>
          <a:p>
            <a:r>
              <a:rPr lang="en-US" altLang="ja-JP" dirty="0" smtClean="0"/>
              <a:t>regard Twitter user as a sensor</a:t>
            </a:r>
          </a:p>
          <a:p>
            <a:pPr lvl="1"/>
            <a:r>
              <a:rPr lang="en-US" altLang="ja-JP" dirty="0" smtClean="0"/>
              <a:t>to detect the target event</a:t>
            </a:r>
          </a:p>
          <a:p>
            <a:pPr lvl="1"/>
            <a:r>
              <a:rPr lang="en-US" altLang="ja-JP" dirty="0" smtClean="0"/>
              <a:t>to estimate location of the target</a:t>
            </a:r>
          </a:p>
          <a:p>
            <a:endParaRPr lang="en-US" altLang="ja-JP"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Semantic Analysis on Tweet</a:t>
            </a:r>
            <a:endParaRPr kumimoji="1" lang="ja-JP" altLang="en-US" dirty="0"/>
          </a:p>
        </p:txBody>
      </p:sp>
      <p:sp>
        <p:nvSpPr>
          <p:cNvPr id="3" name="コンテンツ プレースホルダ 2"/>
          <p:cNvSpPr>
            <a:spLocks noGrp="1"/>
          </p:cNvSpPr>
          <p:nvPr>
            <p:ph sz="quarter" idx="1"/>
          </p:nvPr>
        </p:nvSpPr>
        <p:spPr>
          <a:xfrm>
            <a:off x="457200" y="1219200"/>
            <a:ext cx="8401080" cy="4937760"/>
          </a:xfrm>
        </p:spPr>
        <p:txBody>
          <a:bodyPr/>
          <a:lstStyle/>
          <a:p>
            <a:r>
              <a:rPr lang="en-US" altLang="ja-JP" dirty="0" smtClean="0"/>
              <a:t>Search tweets including keywords related to a target event</a:t>
            </a:r>
          </a:p>
          <a:p>
            <a:pPr lvl="1"/>
            <a:r>
              <a:rPr lang="en-US" altLang="ja-JP" dirty="0" smtClean="0"/>
              <a:t>Example:  In the case of earthquakes</a:t>
            </a:r>
          </a:p>
          <a:p>
            <a:pPr lvl="2"/>
            <a:r>
              <a:rPr lang="en-US" altLang="ja-JP" dirty="0" smtClean="0"/>
              <a:t>“shaking”, “earthquake”</a:t>
            </a:r>
          </a:p>
          <a:p>
            <a:pPr lvl="8"/>
            <a:endParaRPr lang="en-US" altLang="ja-JP" dirty="0" smtClean="0"/>
          </a:p>
          <a:p>
            <a:r>
              <a:rPr lang="en-US" altLang="ja-JP" dirty="0" smtClean="0"/>
              <a:t>Classify tweets into a positive class or a negative class</a:t>
            </a:r>
          </a:p>
          <a:p>
            <a:pPr lvl="1"/>
            <a:r>
              <a:rPr lang="en-US" altLang="ja-JP" dirty="0" smtClean="0"/>
              <a:t>Example:  </a:t>
            </a:r>
          </a:p>
          <a:p>
            <a:pPr lvl="2"/>
            <a:r>
              <a:rPr lang="en-US" altLang="ja-JP" dirty="0" smtClean="0"/>
              <a:t>“Earthquake right now!!” ---positive</a:t>
            </a:r>
          </a:p>
          <a:p>
            <a:pPr lvl="2"/>
            <a:r>
              <a:rPr lang="en-US" altLang="ja-JP" dirty="0" smtClean="0"/>
              <a:t>“Someone is shaking hands with my boss” --- negative</a:t>
            </a:r>
          </a:p>
          <a:p>
            <a:pPr lvl="1"/>
            <a:r>
              <a:rPr lang="en-US" altLang="ja-JP" dirty="0" smtClean="0"/>
              <a:t>Create a classifier</a:t>
            </a:r>
          </a:p>
          <a:p>
            <a:pPr lvl="2"/>
            <a:endParaRPr lang="en-US" altLang="ja-JP"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Semantic Analysis on Tweet</a:t>
            </a:r>
            <a:endParaRPr kumimoji="1" lang="ja-JP" altLang="en-US" dirty="0"/>
          </a:p>
        </p:txBody>
      </p:sp>
      <p:sp>
        <p:nvSpPr>
          <p:cNvPr id="3" name="コンテンツ プレースホルダ 2"/>
          <p:cNvSpPr>
            <a:spLocks noGrp="1"/>
          </p:cNvSpPr>
          <p:nvPr>
            <p:ph sz="quarter" idx="1"/>
          </p:nvPr>
        </p:nvSpPr>
        <p:spPr/>
        <p:txBody>
          <a:bodyPr>
            <a:normAutofit lnSpcReduction="10000"/>
          </a:bodyPr>
          <a:lstStyle/>
          <a:p>
            <a:r>
              <a:rPr kumimoji="1" lang="en-US" altLang="ja-JP" dirty="0" smtClean="0"/>
              <a:t>Create classifier for tweets</a:t>
            </a:r>
          </a:p>
          <a:p>
            <a:pPr lvl="1"/>
            <a:r>
              <a:rPr lang="en-US" altLang="ja-JP" dirty="0" smtClean="0"/>
              <a:t>use Support Vector Machine(SVM)</a:t>
            </a:r>
          </a:p>
          <a:p>
            <a:endParaRPr kumimoji="1" lang="en-US" altLang="ja-JP" dirty="0" smtClean="0"/>
          </a:p>
          <a:p>
            <a:r>
              <a:rPr lang="en-US" altLang="ja-JP" dirty="0" smtClean="0"/>
              <a:t>Features </a:t>
            </a:r>
            <a:r>
              <a:rPr lang="en-US" altLang="ja-JP" dirty="0" smtClean="0">
                <a:solidFill>
                  <a:schemeClr val="accent2">
                    <a:lumMod val="75000"/>
                  </a:schemeClr>
                </a:solidFill>
              </a:rPr>
              <a:t>(Example: I am in Japan, earthquake right now!)</a:t>
            </a:r>
          </a:p>
          <a:p>
            <a:pPr lvl="1"/>
            <a:r>
              <a:rPr lang="en-US" altLang="ja-JP" dirty="0" smtClean="0"/>
              <a:t>S</a:t>
            </a:r>
            <a:r>
              <a:rPr kumimoji="1" lang="en-US" altLang="ja-JP" dirty="0" smtClean="0"/>
              <a:t>tatistical features  </a:t>
            </a:r>
            <a:r>
              <a:rPr kumimoji="1" lang="en-US" altLang="ja-JP" dirty="0" smtClean="0">
                <a:solidFill>
                  <a:schemeClr val="accent2">
                    <a:lumMod val="75000"/>
                  </a:schemeClr>
                </a:solidFill>
              </a:rPr>
              <a:t>(7 words,  the </a:t>
            </a:r>
            <a:r>
              <a:rPr lang="en-US" altLang="ja-JP" dirty="0" smtClean="0">
                <a:solidFill>
                  <a:schemeClr val="accent2">
                    <a:lumMod val="75000"/>
                  </a:schemeClr>
                </a:solidFill>
              </a:rPr>
              <a:t>5</a:t>
            </a:r>
            <a:r>
              <a:rPr kumimoji="1" lang="en-US" altLang="ja-JP" baseline="30000" dirty="0" smtClean="0">
                <a:solidFill>
                  <a:schemeClr val="accent2">
                    <a:lumMod val="75000"/>
                  </a:schemeClr>
                </a:solidFill>
              </a:rPr>
              <a:t>th</a:t>
            </a:r>
            <a:r>
              <a:rPr kumimoji="1" lang="en-US" altLang="ja-JP" dirty="0" smtClean="0">
                <a:solidFill>
                  <a:schemeClr val="accent2">
                    <a:lumMod val="75000"/>
                  </a:schemeClr>
                </a:solidFill>
              </a:rPr>
              <a:t> word)</a:t>
            </a:r>
          </a:p>
          <a:p>
            <a:pPr lvl="1">
              <a:buNone/>
            </a:pPr>
            <a:r>
              <a:rPr lang="en-US" altLang="ja-JP" dirty="0" smtClean="0"/>
              <a:t>   the number of words in a tweet message and the position of the query within a tweet</a:t>
            </a:r>
          </a:p>
          <a:p>
            <a:pPr lvl="8"/>
            <a:endParaRPr kumimoji="1" lang="en-US" altLang="ja-JP" dirty="0" smtClean="0"/>
          </a:p>
          <a:p>
            <a:pPr lvl="1"/>
            <a:r>
              <a:rPr lang="en-US" altLang="ja-JP" dirty="0" smtClean="0"/>
              <a:t>Keyword features  </a:t>
            </a:r>
            <a:r>
              <a:rPr lang="en-US" altLang="ja-JP" dirty="0" smtClean="0">
                <a:solidFill>
                  <a:schemeClr val="accent2">
                    <a:lumMod val="75000"/>
                  </a:schemeClr>
                </a:solidFill>
              </a:rPr>
              <a:t>( I, am, in, Japan, earthquake, right, now)</a:t>
            </a:r>
          </a:p>
          <a:p>
            <a:pPr lvl="1">
              <a:buNone/>
            </a:pPr>
            <a:r>
              <a:rPr lang="en-US" altLang="ja-JP" dirty="0" smtClean="0"/>
              <a:t>   the words in a tweet</a:t>
            </a:r>
          </a:p>
          <a:p>
            <a:pPr lvl="8"/>
            <a:endParaRPr kumimoji="1" lang="en-US" altLang="ja-JP" dirty="0" smtClean="0"/>
          </a:p>
          <a:p>
            <a:pPr lvl="1"/>
            <a:r>
              <a:rPr lang="en-US" altLang="ja-JP" dirty="0" smtClean="0"/>
              <a:t>Word context features </a:t>
            </a:r>
            <a:r>
              <a:rPr lang="en-US" altLang="ja-JP" dirty="0" smtClean="0">
                <a:solidFill>
                  <a:schemeClr val="accent2">
                    <a:lumMod val="75000"/>
                  </a:schemeClr>
                </a:solidFill>
              </a:rPr>
              <a:t>(Japan, right)</a:t>
            </a:r>
          </a:p>
          <a:p>
            <a:pPr lvl="1">
              <a:buNone/>
            </a:pPr>
            <a:r>
              <a:rPr kumimoji="1" lang="en-US" altLang="ja-JP" dirty="0" smtClean="0"/>
              <a:t>   the words  before and after the query word</a:t>
            </a:r>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Tweet as a Sensory Value</a:t>
            </a:r>
            <a:endParaRPr kumimoji="1" lang="ja-JP" altLang="en-US" dirty="0"/>
          </a:p>
        </p:txBody>
      </p:sp>
      <p:grpSp>
        <p:nvGrpSpPr>
          <p:cNvPr id="8" name="グループ化 7"/>
          <p:cNvGrpSpPr/>
          <p:nvPr/>
        </p:nvGrpSpPr>
        <p:grpSpPr>
          <a:xfrm>
            <a:off x="1758290" y="1214422"/>
            <a:ext cx="5956982" cy="4261114"/>
            <a:chOff x="658889" y="958723"/>
            <a:chExt cx="7630481" cy="5458191"/>
          </a:xfrm>
        </p:grpSpPr>
        <p:sp>
          <p:nvSpPr>
            <p:cNvPr id="9" name="AutoShape 4"/>
            <p:cNvSpPr>
              <a:spLocks noChangeArrowheads="1"/>
            </p:cNvSpPr>
            <p:nvPr/>
          </p:nvSpPr>
          <p:spPr bwMode="auto">
            <a:xfrm>
              <a:off x="1014376" y="3954028"/>
              <a:ext cx="568964" cy="385208"/>
            </a:xfrm>
            <a:prstGeom prst="foldedCorner">
              <a:avLst>
                <a:gd name="adj" fmla="val 12500"/>
              </a:avLst>
            </a:prstGeom>
            <a:solidFill>
              <a:schemeClr val="accent1"/>
            </a:solidFill>
            <a:ln w="9525">
              <a:solidFill>
                <a:schemeClr val="tx1"/>
              </a:solidFill>
              <a:round/>
              <a:headEnd/>
              <a:tailEnd/>
            </a:ln>
            <a:effectLst/>
          </p:spPr>
          <p:txBody>
            <a:bodyPr wrap="none" anchor="ctr"/>
            <a:lstStyle/>
            <a:p>
              <a:pPr algn="ctr"/>
              <a:r>
                <a:rPr lang="ja-JP" altLang="en-US" dirty="0"/>
                <a:t>・・・</a:t>
              </a:r>
            </a:p>
          </p:txBody>
        </p:sp>
        <p:sp>
          <p:nvSpPr>
            <p:cNvPr id="10" name="AutoShape 5"/>
            <p:cNvSpPr>
              <a:spLocks noChangeArrowheads="1"/>
            </p:cNvSpPr>
            <p:nvPr/>
          </p:nvSpPr>
          <p:spPr bwMode="auto">
            <a:xfrm>
              <a:off x="2380895" y="3954970"/>
              <a:ext cx="568964" cy="385208"/>
            </a:xfrm>
            <a:prstGeom prst="foldedCorner">
              <a:avLst>
                <a:gd name="adj" fmla="val 12500"/>
              </a:avLst>
            </a:prstGeom>
            <a:solidFill>
              <a:schemeClr val="accent1"/>
            </a:solidFill>
            <a:ln w="9525">
              <a:solidFill>
                <a:schemeClr val="tx1"/>
              </a:solidFill>
              <a:round/>
              <a:headEnd/>
              <a:tailEnd/>
            </a:ln>
            <a:effectLst/>
          </p:spPr>
          <p:txBody>
            <a:bodyPr wrap="none" anchor="ctr"/>
            <a:lstStyle/>
            <a:p>
              <a:pPr algn="ctr"/>
              <a:r>
                <a:rPr lang="ja-JP" altLang="en-US"/>
                <a:t>・・・</a:t>
              </a:r>
            </a:p>
          </p:txBody>
        </p:sp>
        <p:sp>
          <p:nvSpPr>
            <p:cNvPr id="11" name="AutoShape 6"/>
            <p:cNvSpPr>
              <a:spLocks noChangeArrowheads="1"/>
            </p:cNvSpPr>
            <p:nvPr/>
          </p:nvSpPr>
          <p:spPr bwMode="auto">
            <a:xfrm>
              <a:off x="3748668" y="3954970"/>
              <a:ext cx="568964" cy="385208"/>
            </a:xfrm>
            <a:prstGeom prst="foldedCorner">
              <a:avLst>
                <a:gd name="adj" fmla="val 12500"/>
              </a:avLst>
            </a:prstGeom>
            <a:solidFill>
              <a:schemeClr val="accent1"/>
            </a:solidFill>
            <a:ln w="9525">
              <a:solidFill>
                <a:schemeClr val="tx1"/>
              </a:solidFill>
              <a:round/>
              <a:headEnd/>
              <a:tailEnd/>
            </a:ln>
            <a:effectLst/>
          </p:spPr>
          <p:txBody>
            <a:bodyPr wrap="none" anchor="ctr"/>
            <a:lstStyle/>
            <a:p>
              <a:pPr algn="ctr"/>
              <a:r>
                <a:rPr lang="ja-JP" altLang="en-US"/>
                <a:t>・・・</a:t>
              </a:r>
            </a:p>
          </p:txBody>
        </p:sp>
        <p:sp>
          <p:nvSpPr>
            <p:cNvPr id="12" name="Line 7"/>
            <p:cNvSpPr>
              <a:spLocks noChangeShapeType="1"/>
            </p:cNvSpPr>
            <p:nvPr/>
          </p:nvSpPr>
          <p:spPr bwMode="auto">
            <a:xfrm flipV="1">
              <a:off x="2551709" y="4339236"/>
              <a:ext cx="114295" cy="213795"/>
            </a:xfrm>
            <a:prstGeom prst="line">
              <a:avLst/>
            </a:prstGeom>
            <a:noFill/>
            <a:ln w="19050">
              <a:solidFill>
                <a:schemeClr val="tx1"/>
              </a:solidFill>
              <a:round/>
              <a:headEnd/>
              <a:tailEnd type="triangle" w="lg" len="lg"/>
            </a:ln>
            <a:effectLst/>
          </p:spPr>
          <p:txBody>
            <a:bodyPr/>
            <a:lstStyle/>
            <a:p>
              <a:endParaRPr lang="ja-JP" altLang="en-US"/>
            </a:p>
          </p:txBody>
        </p:sp>
        <p:pic>
          <p:nvPicPr>
            <p:cNvPr id="13" name="Picture 8" descr="MCj04184380000[1]"/>
            <p:cNvPicPr>
              <a:picLocks noChangeAspect="1" noChangeArrowheads="1"/>
            </p:cNvPicPr>
            <p:nvPr/>
          </p:nvPicPr>
          <p:blipFill>
            <a:blip r:embed="rId4" cstate="print"/>
            <a:srcRect/>
            <a:stretch>
              <a:fillRect/>
            </a:stretch>
          </p:blipFill>
          <p:spPr bwMode="auto">
            <a:xfrm>
              <a:off x="2039265" y="5452479"/>
              <a:ext cx="1253479" cy="922051"/>
            </a:xfrm>
            <a:prstGeom prst="rect">
              <a:avLst/>
            </a:prstGeom>
            <a:noFill/>
          </p:spPr>
        </p:pic>
        <p:sp>
          <p:nvSpPr>
            <p:cNvPr id="14" name="Line 9"/>
            <p:cNvSpPr>
              <a:spLocks noChangeShapeType="1"/>
            </p:cNvSpPr>
            <p:nvPr/>
          </p:nvSpPr>
          <p:spPr bwMode="auto">
            <a:xfrm>
              <a:off x="1185190" y="5964835"/>
              <a:ext cx="854074" cy="0"/>
            </a:xfrm>
            <a:prstGeom prst="line">
              <a:avLst/>
            </a:prstGeom>
            <a:noFill/>
            <a:ln w="34925">
              <a:solidFill>
                <a:schemeClr val="tx1"/>
              </a:solidFill>
              <a:prstDash val="dash"/>
              <a:round/>
              <a:headEnd/>
              <a:tailEnd type="triangle" w="lg" len="lg"/>
            </a:ln>
            <a:effectLst/>
          </p:spPr>
          <p:txBody>
            <a:bodyPr/>
            <a:lstStyle/>
            <a:p>
              <a:endParaRPr lang="ja-JP" altLang="en-US"/>
            </a:p>
          </p:txBody>
        </p:sp>
        <p:sp>
          <p:nvSpPr>
            <p:cNvPr id="15" name="Line 10"/>
            <p:cNvSpPr>
              <a:spLocks noChangeShapeType="1"/>
            </p:cNvSpPr>
            <p:nvPr/>
          </p:nvSpPr>
          <p:spPr bwMode="auto">
            <a:xfrm>
              <a:off x="1185190" y="6136248"/>
              <a:ext cx="854074" cy="0"/>
            </a:xfrm>
            <a:prstGeom prst="line">
              <a:avLst/>
            </a:prstGeom>
            <a:noFill/>
            <a:ln w="34925">
              <a:solidFill>
                <a:schemeClr val="tx1"/>
              </a:solidFill>
              <a:prstDash val="dash"/>
              <a:round/>
              <a:headEnd/>
              <a:tailEnd type="triangle" w="lg" len="lg"/>
            </a:ln>
            <a:effectLst/>
          </p:spPr>
          <p:txBody>
            <a:bodyPr/>
            <a:lstStyle/>
            <a:p>
              <a:endParaRPr lang="ja-JP" altLang="en-US"/>
            </a:p>
          </p:txBody>
        </p:sp>
        <p:sp>
          <p:nvSpPr>
            <p:cNvPr id="16" name="Line 11"/>
            <p:cNvSpPr>
              <a:spLocks noChangeShapeType="1"/>
            </p:cNvSpPr>
            <p:nvPr/>
          </p:nvSpPr>
          <p:spPr bwMode="auto">
            <a:xfrm>
              <a:off x="1185190" y="5794363"/>
              <a:ext cx="854074" cy="0"/>
            </a:xfrm>
            <a:prstGeom prst="line">
              <a:avLst/>
            </a:prstGeom>
            <a:noFill/>
            <a:ln w="34925">
              <a:solidFill>
                <a:schemeClr val="tx1"/>
              </a:solidFill>
              <a:prstDash val="dash"/>
              <a:round/>
              <a:headEnd/>
              <a:tailEnd type="triangle" w="lg" len="lg"/>
            </a:ln>
            <a:effectLst/>
          </p:spPr>
          <p:txBody>
            <a:bodyPr/>
            <a:lstStyle/>
            <a:p>
              <a:endParaRPr lang="ja-JP" altLang="en-US"/>
            </a:p>
          </p:txBody>
        </p:sp>
        <p:pic>
          <p:nvPicPr>
            <p:cNvPr id="17" name="Picture 12" descr="MCj04348740000[1]"/>
            <p:cNvPicPr>
              <a:picLocks noChangeAspect="1" noChangeArrowheads="1"/>
            </p:cNvPicPr>
            <p:nvPr/>
          </p:nvPicPr>
          <p:blipFill>
            <a:blip r:embed="rId5" cstate="print"/>
            <a:srcRect/>
            <a:stretch>
              <a:fillRect/>
            </a:stretch>
          </p:blipFill>
          <p:spPr bwMode="auto">
            <a:xfrm>
              <a:off x="3748668" y="4553031"/>
              <a:ext cx="733499" cy="550028"/>
            </a:xfrm>
            <a:prstGeom prst="rect">
              <a:avLst/>
            </a:prstGeom>
            <a:noFill/>
          </p:spPr>
        </p:pic>
        <p:pic>
          <p:nvPicPr>
            <p:cNvPr id="18" name="Picture 13" descr="MCj04348760000[1]"/>
            <p:cNvPicPr>
              <a:picLocks noChangeAspect="1" noChangeArrowheads="1"/>
            </p:cNvPicPr>
            <p:nvPr/>
          </p:nvPicPr>
          <p:blipFill>
            <a:blip r:embed="rId6" cstate="print"/>
            <a:srcRect/>
            <a:stretch>
              <a:fillRect/>
            </a:stretch>
          </p:blipFill>
          <p:spPr bwMode="auto">
            <a:xfrm>
              <a:off x="3064154" y="4553031"/>
              <a:ext cx="741035" cy="555680"/>
            </a:xfrm>
            <a:prstGeom prst="rect">
              <a:avLst/>
            </a:prstGeom>
            <a:noFill/>
          </p:spPr>
        </p:pic>
        <p:pic>
          <p:nvPicPr>
            <p:cNvPr id="19" name="Picture 14" descr="MCj04348830000[1]"/>
            <p:cNvPicPr>
              <a:picLocks noChangeAspect="1" noChangeArrowheads="1"/>
            </p:cNvPicPr>
            <p:nvPr/>
          </p:nvPicPr>
          <p:blipFill>
            <a:blip r:embed="rId7" cstate="print"/>
            <a:srcRect/>
            <a:stretch>
              <a:fillRect/>
            </a:stretch>
          </p:blipFill>
          <p:spPr bwMode="auto">
            <a:xfrm>
              <a:off x="2211335" y="4553031"/>
              <a:ext cx="854074" cy="640444"/>
            </a:xfrm>
            <a:prstGeom prst="rect">
              <a:avLst/>
            </a:prstGeom>
            <a:noFill/>
          </p:spPr>
        </p:pic>
        <p:pic>
          <p:nvPicPr>
            <p:cNvPr id="20" name="Picture 15" descr="MCj04348840000[1]"/>
            <p:cNvPicPr>
              <a:picLocks noChangeAspect="1" noChangeArrowheads="1"/>
            </p:cNvPicPr>
            <p:nvPr/>
          </p:nvPicPr>
          <p:blipFill>
            <a:blip r:embed="rId8" cstate="print"/>
            <a:srcRect/>
            <a:stretch>
              <a:fillRect/>
            </a:stretch>
          </p:blipFill>
          <p:spPr bwMode="auto">
            <a:xfrm>
              <a:off x="1526821" y="4553031"/>
              <a:ext cx="741035" cy="555680"/>
            </a:xfrm>
            <a:prstGeom prst="rect">
              <a:avLst/>
            </a:prstGeom>
            <a:noFill/>
          </p:spPr>
        </p:pic>
        <p:pic>
          <p:nvPicPr>
            <p:cNvPr id="21" name="Picture 16" descr="MCj04348880000[1]"/>
            <p:cNvPicPr>
              <a:picLocks noChangeAspect="1" noChangeArrowheads="1"/>
            </p:cNvPicPr>
            <p:nvPr/>
          </p:nvPicPr>
          <p:blipFill>
            <a:blip r:embed="rId9" cstate="print"/>
            <a:srcRect/>
            <a:stretch>
              <a:fillRect/>
            </a:stretch>
          </p:blipFill>
          <p:spPr bwMode="auto">
            <a:xfrm>
              <a:off x="785786" y="4553031"/>
              <a:ext cx="790018" cy="592411"/>
            </a:xfrm>
            <a:prstGeom prst="rect">
              <a:avLst/>
            </a:prstGeom>
            <a:noFill/>
          </p:spPr>
        </p:pic>
        <p:pic>
          <p:nvPicPr>
            <p:cNvPr id="22" name="Picture 17" descr="MCj04350010000[1]"/>
            <p:cNvPicPr>
              <a:picLocks noChangeAspect="1" noChangeArrowheads="1"/>
            </p:cNvPicPr>
            <p:nvPr/>
          </p:nvPicPr>
          <p:blipFill>
            <a:blip r:embed="rId10" cstate="print"/>
            <a:srcRect/>
            <a:stretch>
              <a:fillRect/>
            </a:stretch>
          </p:blipFill>
          <p:spPr bwMode="auto">
            <a:xfrm>
              <a:off x="6083557" y="5364889"/>
              <a:ext cx="585292" cy="1052025"/>
            </a:xfrm>
            <a:prstGeom prst="rect">
              <a:avLst/>
            </a:prstGeom>
            <a:noFill/>
          </p:spPr>
        </p:pic>
        <p:sp>
          <p:nvSpPr>
            <p:cNvPr id="23" name="Line 18"/>
            <p:cNvSpPr>
              <a:spLocks noChangeShapeType="1"/>
            </p:cNvSpPr>
            <p:nvPr/>
          </p:nvSpPr>
          <p:spPr bwMode="auto">
            <a:xfrm>
              <a:off x="5115187" y="5978020"/>
              <a:ext cx="854074" cy="0"/>
            </a:xfrm>
            <a:prstGeom prst="line">
              <a:avLst/>
            </a:prstGeom>
            <a:noFill/>
            <a:ln w="34925">
              <a:solidFill>
                <a:schemeClr val="tx1"/>
              </a:solidFill>
              <a:prstDash val="dash"/>
              <a:round/>
              <a:headEnd/>
              <a:tailEnd type="triangle" w="lg" len="lg"/>
            </a:ln>
            <a:effectLst/>
          </p:spPr>
          <p:txBody>
            <a:bodyPr/>
            <a:lstStyle/>
            <a:p>
              <a:endParaRPr lang="ja-JP" altLang="en-US"/>
            </a:p>
          </p:txBody>
        </p:sp>
        <p:sp>
          <p:nvSpPr>
            <p:cNvPr id="24" name="Line 19"/>
            <p:cNvSpPr>
              <a:spLocks noChangeShapeType="1"/>
            </p:cNvSpPr>
            <p:nvPr/>
          </p:nvSpPr>
          <p:spPr bwMode="auto">
            <a:xfrm>
              <a:off x="5115187" y="6149434"/>
              <a:ext cx="854074" cy="0"/>
            </a:xfrm>
            <a:prstGeom prst="line">
              <a:avLst/>
            </a:prstGeom>
            <a:noFill/>
            <a:ln w="34925">
              <a:solidFill>
                <a:schemeClr val="tx1"/>
              </a:solidFill>
              <a:prstDash val="dash"/>
              <a:round/>
              <a:headEnd/>
              <a:tailEnd type="triangle" w="lg" len="lg"/>
            </a:ln>
            <a:effectLst/>
          </p:spPr>
          <p:txBody>
            <a:bodyPr/>
            <a:lstStyle/>
            <a:p>
              <a:endParaRPr lang="ja-JP" altLang="en-US"/>
            </a:p>
          </p:txBody>
        </p:sp>
        <p:sp>
          <p:nvSpPr>
            <p:cNvPr id="25" name="Line 20"/>
            <p:cNvSpPr>
              <a:spLocks noChangeShapeType="1"/>
            </p:cNvSpPr>
            <p:nvPr/>
          </p:nvSpPr>
          <p:spPr bwMode="auto">
            <a:xfrm>
              <a:off x="5115187" y="5807549"/>
              <a:ext cx="854074" cy="0"/>
            </a:xfrm>
            <a:prstGeom prst="line">
              <a:avLst/>
            </a:prstGeom>
            <a:noFill/>
            <a:ln w="34925">
              <a:solidFill>
                <a:schemeClr val="tx1"/>
              </a:solidFill>
              <a:prstDash val="dash"/>
              <a:round/>
              <a:headEnd/>
              <a:tailEnd type="triangle" w="lg" len="lg"/>
            </a:ln>
            <a:effectLst/>
          </p:spPr>
          <p:txBody>
            <a:bodyPr/>
            <a:lstStyle/>
            <a:p>
              <a:endParaRPr lang="ja-JP" altLang="en-US"/>
            </a:p>
          </p:txBody>
        </p:sp>
        <p:pic>
          <p:nvPicPr>
            <p:cNvPr id="26" name="Picture 21" descr="MCj04315700000[1]"/>
            <p:cNvPicPr>
              <a:picLocks noChangeAspect="1" noChangeArrowheads="1"/>
            </p:cNvPicPr>
            <p:nvPr/>
          </p:nvPicPr>
          <p:blipFill>
            <a:blip r:embed="rId11" cstate="print"/>
            <a:srcRect/>
            <a:stretch>
              <a:fillRect/>
            </a:stretch>
          </p:blipFill>
          <p:spPr bwMode="auto">
            <a:xfrm>
              <a:off x="6981591" y="4582229"/>
              <a:ext cx="640556" cy="483158"/>
            </a:xfrm>
            <a:prstGeom prst="rect">
              <a:avLst/>
            </a:prstGeom>
            <a:noFill/>
          </p:spPr>
        </p:pic>
        <p:pic>
          <p:nvPicPr>
            <p:cNvPr id="27" name="Picture 22" descr="MCj04315700000[1]"/>
            <p:cNvPicPr>
              <a:picLocks noChangeAspect="1" noChangeArrowheads="1"/>
            </p:cNvPicPr>
            <p:nvPr/>
          </p:nvPicPr>
          <p:blipFill>
            <a:blip r:embed="rId11" cstate="print"/>
            <a:srcRect/>
            <a:stretch>
              <a:fillRect/>
            </a:stretch>
          </p:blipFill>
          <p:spPr bwMode="auto">
            <a:xfrm>
              <a:off x="6426442" y="4582229"/>
              <a:ext cx="640556" cy="483158"/>
            </a:xfrm>
            <a:prstGeom prst="rect">
              <a:avLst/>
            </a:prstGeom>
            <a:noFill/>
          </p:spPr>
        </p:pic>
        <p:pic>
          <p:nvPicPr>
            <p:cNvPr id="28" name="Picture 23" descr="MCj04315700000[1]"/>
            <p:cNvPicPr>
              <a:picLocks noChangeAspect="1" noChangeArrowheads="1"/>
            </p:cNvPicPr>
            <p:nvPr/>
          </p:nvPicPr>
          <p:blipFill>
            <a:blip r:embed="rId11" cstate="print"/>
            <a:srcRect/>
            <a:stretch>
              <a:fillRect/>
            </a:stretch>
          </p:blipFill>
          <p:spPr bwMode="auto">
            <a:xfrm>
              <a:off x="5898926" y="4595415"/>
              <a:ext cx="640556" cy="483158"/>
            </a:xfrm>
            <a:prstGeom prst="rect">
              <a:avLst/>
            </a:prstGeom>
            <a:noFill/>
          </p:spPr>
        </p:pic>
        <p:pic>
          <p:nvPicPr>
            <p:cNvPr id="29" name="Picture 24" descr="MCj04315700000[1]"/>
            <p:cNvPicPr>
              <a:picLocks noChangeAspect="1" noChangeArrowheads="1"/>
            </p:cNvPicPr>
            <p:nvPr/>
          </p:nvPicPr>
          <p:blipFill>
            <a:blip r:embed="rId11" cstate="print"/>
            <a:srcRect/>
            <a:stretch>
              <a:fillRect/>
            </a:stretch>
          </p:blipFill>
          <p:spPr bwMode="auto">
            <a:xfrm>
              <a:off x="5386482" y="4595415"/>
              <a:ext cx="640556" cy="483158"/>
            </a:xfrm>
            <a:prstGeom prst="rect">
              <a:avLst/>
            </a:prstGeom>
            <a:noFill/>
          </p:spPr>
        </p:pic>
        <p:pic>
          <p:nvPicPr>
            <p:cNvPr id="30" name="Picture 25" descr="MCj04315700000[1]"/>
            <p:cNvPicPr>
              <a:picLocks noChangeAspect="1" noChangeArrowheads="1"/>
            </p:cNvPicPr>
            <p:nvPr/>
          </p:nvPicPr>
          <p:blipFill>
            <a:blip r:embed="rId11" cstate="print"/>
            <a:srcRect/>
            <a:stretch>
              <a:fillRect/>
            </a:stretch>
          </p:blipFill>
          <p:spPr bwMode="auto">
            <a:xfrm>
              <a:off x="4874037" y="4595415"/>
              <a:ext cx="640556" cy="483158"/>
            </a:xfrm>
            <a:prstGeom prst="rect">
              <a:avLst/>
            </a:prstGeom>
            <a:noFill/>
          </p:spPr>
        </p:pic>
        <p:sp>
          <p:nvSpPr>
            <p:cNvPr id="31" name="Text Box 26"/>
            <p:cNvSpPr txBox="1">
              <a:spLocks noChangeArrowheads="1"/>
            </p:cNvSpPr>
            <p:nvPr/>
          </p:nvSpPr>
          <p:spPr bwMode="auto">
            <a:xfrm>
              <a:off x="814673" y="3721396"/>
              <a:ext cx="966253" cy="442813"/>
            </a:xfrm>
            <a:prstGeom prst="rect">
              <a:avLst/>
            </a:prstGeom>
            <a:noFill/>
            <a:ln w="9525">
              <a:noFill/>
              <a:miter lim="800000"/>
              <a:headEnd/>
              <a:tailEnd/>
            </a:ln>
            <a:effectLst/>
          </p:spPr>
          <p:txBody>
            <a:bodyPr wrap="none">
              <a:spAutoFit/>
            </a:bodyPr>
            <a:lstStyle/>
            <a:p>
              <a:r>
                <a:rPr lang="en-US" altLang="ja-JP" sz="1400" dirty="0"/>
                <a:t>tweets</a:t>
              </a:r>
            </a:p>
          </p:txBody>
        </p:sp>
        <p:sp>
          <p:nvSpPr>
            <p:cNvPr id="32" name="AutoShape 27"/>
            <p:cNvSpPr>
              <a:spLocks noChangeArrowheads="1"/>
            </p:cNvSpPr>
            <p:nvPr/>
          </p:nvSpPr>
          <p:spPr bwMode="auto">
            <a:xfrm>
              <a:off x="3065409" y="3954970"/>
              <a:ext cx="568964" cy="385208"/>
            </a:xfrm>
            <a:prstGeom prst="foldedCorner">
              <a:avLst>
                <a:gd name="adj" fmla="val 12500"/>
              </a:avLst>
            </a:prstGeom>
            <a:solidFill>
              <a:schemeClr val="accent1"/>
            </a:solidFill>
            <a:ln w="9525">
              <a:solidFill>
                <a:schemeClr val="tx1"/>
              </a:solidFill>
              <a:round/>
              <a:headEnd/>
              <a:tailEnd/>
            </a:ln>
            <a:effectLst/>
          </p:spPr>
          <p:txBody>
            <a:bodyPr wrap="none" anchor="ctr"/>
            <a:lstStyle/>
            <a:p>
              <a:pPr algn="ctr"/>
              <a:r>
                <a:rPr lang="ja-JP" altLang="en-US"/>
                <a:t>・・・</a:t>
              </a:r>
            </a:p>
          </p:txBody>
        </p:sp>
        <p:sp>
          <p:nvSpPr>
            <p:cNvPr id="33" name="AutoShape 28"/>
            <p:cNvSpPr>
              <a:spLocks noChangeArrowheads="1"/>
            </p:cNvSpPr>
            <p:nvPr/>
          </p:nvSpPr>
          <p:spPr bwMode="auto">
            <a:xfrm>
              <a:off x="1697636" y="3954970"/>
              <a:ext cx="568964" cy="385208"/>
            </a:xfrm>
            <a:prstGeom prst="foldedCorner">
              <a:avLst>
                <a:gd name="adj" fmla="val 12500"/>
              </a:avLst>
            </a:prstGeom>
            <a:solidFill>
              <a:schemeClr val="accent1"/>
            </a:solidFill>
            <a:ln w="9525">
              <a:solidFill>
                <a:schemeClr val="tx1"/>
              </a:solidFill>
              <a:round/>
              <a:headEnd/>
              <a:tailEnd/>
            </a:ln>
            <a:effectLst/>
          </p:spPr>
          <p:txBody>
            <a:bodyPr wrap="none" anchor="ctr"/>
            <a:lstStyle/>
            <a:p>
              <a:pPr algn="ctr"/>
              <a:r>
                <a:rPr lang="ja-JP" altLang="en-US"/>
                <a:t>・・・</a:t>
              </a:r>
            </a:p>
          </p:txBody>
        </p:sp>
        <p:sp>
          <p:nvSpPr>
            <p:cNvPr id="34" name="Line 29"/>
            <p:cNvSpPr>
              <a:spLocks noChangeShapeType="1"/>
            </p:cNvSpPr>
            <p:nvPr/>
          </p:nvSpPr>
          <p:spPr bwMode="auto">
            <a:xfrm flipH="1" flipV="1">
              <a:off x="3349264" y="4339236"/>
              <a:ext cx="114296" cy="213795"/>
            </a:xfrm>
            <a:prstGeom prst="line">
              <a:avLst/>
            </a:prstGeom>
            <a:noFill/>
            <a:ln w="19050">
              <a:solidFill>
                <a:schemeClr val="tx1"/>
              </a:solidFill>
              <a:round/>
              <a:headEnd/>
              <a:tailEnd type="triangle" w="lg" len="lg"/>
            </a:ln>
            <a:effectLst/>
          </p:spPr>
          <p:txBody>
            <a:bodyPr/>
            <a:lstStyle/>
            <a:p>
              <a:endParaRPr lang="ja-JP" altLang="en-US"/>
            </a:p>
          </p:txBody>
        </p:sp>
        <p:sp>
          <p:nvSpPr>
            <p:cNvPr id="35" name="Line 30"/>
            <p:cNvSpPr>
              <a:spLocks noChangeShapeType="1"/>
            </p:cNvSpPr>
            <p:nvPr/>
          </p:nvSpPr>
          <p:spPr bwMode="auto">
            <a:xfrm flipV="1">
              <a:off x="1924970" y="4339236"/>
              <a:ext cx="114296" cy="213795"/>
            </a:xfrm>
            <a:prstGeom prst="line">
              <a:avLst/>
            </a:prstGeom>
            <a:noFill/>
            <a:ln w="19050">
              <a:solidFill>
                <a:schemeClr val="tx1"/>
              </a:solidFill>
              <a:round/>
              <a:headEnd/>
              <a:tailEnd type="triangle" w="lg" len="lg"/>
            </a:ln>
            <a:effectLst/>
          </p:spPr>
          <p:txBody>
            <a:bodyPr/>
            <a:lstStyle/>
            <a:p>
              <a:endParaRPr lang="ja-JP" altLang="en-US"/>
            </a:p>
          </p:txBody>
        </p:sp>
        <p:sp>
          <p:nvSpPr>
            <p:cNvPr id="36" name="Line 31"/>
            <p:cNvSpPr>
              <a:spLocks noChangeShapeType="1"/>
            </p:cNvSpPr>
            <p:nvPr/>
          </p:nvSpPr>
          <p:spPr bwMode="auto">
            <a:xfrm flipV="1">
              <a:off x="1298230" y="4339236"/>
              <a:ext cx="114295" cy="213795"/>
            </a:xfrm>
            <a:prstGeom prst="line">
              <a:avLst/>
            </a:prstGeom>
            <a:noFill/>
            <a:ln w="19050">
              <a:solidFill>
                <a:schemeClr val="tx1"/>
              </a:solidFill>
              <a:round/>
              <a:headEnd/>
              <a:tailEnd type="triangle" w="lg" len="lg"/>
            </a:ln>
            <a:effectLst/>
          </p:spPr>
          <p:txBody>
            <a:bodyPr/>
            <a:lstStyle/>
            <a:p>
              <a:endParaRPr lang="ja-JP" altLang="en-US"/>
            </a:p>
          </p:txBody>
        </p:sp>
        <p:sp>
          <p:nvSpPr>
            <p:cNvPr id="37" name="Line 32"/>
            <p:cNvSpPr>
              <a:spLocks noChangeShapeType="1"/>
            </p:cNvSpPr>
            <p:nvPr/>
          </p:nvSpPr>
          <p:spPr bwMode="auto">
            <a:xfrm flipH="1" flipV="1">
              <a:off x="4032523" y="4339236"/>
              <a:ext cx="114296" cy="213795"/>
            </a:xfrm>
            <a:prstGeom prst="line">
              <a:avLst/>
            </a:prstGeom>
            <a:noFill/>
            <a:ln w="19050">
              <a:solidFill>
                <a:schemeClr val="tx1"/>
              </a:solidFill>
              <a:round/>
              <a:headEnd/>
              <a:tailEnd type="triangle" w="lg" len="lg"/>
            </a:ln>
            <a:effectLst/>
          </p:spPr>
          <p:txBody>
            <a:bodyPr/>
            <a:lstStyle/>
            <a:p>
              <a:endParaRPr lang="ja-JP" altLang="en-US"/>
            </a:p>
          </p:txBody>
        </p:sp>
        <p:sp>
          <p:nvSpPr>
            <p:cNvPr id="38" name="Line 33"/>
            <p:cNvSpPr>
              <a:spLocks noChangeShapeType="1"/>
            </p:cNvSpPr>
            <p:nvPr/>
          </p:nvSpPr>
          <p:spPr bwMode="auto">
            <a:xfrm flipV="1">
              <a:off x="1412525" y="3271202"/>
              <a:ext cx="626740" cy="683769"/>
            </a:xfrm>
            <a:prstGeom prst="line">
              <a:avLst/>
            </a:prstGeom>
            <a:noFill/>
            <a:ln w="19050">
              <a:solidFill>
                <a:schemeClr val="tx1"/>
              </a:solidFill>
              <a:round/>
              <a:headEnd/>
              <a:tailEnd type="triangle" w="lg" len="lg"/>
            </a:ln>
            <a:effectLst/>
          </p:spPr>
          <p:txBody>
            <a:bodyPr/>
            <a:lstStyle/>
            <a:p>
              <a:endParaRPr lang="ja-JP" altLang="en-US"/>
            </a:p>
          </p:txBody>
        </p:sp>
        <p:sp>
          <p:nvSpPr>
            <p:cNvPr id="39" name="Oval 34"/>
            <p:cNvSpPr>
              <a:spLocks noChangeArrowheads="1"/>
            </p:cNvSpPr>
            <p:nvPr/>
          </p:nvSpPr>
          <p:spPr bwMode="auto">
            <a:xfrm>
              <a:off x="1356006" y="2972642"/>
              <a:ext cx="2564734" cy="299502"/>
            </a:xfrm>
            <a:prstGeom prst="ellipse">
              <a:avLst/>
            </a:prstGeom>
            <a:solidFill>
              <a:srgbClr val="FFFF99"/>
            </a:solidFill>
            <a:ln w="9525">
              <a:solidFill>
                <a:schemeClr val="tx1"/>
              </a:solidFill>
              <a:round/>
              <a:headEnd/>
              <a:tailEnd/>
            </a:ln>
            <a:effectLst/>
          </p:spPr>
          <p:txBody>
            <a:bodyPr wrap="none" anchor="ctr"/>
            <a:lstStyle/>
            <a:p>
              <a:pPr algn="ctr"/>
              <a:r>
                <a:rPr lang="en-US" altLang="ja-JP" sz="1400" dirty="0"/>
                <a:t>Probabilistic model</a:t>
              </a:r>
            </a:p>
          </p:txBody>
        </p:sp>
        <p:sp>
          <p:nvSpPr>
            <p:cNvPr id="40" name="Line 35"/>
            <p:cNvSpPr>
              <a:spLocks noChangeShapeType="1"/>
            </p:cNvSpPr>
            <p:nvPr/>
          </p:nvSpPr>
          <p:spPr bwMode="auto">
            <a:xfrm flipV="1">
              <a:off x="1924970" y="3271202"/>
              <a:ext cx="455925" cy="683769"/>
            </a:xfrm>
            <a:prstGeom prst="line">
              <a:avLst/>
            </a:prstGeom>
            <a:noFill/>
            <a:ln w="19050">
              <a:solidFill>
                <a:schemeClr val="tx1"/>
              </a:solidFill>
              <a:round/>
              <a:headEnd/>
              <a:tailEnd type="triangle" w="lg" len="lg"/>
            </a:ln>
            <a:effectLst/>
          </p:spPr>
          <p:txBody>
            <a:bodyPr/>
            <a:lstStyle/>
            <a:p>
              <a:endParaRPr lang="ja-JP" altLang="en-US"/>
            </a:p>
          </p:txBody>
        </p:sp>
        <p:sp>
          <p:nvSpPr>
            <p:cNvPr id="41" name="Line 36"/>
            <p:cNvSpPr>
              <a:spLocks noChangeShapeType="1"/>
            </p:cNvSpPr>
            <p:nvPr/>
          </p:nvSpPr>
          <p:spPr bwMode="auto">
            <a:xfrm flipV="1">
              <a:off x="2666004" y="3271202"/>
              <a:ext cx="0" cy="683769"/>
            </a:xfrm>
            <a:prstGeom prst="line">
              <a:avLst/>
            </a:prstGeom>
            <a:noFill/>
            <a:ln w="19050">
              <a:solidFill>
                <a:schemeClr val="tx1"/>
              </a:solidFill>
              <a:round/>
              <a:headEnd/>
              <a:tailEnd type="triangle" w="lg" len="lg"/>
            </a:ln>
            <a:effectLst/>
          </p:spPr>
          <p:txBody>
            <a:bodyPr/>
            <a:lstStyle/>
            <a:p>
              <a:endParaRPr lang="ja-JP" altLang="en-US"/>
            </a:p>
          </p:txBody>
        </p:sp>
        <p:sp>
          <p:nvSpPr>
            <p:cNvPr id="42" name="Line 37"/>
            <p:cNvSpPr>
              <a:spLocks noChangeShapeType="1"/>
            </p:cNvSpPr>
            <p:nvPr/>
          </p:nvSpPr>
          <p:spPr bwMode="auto">
            <a:xfrm flipH="1" flipV="1">
              <a:off x="2951114" y="3271202"/>
              <a:ext cx="455924" cy="683769"/>
            </a:xfrm>
            <a:prstGeom prst="line">
              <a:avLst/>
            </a:prstGeom>
            <a:noFill/>
            <a:ln w="19050">
              <a:solidFill>
                <a:schemeClr val="tx1"/>
              </a:solidFill>
              <a:round/>
              <a:headEnd/>
              <a:tailEnd type="triangle" w="lg" len="lg"/>
            </a:ln>
            <a:effectLst/>
          </p:spPr>
          <p:txBody>
            <a:bodyPr/>
            <a:lstStyle/>
            <a:p>
              <a:endParaRPr lang="ja-JP" altLang="en-US"/>
            </a:p>
          </p:txBody>
        </p:sp>
        <p:sp>
          <p:nvSpPr>
            <p:cNvPr id="43" name="Line 38"/>
            <p:cNvSpPr>
              <a:spLocks noChangeShapeType="1"/>
            </p:cNvSpPr>
            <p:nvPr/>
          </p:nvSpPr>
          <p:spPr bwMode="auto">
            <a:xfrm flipH="1" flipV="1">
              <a:off x="3349264" y="3271202"/>
              <a:ext cx="626740" cy="683769"/>
            </a:xfrm>
            <a:prstGeom prst="line">
              <a:avLst/>
            </a:prstGeom>
            <a:noFill/>
            <a:ln w="19050">
              <a:solidFill>
                <a:schemeClr val="tx1"/>
              </a:solidFill>
              <a:round/>
              <a:headEnd/>
              <a:tailEnd type="triangle" w="lg" len="lg"/>
            </a:ln>
            <a:effectLst/>
          </p:spPr>
          <p:txBody>
            <a:bodyPr/>
            <a:lstStyle/>
            <a:p>
              <a:endParaRPr lang="ja-JP" altLang="en-US"/>
            </a:p>
          </p:txBody>
        </p:sp>
        <p:sp>
          <p:nvSpPr>
            <p:cNvPr id="44" name="Oval 39"/>
            <p:cNvSpPr>
              <a:spLocks noChangeArrowheads="1"/>
            </p:cNvSpPr>
            <p:nvPr/>
          </p:nvSpPr>
          <p:spPr bwMode="auto">
            <a:xfrm>
              <a:off x="1241710" y="3484997"/>
              <a:ext cx="2792069" cy="299502"/>
            </a:xfrm>
            <a:prstGeom prst="ellipse">
              <a:avLst/>
            </a:prstGeom>
            <a:solidFill>
              <a:srgbClr val="FFCC99">
                <a:alpha val="80000"/>
              </a:srgbClr>
            </a:solidFill>
            <a:ln w="9525">
              <a:solidFill>
                <a:schemeClr val="tx1"/>
              </a:solidFill>
              <a:round/>
              <a:headEnd/>
              <a:tailEnd/>
            </a:ln>
            <a:effectLst/>
          </p:spPr>
          <p:txBody>
            <a:bodyPr wrap="none" anchor="ctr"/>
            <a:lstStyle/>
            <a:p>
              <a:pPr algn="ctr"/>
              <a:r>
                <a:rPr lang="en-US" altLang="ja-JP" sz="1400"/>
                <a:t>Classifier</a:t>
              </a:r>
            </a:p>
          </p:txBody>
        </p:sp>
        <p:sp>
          <p:nvSpPr>
            <p:cNvPr id="46" name="Text Box 41"/>
            <p:cNvSpPr txBox="1">
              <a:spLocks noChangeArrowheads="1"/>
            </p:cNvSpPr>
            <p:nvPr/>
          </p:nvSpPr>
          <p:spPr bwMode="auto">
            <a:xfrm>
              <a:off x="4660519" y="5007936"/>
              <a:ext cx="3036862" cy="487093"/>
            </a:xfrm>
            <a:prstGeom prst="rect">
              <a:avLst/>
            </a:prstGeom>
            <a:noFill/>
            <a:ln w="9525">
              <a:noFill/>
              <a:miter lim="800000"/>
              <a:headEnd/>
              <a:tailEnd/>
            </a:ln>
            <a:effectLst/>
          </p:spPr>
          <p:txBody>
            <a:bodyPr wrap="none">
              <a:spAutoFit/>
            </a:bodyPr>
            <a:lstStyle/>
            <a:p>
              <a:r>
                <a:rPr lang="en-US" altLang="ja-JP" sz="1600" dirty="0"/>
                <a:t>observation by sensors</a:t>
              </a:r>
            </a:p>
          </p:txBody>
        </p:sp>
        <p:sp>
          <p:nvSpPr>
            <p:cNvPr id="47" name="Text Box 42"/>
            <p:cNvSpPr txBox="1">
              <a:spLocks noChangeArrowheads="1"/>
            </p:cNvSpPr>
            <p:nvPr/>
          </p:nvSpPr>
          <p:spPr bwMode="auto">
            <a:xfrm>
              <a:off x="802113" y="5108712"/>
              <a:ext cx="3675710" cy="487093"/>
            </a:xfrm>
            <a:prstGeom prst="rect">
              <a:avLst/>
            </a:prstGeom>
            <a:noFill/>
            <a:ln w="9525">
              <a:noFill/>
              <a:miter lim="800000"/>
              <a:headEnd/>
              <a:tailEnd/>
            </a:ln>
            <a:effectLst/>
          </p:spPr>
          <p:txBody>
            <a:bodyPr wrap="none">
              <a:spAutoFit/>
            </a:bodyPr>
            <a:lstStyle/>
            <a:p>
              <a:r>
                <a:rPr lang="en-US" altLang="ja-JP" sz="1600" dirty="0"/>
                <a:t>observation by twitter users</a:t>
              </a:r>
            </a:p>
          </p:txBody>
        </p:sp>
        <p:sp>
          <p:nvSpPr>
            <p:cNvPr id="48" name="Text Box 43"/>
            <p:cNvSpPr txBox="1">
              <a:spLocks noChangeArrowheads="1"/>
            </p:cNvSpPr>
            <p:nvPr/>
          </p:nvSpPr>
          <p:spPr bwMode="auto">
            <a:xfrm>
              <a:off x="3007633" y="5915491"/>
              <a:ext cx="1522813" cy="442813"/>
            </a:xfrm>
            <a:prstGeom prst="rect">
              <a:avLst/>
            </a:prstGeom>
            <a:noFill/>
            <a:ln w="9525">
              <a:noFill/>
              <a:miter lim="800000"/>
              <a:headEnd/>
              <a:tailEnd/>
            </a:ln>
            <a:effectLst/>
          </p:spPr>
          <p:txBody>
            <a:bodyPr wrap="none">
              <a:spAutoFit/>
            </a:bodyPr>
            <a:lstStyle/>
            <a:p>
              <a:r>
                <a:rPr lang="en-US" altLang="ja-JP" sz="1400" dirty="0"/>
                <a:t>target event</a:t>
              </a:r>
            </a:p>
          </p:txBody>
        </p:sp>
        <p:sp>
          <p:nvSpPr>
            <p:cNvPr id="49" name="Text Box 44"/>
            <p:cNvSpPr txBox="1">
              <a:spLocks noChangeArrowheads="1"/>
            </p:cNvSpPr>
            <p:nvPr/>
          </p:nvSpPr>
          <p:spPr bwMode="auto">
            <a:xfrm>
              <a:off x="6681408" y="5812710"/>
              <a:ext cx="1607962" cy="442813"/>
            </a:xfrm>
            <a:prstGeom prst="rect">
              <a:avLst/>
            </a:prstGeom>
            <a:noFill/>
            <a:ln w="9525">
              <a:noFill/>
              <a:miter lim="800000"/>
              <a:headEnd/>
              <a:tailEnd/>
            </a:ln>
            <a:effectLst/>
          </p:spPr>
          <p:txBody>
            <a:bodyPr wrap="none">
              <a:spAutoFit/>
            </a:bodyPr>
            <a:lstStyle/>
            <a:p>
              <a:r>
                <a:rPr lang="en-US" altLang="ja-JP" sz="1400" dirty="0"/>
                <a:t>target object</a:t>
              </a:r>
            </a:p>
          </p:txBody>
        </p:sp>
        <p:sp>
          <p:nvSpPr>
            <p:cNvPr id="50" name="Oval 45"/>
            <p:cNvSpPr>
              <a:spLocks noChangeArrowheads="1"/>
            </p:cNvSpPr>
            <p:nvPr/>
          </p:nvSpPr>
          <p:spPr bwMode="auto">
            <a:xfrm>
              <a:off x="4774814" y="2972642"/>
              <a:ext cx="2563478" cy="299502"/>
            </a:xfrm>
            <a:prstGeom prst="ellipse">
              <a:avLst/>
            </a:prstGeom>
            <a:solidFill>
              <a:srgbClr val="FFFF99"/>
            </a:solidFill>
            <a:ln w="9525">
              <a:solidFill>
                <a:schemeClr val="tx1"/>
              </a:solidFill>
              <a:round/>
              <a:headEnd/>
              <a:tailEnd/>
            </a:ln>
            <a:effectLst/>
          </p:spPr>
          <p:txBody>
            <a:bodyPr wrap="none" anchor="ctr"/>
            <a:lstStyle/>
            <a:p>
              <a:pPr algn="ctr"/>
              <a:r>
                <a:rPr lang="en-US" altLang="ja-JP" sz="1400" dirty="0"/>
                <a:t>Probabilistic model</a:t>
              </a:r>
            </a:p>
          </p:txBody>
        </p:sp>
        <p:grpSp>
          <p:nvGrpSpPr>
            <p:cNvPr id="51" name="Group 46"/>
            <p:cNvGrpSpPr>
              <a:grpSpLocks/>
            </p:cNvGrpSpPr>
            <p:nvPr/>
          </p:nvGrpSpPr>
          <p:grpSpPr bwMode="auto">
            <a:xfrm>
              <a:off x="5116445" y="3271201"/>
              <a:ext cx="2164073" cy="1367537"/>
              <a:chOff x="3470" y="1479"/>
              <a:chExt cx="2041" cy="726"/>
            </a:xfrm>
          </p:grpSpPr>
          <p:sp>
            <p:nvSpPr>
              <p:cNvPr id="66" name="Line 47"/>
              <p:cNvSpPr>
                <a:spLocks noChangeShapeType="1"/>
              </p:cNvSpPr>
              <p:nvPr/>
            </p:nvSpPr>
            <p:spPr bwMode="auto">
              <a:xfrm flipV="1">
                <a:off x="3470" y="1479"/>
                <a:ext cx="499" cy="726"/>
              </a:xfrm>
              <a:prstGeom prst="line">
                <a:avLst/>
              </a:prstGeom>
              <a:noFill/>
              <a:ln w="19050">
                <a:solidFill>
                  <a:schemeClr val="tx1"/>
                </a:solidFill>
                <a:round/>
                <a:headEnd/>
                <a:tailEnd type="triangle" w="lg" len="lg"/>
              </a:ln>
              <a:effectLst/>
            </p:spPr>
            <p:txBody>
              <a:bodyPr/>
              <a:lstStyle/>
              <a:p>
                <a:endParaRPr lang="ja-JP" altLang="en-US"/>
              </a:p>
            </p:txBody>
          </p:sp>
          <p:sp>
            <p:nvSpPr>
              <p:cNvPr id="67" name="Line 48"/>
              <p:cNvSpPr>
                <a:spLocks noChangeShapeType="1"/>
              </p:cNvSpPr>
              <p:nvPr/>
            </p:nvSpPr>
            <p:spPr bwMode="auto">
              <a:xfrm flipV="1">
                <a:off x="3878" y="1479"/>
                <a:ext cx="363" cy="726"/>
              </a:xfrm>
              <a:prstGeom prst="line">
                <a:avLst/>
              </a:prstGeom>
              <a:noFill/>
              <a:ln w="19050">
                <a:solidFill>
                  <a:schemeClr val="tx1"/>
                </a:solidFill>
                <a:round/>
                <a:headEnd/>
                <a:tailEnd type="triangle" w="lg" len="lg"/>
              </a:ln>
              <a:effectLst/>
            </p:spPr>
            <p:txBody>
              <a:bodyPr/>
              <a:lstStyle/>
              <a:p>
                <a:endParaRPr lang="ja-JP" altLang="en-US"/>
              </a:p>
            </p:txBody>
          </p:sp>
          <p:sp>
            <p:nvSpPr>
              <p:cNvPr id="71" name="Line 49"/>
              <p:cNvSpPr>
                <a:spLocks noChangeShapeType="1"/>
              </p:cNvSpPr>
              <p:nvPr/>
            </p:nvSpPr>
            <p:spPr bwMode="auto">
              <a:xfrm flipV="1">
                <a:off x="4468" y="1479"/>
                <a:ext cx="0" cy="726"/>
              </a:xfrm>
              <a:prstGeom prst="line">
                <a:avLst/>
              </a:prstGeom>
              <a:noFill/>
              <a:ln w="19050">
                <a:solidFill>
                  <a:schemeClr val="tx1"/>
                </a:solidFill>
                <a:round/>
                <a:headEnd/>
                <a:tailEnd type="triangle" w="lg" len="lg"/>
              </a:ln>
              <a:effectLst/>
            </p:spPr>
            <p:txBody>
              <a:bodyPr/>
              <a:lstStyle/>
              <a:p>
                <a:endParaRPr lang="ja-JP" altLang="en-US"/>
              </a:p>
            </p:txBody>
          </p:sp>
          <p:sp>
            <p:nvSpPr>
              <p:cNvPr id="74" name="Line 50"/>
              <p:cNvSpPr>
                <a:spLocks noChangeShapeType="1"/>
              </p:cNvSpPr>
              <p:nvPr/>
            </p:nvSpPr>
            <p:spPr bwMode="auto">
              <a:xfrm flipH="1" flipV="1">
                <a:off x="4695" y="1479"/>
                <a:ext cx="363" cy="726"/>
              </a:xfrm>
              <a:prstGeom prst="line">
                <a:avLst/>
              </a:prstGeom>
              <a:noFill/>
              <a:ln w="19050">
                <a:solidFill>
                  <a:schemeClr val="tx1"/>
                </a:solidFill>
                <a:round/>
                <a:headEnd/>
                <a:tailEnd type="triangle" w="lg" len="lg"/>
              </a:ln>
              <a:effectLst/>
            </p:spPr>
            <p:txBody>
              <a:bodyPr/>
              <a:lstStyle/>
              <a:p>
                <a:endParaRPr lang="ja-JP" altLang="en-US"/>
              </a:p>
            </p:txBody>
          </p:sp>
          <p:sp>
            <p:nvSpPr>
              <p:cNvPr id="75" name="Line 51"/>
              <p:cNvSpPr>
                <a:spLocks noChangeShapeType="1"/>
              </p:cNvSpPr>
              <p:nvPr/>
            </p:nvSpPr>
            <p:spPr bwMode="auto">
              <a:xfrm flipH="1" flipV="1">
                <a:off x="5012" y="1479"/>
                <a:ext cx="499" cy="726"/>
              </a:xfrm>
              <a:prstGeom prst="line">
                <a:avLst/>
              </a:prstGeom>
              <a:noFill/>
              <a:ln w="19050">
                <a:solidFill>
                  <a:schemeClr val="tx1"/>
                </a:solidFill>
                <a:round/>
                <a:headEnd/>
                <a:tailEnd type="triangle" w="lg" len="lg"/>
              </a:ln>
              <a:effectLst/>
            </p:spPr>
            <p:txBody>
              <a:bodyPr/>
              <a:lstStyle/>
              <a:p>
                <a:endParaRPr lang="ja-JP" altLang="en-US"/>
              </a:p>
            </p:txBody>
          </p:sp>
        </p:grpSp>
        <p:sp>
          <p:nvSpPr>
            <p:cNvPr id="52" name="Text Box 52"/>
            <p:cNvSpPr txBox="1">
              <a:spLocks noChangeArrowheads="1"/>
            </p:cNvSpPr>
            <p:nvPr/>
          </p:nvSpPr>
          <p:spPr bwMode="auto">
            <a:xfrm>
              <a:off x="4858965" y="3384221"/>
              <a:ext cx="899924" cy="442813"/>
            </a:xfrm>
            <a:prstGeom prst="rect">
              <a:avLst/>
            </a:prstGeom>
            <a:solidFill>
              <a:schemeClr val="bg1">
                <a:alpha val="80000"/>
              </a:schemeClr>
            </a:solidFill>
            <a:ln w="9525">
              <a:noFill/>
              <a:miter lim="800000"/>
              <a:headEnd/>
              <a:tailEnd/>
            </a:ln>
            <a:effectLst/>
          </p:spPr>
          <p:txBody>
            <a:bodyPr wrap="none">
              <a:spAutoFit/>
            </a:bodyPr>
            <a:lstStyle/>
            <a:p>
              <a:r>
                <a:rPr lang="en-US" altLang="ja-JP" sz="1400" dirty="0"/>
                <a:t>values</a:t>
              </a:r>
            </a:p>
          </p:txBody>
        </p:sp>
        <p:sp>
          <p:nvSpPr>
            <p:cNvPr id="53" name="Line 57"/>
            <p:cNvSpPr>
              <a:spLocks noChangeShapeType="1"/>
            </p:cNvSpPr>
            <p:nvPr/>
          </p:nvSpPr>
          <p:spPr bwMode="auto">
            <a:xfrm>
              <a:off x="1185190" y="2249316"/>
              <a:ext cx="854074" cy="0"/>
            </a:xfrm>
            <a:prstGeom prst="line">
              <a:avLst/>
            </a:prstGeom>
            <a:noFill/>
            <a:ln w="34925" cap="rnd">
              <a:solidFill>
                <a:srgbClr val="969696"/>
              </a:solidFill>
              <a:prstDash val="sysDot"/>
              <a:round/>
              <a:headEnd/>
              <a:tailEnd type="triangle" w="lg" len="lg"/>
            </a:ln>
            <a:effectLst/>
          </p:spPr>
          <p:txBody>
            <a:bodyPr/>
            <a:lstStyle/>
            <a:p>
              <a:endParaRPr lang="ja-JP" altLang="en-US"/>
            </a:p>
          </p:txBody>
        </p:sp>
        <p:sp>
          <p:nvSpPr>
            <p:cNvPr id="54" name="Line 58"/>
            <p:cNvSpPr>
              <a:spLocks noChangeShapeType="1"/>
            </p:cNvSpPr>
            <p:nvPr/>
          </p:nvSpPr>
          <p:spPr bwMode="auto">
            <a:xfrm>
              <a:off x="1185190" y="2420729"/>
              <a:ext cx="854074" cy="0"/>
            </a:xfrm>
            <a:prstGeom prst="line">
              <a:avLst/>
            </a:prstGeom>
            <a:noFill/>
            <a:ln w="34925" cap="rnd">
              <a:solidFill>
                <a:srgbClr val="969696"/>
              </a:solidFill>
              <a:prstDash val="sysDot"/>
              <a:round/>
              <a:headEnd/>
              <a:tailEnd type="triangle" w="lg" len="lg"/>
            </a:ln>
            <a:effectLst/>
          </p:spPr>
          <p:txBody>
            <a:bodyPr/>
            <a:lstStyle/>
            <a:p>
              <a:endParaRPr lang="ja-JP" altLang="en-US"/>
            </a:p>
          </p:txBody>
        </p:sp>
        <p:sp>
          <p:nvSpPr>
            <p:cNvPr id="55" name="Line 59"/>
            <p:cNvSpPr>
              <a:spLocks noChangeShapeType="1"/>
            </p:cNvSpPr>
            <p:nvPr/>
          </p:nvSpPr>
          <p:spPr bwMode="auto">
            <a:xfrm>
              <a:off x="1185190" y="2078845"/>
              <a:ext cx="854074" cy="0"/>
            </a:xfrm>
            <a:prstGeom prst="line">
              <a:avLst/>
            </a:prstGeom>
            <a:noFill/>
            <a:ln w="34925" cap="rnd">
              <a:solidFill>
                <a:srgbClr val="969696"/>
              </a:solidFill>
              <a:prstDash val="sysDot"/>
              <a:round/>
              <a:headEnd/>
              <a:tailEnd type="triangle" w="lg" len="lg"/>
            </a:ln>
            <a:effectLst/>
          </p:spPr>
          <p:txBody>
            <a:bodyPr/>
            <a:lstStyle/>
            <a:p>
              <a:endParaRPr lang="ja-JP" altLang="en-US"/>
            </a:p>
          </p:txBody>
        </p:sp>
        <p:sp>
          <p:nvSpPr>
            <p:cNvPr id="56" name="Line 63"/>
            <p:cNvSpPr>
              <a:spLocks noChangeShapeType="1"/>
            </p:cNvSpPr>
            <p:nvPr/>
          </p:nvSpPr>
          <p:spPr bwMode="auto">
            <a:xfrm>
              <a:off x="5002148" y="2249316"/>
              <a:ext cx="854074" cy="0"/>
            </a:xfrm>
            <a:prstGeom prst="line">
              <a:avLst/>
            </a:prstGeom>
            <a:noFill/>
            <a:ln w="34925" cap="rnd">
              <a:solidFill>
                <a:schemeClr val="bg2"/>
              </a:solidFill>
              <a:prstDash val="sysDot"/>
              <a:round/>
              <a:headEnd/>
              <a:tailEnd type="triangle" w="lg" len="lg"/>
            </a:ln>
            <a:effectLst/>
          </p:spPr>
          <p:txBody>
            <a:bodyPr/>
            <a:lstStyle/>
            <a:p>
              <a:endParaRPr lang="ja-JP" altLang="en-US"/>
            </a:p>
          </p:txBody>
        </p:sp>
        <p:sp>
          <p:nvSpPr>
            <p:cNvPr id="57" name="Line 64"/>
            <p:cNvSpPr>
              <a:spLocks noChangeShapeType="1"/>
            </p:cNvSpPr>
            <p:nvPr/>
          </p:nvSpPr>
          <p:spPr bwMode="auto">
            <a:xfrm>
              <a:off x="5002148" y="2420729"/>
              <a:ext cx="854074" cy="0"/>
            </a:xfrm>
            <a:prstGeom prst="line">
              <a:avLst/>
            </a:prstGeom>
            <a:noFill/>
            <a:ln w="34925" cap="rnd">
              <a:solidFill>
                <a:schemeClr val="bg2"/>
              </a:solidFill>
              <a:prstDash val="sysDot"/>
              <a:round/>
              <a:headEnd/>
              <a:tailEnd type="triangle" w="lg" len="lg"/>
            </a:ln>
            <a:effectLst/>
          </p:spPr>
          <p:txBody>
            <a:bodyPr/>
            <a:lstStyle/>
            <a:p>
              <a:endParaRPr lang="ja-JP" altLang="en-US"/>
            </a:p>
          </p:txBody>
        </p:sp>
        <p:sp>
          <p:nvSpPr>
            <p:cNvPr id="58" name="Line 65"/>
            <p:cNvSpPr>
              <a:spLocks noChangeShapeType="1"/>
            </p:cNvSpPr>
            <p:nvPr/>
          </p:nvSpPr>
          <p:spPr bwMode="auto">
            <a:xfrm>
              <a:off x="5002148" y="2078845"/>
              <a:ext cx="854074" cy="0"/>
            </a:xfrm>
            <a:prstGeom prst="line">
              <a:avLst/>
            </a:prstGeom>
            <a:noFill/>
            <a:ln w="34925" cap="rnd">
              <a:solidFill>
                <a:schemeClr val="bg2"/>
              </a:solidFill>
              <a:prstDash val="sysDot"/>
              <a:round/>
              <a:headEnd/>
              <a:tailEnd type="triangle" w="lg" len="lg"/>
            </a:ln>
            <a:effectLst/>
          </p:spPr>
          <p:txBody>
            <a:bodyPr/>
            <a:lstStyle/>
            <a:p>
              <a:endParaRPr lang="ja-JP" altLang="en-US"/>
            </a:p>
          </p:txBody>
        </p:sp>
        <p:sp>
          <p:nvSpPr>
            <p:cNvPr id="59" name="AutoShape 67" descr="右上がり対角線 (破線)"/>
            <p:cNvSpPr>
              <a:spLocks noChangeArrowheads="1"/>
            </p:cNvSpPr>
            <p:nvPr/>
          </p:nvSpPr>
          <p:spPr bwMode="auto">
            <a:xfrm>
              <a:off x="4631631" y="1546711"/>
              <a:ext cx="3019403" cy="1343991"/>
            </a:xfrm>
            <a:prstGeom prst="wedgeEllipseCallout">
              <a:avLst>
                <a:gd name="adj1" fmla="val -14352"/>
                <a:gd name="adj2" fmla="val 57009"/>
              </a:avLst>
            </a:prstGeom>
            <a:pattFill prst="dashUpDiag">
              <a:fgClr>
                <a:srgbClr val="CCFFCC">
                  <a:alpha val="30000"/>
                </a:srgbClr>
              </a:fgClr>
              <a:bgClr>
                <a:schemeClr val="bg1">
                  <a:alpha val="30000"/>
                </a:schemeClr>
              </a:bgClr>
            </a:pattFill>
            <a:ln w="9525">
              <a:solidFill>
                <a:schemeClr val="tx1"/>
              </a:solidFill>
              <a:miter lim="800000"/>
              <a:headEnd/>
              <a:tailEnd/>
            </a:ln>
            <a:effectLst/>
          </p:spPr>
          <p:txBody>
            <a:bodyPr/>
            <a:lstStyle/>
            <a:p>
              <a:pPr algn="ctr"/>
              <a:endParaRPr lang="ja-JP" altLang="ja-JP"/>
            </a:p>
          </p:txBody>
        </p:sp>
        <p:sp>
          <p:nvSpPr>
            <p:cNvPr id="60" name="AutoShape 66" descr="右上がり対角線 (破線)"/>
            <p:cNvSpPr>
              <a:spLocks noChangeArrowheads="1"/>
            </p:cNvSpPr>
            <p:nvPr/>
          </p:nvSpPr>
          <p:spPr bwMode="auto">
            <a:xfrm>
              <a:off x="843562" y="1546711"/>
              <a:ext cx="3246737" cy="1301609"/>
            </a:xfrm>
            <a:prstGeom prst="wedgeEllipseCallout">
              <a:avLst>
                <a:gd name="adj1" fmla="val -10116"/>
                <a:gd name="adj2" fmla="val 60421"/>
              </a:avLst>
            </a:prstGeom>
            <a:pattFill prst="dashUpDiag">
              <a:fgClr>
                <a:srgbClr val="CCFFCC">
                  <a:alpha val="30000"/>
                </a:srgbClr>
              </a:fgClr>
              <a:bgClr>
                <a:schemeClr val="bg1">
                  <a:alpha val="30000"/>
                </a:schemeClr>
              </a:bgClr>
            </a:pattFill>
            <a:ln w="9525">
              <a:solidFill>
                <a:schemeClr val="tx1"/>
              </a:solidFill>
              <a:miter lim="800000"/>
              <a:headEnd/>
              <a:tailEnd/>
            </a:ln>
            <a:effectLst/>
          </p:spPr>
          <p:txBody>
            <a:bodyPr/>
            <a:lstStyle/>
            <a:p>
              <a:pPr algn="ctr"/>
              <a:endParaRPr lang="ja-JP" altLang="ja-JP"/>
            </a:p>
          </p:txBody>
        </p:sp>
        <p:sp>
          <p:nvSpPr>
            <p:cNvPr id="61" name="Line 68"/>
            <p:cNvSpPr>
              <a:spLocks noChangeShapeType="1"/>
            </p:cNvSpPr>
            <p:nvPr/>
          </p:nvSpPr>
          <p:spPr bwMode="auto">
            <a:xfrm>
              <a:off x="4517335" y="1547653"/>
              <a:ext cx="0" cy="4356905"/>
            </a:xfrm>
            <a:prstGeom prst="line">
              <a:avLst/>
            </a:prstGeom>
            <a:noFill/>
            <a:ln w="31750">
              <a:solidFill>
                <a:schemeClr val="tx1"/>
              </a:solidFill>
              <a:round/>
              <a:headEnd/>
              <a:tailEnd/>
            </a:ln>
            <a:effectLst/>
          </p:spPr>
          <p:txBody>
            <a:bodyPr/>
            <a:lstStyle/>
            <a:p>
              <a:endParaRPr lang="ja-JP" altLang="en-US"/>
            </a:p>
          </p:txBody>
        </p:sp>
        <p:sp>
          <p:nvSpPr>
            <p:cNvPr id="63" name="Text Box 70"/>
            <p:cNvSpPr txBox="1">
              <a:spLocks noChangeArrowheads="1"/>
            </p:cNvSpPr>
            <p:nvPr/>
          </p:nvSpPr>
          <p:spPr bwMode="auto">
            <a:xfrm>
              <a:off x="658889" y="1050230"/>
              <a:ext cx="3685162" cy="473089"/>
            </a:xfrm>
            <a:prstGeom prst="rect">
              <a:avLst/>
            </a:prstGeom>
            <a:noFill/>
            <a:ln w="9525">
              <a:noFill/>
              <a:miter lim="800000"/>
              <a:headEnd/>
              <a:tailEnd/>
            </a:ln>
            <a:effectLst/>
          </p:spPr>
          <p:txBody>
            <a:bodyPr wrap="none">
              <a:spAutoFit/>
            </a:bodyPr>
            <a:lstStyle/>
            <a:p>
              <a:pPr algn="ctr"/>
              <a:r>
                <a:rPr lang="en-US" altLang="ja-JP" dirty="0"/>
                <a:t>Event detection from twitter</a:t>
              </a:r>
            </a:p>
          </p:txBody>
        </p:sp>
        <p:pic>
          <p:nvPicPr>
            <p:cNvPr id="64" name="Picture 2"/>
            <p:cNvPicPr>
              <a:picLocks noChangeAspect="1" noChangeArrowheads="1"/>
            </p:cNvPicPr>
            <p:nvPr/>
          </p:nvPicPr>
          <p:blipFill>
            <a:blip r:embed="rId12" cstate="print"/>
            <a:srcRect/>
            <a:stretch>
              <a:fillRect/>
            </a:stretch>
          </p:blipFill>
          <p:spPr bwMode="auto">
            <a:xfrm>
              <a:off x="2097088" y="1652588"/>
              <a:ext cx="1423987" cy="1068387"/>
            </a:xfrm>
            <a:prstGeom prst="rect">
              <a:avLst/>
            </a:prstGeom>
            <a:noFill/>
            <a:ln w="9525">
              <a:miter lim="800000"/>
              <a:headEnd/>
              <a:tailEnd/>
            </a:ln>
            <a:effectLst/>
          </p:spPr>
        </p:pic>
        <p:pic>
          <p:nvPicPr>
            <p:cNvPr id="65" name="Picture 3"/>
            <p:cNvPicPr>
              <a:picLocks noChangeAspect="1" noChangeArrowheads="1"/>
            </p:cNvPicPr>
            <p:nvPr/>
          </p:nvPicPr>
          <p:blipFill>
            <a:blip r:embed="rId13" cstate="print"/>
            <a:srcRect/>
            <a:stretch>
              <a:fillRect/>
            </a:stretch>
          </p:blipFill>
          <p:spPr bwMode="auto">
            <a:xfrm>
              <a:off x="5970588" y="1652588"/>
              <a:ext cx="574675" cy="1035050"/>
            </a:xfrm>
            <a:prstGeom prst="rect">
              <a:avLst/>
            </a:prstGeom>
            <a:noFill/>
            <a:ln w="9525">
              <a:miter lim="800000"/>
              <a:headEnd/>
              <a:tailEnd/>
            </a:ln>
            <a:effectLst/>
          </p:spPr>
        </p:pic>
        <p:sp>
          <p:nvSpPr>
            <p:cNvPr id="62" name="Text Box 69"/>
            <p:cNvSpPr txBox="1">
              <a:spLocks noChangeArrowheads="1"/>
            </p:cNvSpPr>
            <p:nvPr/>
          </p:nvSpPr>
          <p:spPr bwMode="auto">
            <a:xfrm>
              <a:off x="4815970" y="958723"/>
              <a:ext cx="3078855" cy="827905"/>
            </a:xfrm>
            <a:prstGeom prst="rect">
              <a:avLst/>
            </a:prstGeom>
            <a:noFill/>
            <a:ln w="9525">
              <a:noFill/>
              <a:miter lim="800000"/>
              <a:headEnd/>
              <a:tailEnd/>
            </a:ln>
            <a:effectLst/>
          </p:spPr>
          <p:txBody>
            <a:bodyPr wrap="none">
              <a:spAutoFit/>
            </a:bodyPr>
            <a:lstStyle/>
            <a:p>
              <a:pPr algn="ctr"/>
              <a:r>
                <a:rPr lang="en-US" altLang="ja-JP" dirty="0"/>
                <a:t>Object detection in </a:t>
              </a:r>
              <a:br>
                <a:rPr lang="en-US" altLang="ja-JP" dirty="0"/>
              </a:br>
              <a:r>
                <a:rPr lang="en-US" altLang="ja-JP" dirty="0"/>
                <a:t>ubiquitous environment</a:t>
              </a:r>
            </a:p>
          </p:txBody>
        </p:sp>
      </p:grpSp>
      <p:sp>
        <p:nvSpPr>
          <p:cNvPr id="77" name="テキスト ボックス 76"/>
          <p:cNvSpPr txBox="1"/>
          <p:nvPr/>
        </p:nvSpPr>
        <p:spPr>
          <a:xfrm>
            <a:off x="714348" y="5429264"/>
            <a:ext cx="8215370" cy="830997"/>
          </a:xfrm>
          <a:prstGeom prst="rect">
            <a:avLst/>
          </a:prstGeom>
          <a:noFill/>
        </p:spPr>
        <p:txBody>
          <a:bodyPr wrap="square" rtlCol="0">
            <a:spAutoFit/>
          </a:bodyPr>
          <a:lstStyle/>
          <a:p>
            <a:r>
              <a:rPr lang="en-US" altLang="ja-JP" sz="2400" dirty="0" smtClean="0"/>
              <a:t>the correspondence between </a:t>
            </a:r>
            <a:r>
              <a:rPr lang="en-US" altLang="ja-JP" sz="2400" dirty="0" smtClean="0">
                <a:solidFill>
                  <a:srgbClr val="FF0000"/>
                </a:solidFill>
              </a:rPr>
              <a:t>tweets processing </a:t>
            </a:r>
            <a:r>
              <a:rPr lang="en-US" altLang="ja-JP" sz="2400" dirty="0" smtClean="0"/>
              <a:t>and</a:t>
            </a:r>
          </a:p>
          <a:p>
            <a:r>
              <a:rPr lang="en-US" altLang="ja-JP" sz="2400" dirty="0" smtClean="0">
                <a:solidFill>
                  <a:srgbClr val="FF0000"/>
                </a:solidFill>
              </a:rPr>
              <a:t>sensory data detection</a:t>
            </a:r>
            <a:endParaRPr kumimoji="1" lang="ja-JP" altLang="en-US" sz="2400"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Tweet as a Sensory Value</a:t>
            </a:r>
            <a:endParaRPr kumimoji="1" lang="ja-JP" altLang="en-US" dirty="0"/>
          </a:p>
        </p:txBody>
      </p:sp>
      <p:sp>
        <p:nvSpPr>
          <p:cNvPr id="70" name="角丸四角形吹き出し 69"/>
          <p:cNvSpPr/>
          <p:nvPr/>
        </p:nvSpPr>
        <p:spPr>
          <a:xfrm>
            <a:off x="0" y="3714752"/>
            <a:ext cx="1928794" cy="928694"/>
          </a:xfrm>
          <a:prstGeom prst="wedgeRoundRectCallout">
            <a:avLst>
              <a:gd name="adj1" fmla="val 60950"/>
              <a:gd name="adj2" fmla="val -48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some</a:t>
            </a:r>
            <a:r>
              <a:rPr kumimoji="1" lang="en-US" altLang="ja-JP" dirty="0" smtClean="0"/>
              <a:t> users posts</a:t>
            </a:r>
          </a:p>
          <a:p>
            <a:pPr algn="ctr"/>
            <a:r>
              <a:rPr kumimoji="1" lang="en-US" altLang="ja-JP" dirty="0" smtClean="0"/>
              <a:t>“earthquake  right now!!”</a:t>
            </a:r>
            <a:endParaRPr kumimoji="1" lang="ja-JP" altLang="en-US" dirty="0"/>
          </a:p>
        </p:txBody>
      </p:sp>
      <p:sp>
        <p:nvSpPr>
          <p:cNvPr id="72" name="雲形吹き出し 71"/>
          <p:cNvSpPr/>
          <p:nvPr/>
        </p:nvSpPr>
        <p:spPr>
          <a:xfrm>
            <a:off x="6500826" y="2571744"/>
            <a:ext cx="2857520" cy="1643074"/>
          </a:xfrm>
          <a:prstGeom prst="cloudCallout">
            <a:avLst>
              <a:gd name="adj1" fmla="val -62625"/>
              <a:gd name="adj2" fmla="val 519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some earthquake sensors responses positive value</a:t>
            </a:r>
            <a:endParaRPr kumimoji="1" lang="ja-JP" altLang="en-US" dirty="0"/>
          </a:p>
        </p:txBody>
      </p:sp>
      <p:sp>
        <p:nvSpPr>
          <p:cNvPr id="73" name="テキスト ボックス 72"/>
          <p:cNvSpPr txBox="1"/>
          <p:nvPr/>
        </p:nvSpPr>
        <p:spPr>
          <a:xfrm>
            <a:off x="642910" y="5536844"/>
            <a:ext cx="7715304" cy="892552"/>
          </a:xfrm>
          <a:prstGeom prst="rect">
            <a:avLst/>
          </a:prstGeom>
          <a:solidFill>
            <a:schemeClr val="bg1"/>
          </a:solidFill>
        </p:spPr>
        <p:txBody>
          <a:bodyPr wrap="square" rtlCol="0">
            <a:spAutoFit/>
          </a:bodyPr>
          <a:lstStyle/>
          <a:p>
            <a:r>
              <a:rPr lang="en-US" altLang="ja-JP" sz="2600" dirty="0" smtClean="0">
                <a:solidFill>
                  <a:schemeClr val="accent1">
                    <a:lumMod val="75000"/>
                  </a:schemeClr>
                </a:solidFill>
              </a:rPr>
              <a:t>We can apply methods for sensory data detection to tweets processing</a:t>
            </a:r>
            <a:endParaRPr kumimoji="1" lang="ja-JP" altLang="en-US" sz="2600" dirty="0">
              <a:solidFill>
                <a:schemeClr val="accent1">
                  <a:lumMod val="75000"/>
                </a:schemeClr>
              </a:solidFill>
            </a:endParaRPr>
          </a:p>
        </p:txBody>
      </p:sp>
      <p:sp>
        <p:nvSpPr>
          <p:cNvPr id="9" name="AutoShape 4"/>
          <p:cNvSpPr>
            <a:spLocks noChangeArrowheads="1"/>
          </p:cNvSpPr>
          <p:nvPr/>
        </p:nvSpPr>
        <p:spPr bwMode="auto">
          <a:xfrm>
            <a:off x="2035812" y="3552804"/>
            <a:ext cx="444180" cy="300725"/>
          </a:xfrm>
          <a:prstGeom prst="foldedCorner">
            <a:avLst>
              <a:gd name="adj" fmla="val 12500"/>
            </a:avLst>
          </a:prstGeom>
          <a:solidFill>
            <a:schemeClr val="accent1"/>
          </a:solidFill>
          <a:ln w="38100">
            <a:solidFill>
              <a:srgbClr val="FF0000"/>
            </a:solidFill>
            <a:round/>
            <a:headEnd/>
            <a:tailEnd/>
          </a:ln>
          <a:effectLst/>
        </p:spPr>
        <p:txBody>
          <a:bodyPr wrap="none" anchor="ctr"/>
          <a:lstStyle/>
          <a:p>
            <a:pPr algn="ctr"/>
            <a:r>
              <a:rPr lang="ja-JP" altLang="en-US" dirty="0"/>
              <a:t>・・・</a:t>
            </a:r>
          </a:p>
        </p:txBody>
      </p:sp>
      <p:sp>
        <p:nvSpPr>
          <p:cNvPr id="10" name="AutoShape 5"/>
          <p:cNvSpPr>
            <a:spLocks noChangeArrowheads="1"/>
          </p:cNvSpPr>
          <p:nvPr/>
        </p:nvSpPr>
        <p:spPr bwMode="auto">
          <a:xfrm>
            <a:off x="3105145" y="3553539"/>
            <a:ext cx="444180" cy="300725"/>
          </a:xfrm>
          <a:prstGeom prst="foldedCorner">
            <a:avLst>
              <a:gd name="adj" fmla="val 12500"/>
            </a:avLst>
          </a:prstGeom>
          <a:solidFill>
            <a:schemeClr val="accent1"/>
          </a:solidFill>
          <a:ln w="9525">
            <a:solidFill>
              <a:schemeClr val="tx1"/>
            </a:solidFill>
            <a:round/>
            <a:headEnd/>
            <a:tailEnd/>
          </a:ln>
          <a:effectLst/>
        </p:spPr>
        <p:txBody>
          <a:bodyPr wrap="none" anchor="ctr"/>
          <a:lstStyle/>
          <a:p>
            <a:pPr algn="ctr"/>
            <a:r>
              <a:rPr lang="ja-JP" altLang="en-US" dirty="0"/>
              <a:t>・・・</a:t>
            </a:r>
          </a:p>
        </p:txBody>
      </p:sp>
      <p:sp>
        <p:nvSpPr>
          <p:cNvPr id="11" name="AutoShape 6"/>
          <p:cNvSpPr>
            <a:spLocks noChangeArrowheads="1"/>
          </p:cNvSpPr>
          <p:nvPr/>
        </p:nvSpPr>
        <p:spPr bwMode="auto">
          <a:xfrm>
            <a:off x="4172941" y="3553539"/>
            <a:ext cx="444180" cy="300725"/>
          </a:xfrm>
          <a:prstGeom prst="foldedCorner">
            <a:avLst>
              <a:gd name="adj" fmla="val 12500"/>
            </a:avLst>
          </a:prstGeom>
          <a:solidFill>
            <a:schemeClr val="accent1"/>
          </a:solidFill>
          <a:ln w="9525">
            <a:solidFill>
              <a:schemeClr val="tx1"/>
            </a:solidFill>
            <a:round/>
            <a:headEnd/>
            <a:tailEnd/>
          </a:ln>
          <a:effectLst/>
        </p:spPr>
        <p:txBody>
          <a:bodyPr wrap="none" anchor="ctr"/>
          <a:lstStyle/>
          <a:p>
            <a:pPr algn="ctr"/>
            <a:r>
              <a:rPr lang="ja-JP" altLang="en-US" dirty="0"/>
              <a:t>・・・</a:t>
            </a:r>
          </a:p>
        </p:txBody>
      </p:sp>
      <p:sp>
        <p:nvSpPr>
          <p:cNvPr id="12" name="Line 7"/>
          <p:cNvSpPr>
            <a:spLocks noChangeShapeType="1"/>
          </p:cNvSpPr>
          <p:nvPr/>
        </p:nvSpPr>
        <p:spPr bwMode="auto">
          <a:xfrm flipV="1">
            <a:off x="3235981" y="3853529"/>
            <a:ext cx="89228" cy="166906"/>
          </a:xfrm>
          <a:prstGeom prst="line">
            <a:avLst/>
          </a:prstGeom>
          <a:noFill/>
          <a:ln w="19050">
            <a:solidFill>
              <a:schemeClr val="tx1"/>
            </a:solidFill>
            <a:round/>
            <a:headEnd/>
            <a:tailEnd type="triangle" w="lg" len="lg"/>
          </a:ln>
          <a:effectLst/>
        </p:spPr>
        <p:txBody>
          <a:bodyPr/>
          <a:lstStyle/>
          <a:p>
            <a:endParaRPr lang="ja-JP" altLang="en-US"/>
          </a:p>
        </p:txBody>
      </p:sp>
      <p:pic>
        <p:nvPicPr>
          <p:cNvPr id="13" name="Picture 8" descr="MCj04184380000[1]"/>
          <p:cNvPicPr>
            <a:picLocks noChangeAspect="1" noChangeArrowheads="1"/>
          </p:cNvPicPr>
          <p:nvPr/>
        </p:nvPicPr>
        <p:blipFill>
          <a:blip r:embed="rId4" cstate="print"/>
          <a:srcRect/>
          <a:stretch>
            <a:fillRect/>
          </a:stretch>
        </p:blipFill>
        <p:spPr bwMode="auto">
          <a:xfrm>
            <a:off x="2835925" y="4722619"/>
            <a:ext cx="978569" cy="719829"/>
          </a:xfrm>
          <a:prstGeom prst="rect">
            <a:avLst/>
          </a:prstGeom>
          <a:noFill/>
        </p:spPr>
      </p:pic>
      <p:sp>
        <p:nvSpPr>
          <p:cNvPr id="14" name="Line 9"/>
          <p:cNvSpPr>
            <a:spLocks noChangeShapeType="1"/>
          </p:cNvSpPr>
          <p:nvPr/>
        </p:nvSpPr>
        <p:spPr bwMode="auto">
          <a:xfrm>
            <a:off x="2169164" y="5122606"/>
            <a:ext cx="666761" cy="0"/>
          </a:xfrm>
          <a:prstGeom prst="line">
            <a:avLst/>
          </a:prstGeom>
          <a:noFill/>
          <a:ln w="34925">
            <a:solidFill>
              <a:schemeClr val="tx1"/>
            </a:solidFill>
            <a:prstDash val="dash"/>
            <a:round/>
            <a:headEnd/>
            <a:tailEnd type="triangle" w="lg" len="lg"/>
          </a:ln>
          <a:effectLst/>
        </p:spPr>
        <p:txBody>
          <a:bodyPr/>
          <a:lstStyle/>
          <a:p>
            <a:endParaRPr lang="ja-JP" altLang="en-US"/>
          </a:p>
        </p:txBody>
      </p:sp>
      <p:sp>
        <p:nvSpPr>
          <p:cNvPr id="15" name="Line 10"/>
          <p:cNvSpPr>
            <a:spLocks noChangeShapeType="1"/>
          </p:cNvSpPr>
          <p:nvPr/>
        </p:nvSpPr>
        <p:spPr bwMode="auto">
          <a:xfrm>
            <a:off x="2169164" y="5256425"/>
            <a:ext cx="666761" cy="0"/>
          </a:xfrm>
          <a:prstGeom prst="line">
            <a:avLst/>
          </a:prstGeom>
          <a:noFill/>
          <a:ln w="34925">
            <a:solidFill>
              <a:schemeClr val="tx1"/>
            </a:solidFill>
            <a:prstDash val="dash"/>
            <a:round/>
            <a:headEnd/>
            <a:tailEnd type="triangle" w="lg" len="lg"/>
          </a:ln>
          <a:effectLst/>
        </p:spPr>
        <p:txBody>
          <a:bodyPr/>
          <a:lstStyle/>
          <a:p>
            <a:endParaRPr lang="ja-JP" altLang="en-US"/>
          </a:p>
        </p:txBody>
      </p:sp>
      <p:sp>
        <p:nvSpPr>
          <p:cNvPr id="16" name="Line 11"/>
          <p:cNvSpPr>
            <a:spLocks noChangeShapeType="1"/>
          </p:cNvSpPr>
          <p:nvPr/>
        </p:nvSpPr>
        <p:spPr bwMode="auto">
          <a:xfrm>
            <a:off x="2169164" y="4989521"/>
            <a:ext cx="666761" cy="0"/>
          </a:xfrm>
          <a:prstGeom prst="line">
            <a:avLst/>
          </a:prstGeom>
          <a:noFill/>
          <a:ln w="34925">
            <a:solidFill>
              <a:schemeClr val="tx1"/>
            </a:solidFill>
            <a:prstDash val="dash"/>
            <a:round/>
            <a:headEnd/>
            <a:tailEnd type="triangle" w="lg" len="lg"/>
          </a:ln>
          <a:effectLst/>
        </p:spPr>
        <p:txBody>
          <a:bodyPr/>
          <a:lstStyle/>
          <a:p>
            <a:endParaRPr lang="ja-JP" altLang="en-US"/>
          </a:p>
        </p:txBody>
      </p:sp>
      <p:pic>
        <p:nvPicPr>
          <p:cNvPr id="17" name="Picture 12" descr="MCj04348740000[1]"/>
          <p:cNvPicPr>
            <a:picLocks noChangeAspect="1" noChangeArrowheads="1"/>
          </p:cNvPicPr>
          <p:nvPr/>
        </p:nvPicPr>
        <p:blipFill>
          <a:blip r:embed="rId5" cstate="print"/>
          <a:srcRect/>
          <a:stretch>
            <a:fillRect/>
          </a:stretch>
        </p:blipFill>
        <p:spPr bwMode="auto">
          <a:xfrm>
            <a:off x="4170426" y="4020435"/>
            <a:ext cx="572630" cy="429397"/>
          </a:xfrm>
          <a:prstGeom prst="rect">
            <a:avLst/>
          </a:prstGeom>
          <a:noFill/>
        </p:spPr>
      </p:pic>
      <p:pic>
        <p:nvPicPr>
          <p:cNvPr id="18" name="Picture 13" descr="MCj04348760000[1]"/>
          <p:cNvPicPr>
            <a:picLocks noChangeAspect="1" noChangeArrowheads="1"/>
          </p:cNvPicPr>
          <p:nvPr/>
        </p:nvPicPr>
        <p:blipFill>
          <a:blip r:embed="rId6" cstate="print"/>
          <a:srcRect/>
          <a:stretch>
            <a:fillRect/>
          </a:stretch>
        </p:blipFill>
        <p:spPr bwMode="auto">
          <a:xfrm>
            <a:off x="3636038" y="4020435"/>
            <a:ext cx="578513" cy="433810"/>
          </a:xfrm>
          <a:prstGeom prst="rect">
            <a:avLst/>
          </a:prstGeom>
          <a:noFill/>
        </p:spPr>
      </p:pic>
      <p:pic>
        <p:nvPicPr>
          <p:cNvPr id="19" name="Picture 14" descr="MCj04348830000[1]"/>
          <p:cNvPicPr>
            <a:picLocks noChangeAspect="1" noChangeArrowheads="1"/>
          </p:cNvPicPr>
          <p:nvPr/>
        </p:nvPicPr>
        <p:blipFill>
          <a:blip r:embed="rId7" cstate="print"/>
          <a:srcRect/>
          <a:stretch>
            <a:fillRect/>
          </a:stretch>
        </p:blipFill>
        <p:spPr bwMode="auto">
          <a:xfrm>
            <a:off x="2970257" y="4020435"/>
            <a:ext cx="666761" cy="499983"/>
          </a:xfrm>
          <a:prstGeom prst="rect">
            <a:avLst/>
          </a:prstGeom>
          <a:noFill/>
        </p:spPr>
      </p:pic>
      <p:pic>
        <p:nvPicPr>
          <p:cNvPr id="20" name="Picture 15" descr="MCj04348840000[1]"/>
          <p:cNvPicPr>
            <a:picLocks noChangeAspect="1" noChangeArrowheads="1"/>
          </p:cNvPicPr>
          <p:nvPr/>
        </p:nvPicPr>
        <p:blipFill>
          <a:blip r:embed="rId8" cstate="print"/>
          <a:srcRect/>
          <a:stretch>
            <a:fillRect/>
          </a:stretch>
        </p:blipFill>
        <p:spPr bwMode="auto">
          <a:xfrm>
            <a:off x="2435869" y="4020435"/>
            <a:ext cx="578513" cy="433810"/>
          </a:xfrm>
          <a:prstGeom prst="rect">
            <a:avLst/>
          </a:prstGeom>
          <a:noFill/>
        </p:spPr>
      </p:pic>
      <p:pic>
        <p:nvPicPr>
          <p:cNvPr id="21" name="Picture 16" descr="MCj04348880000[1]"/>
          <p:cNvPicPr>
            <a:picLocks noChangeAspect="1" noChangeArrowheads="1"/>
          </p:cNvPicPr>
          <p:nvPr/>
        </p:nvPicPr>
        <p:blipFill>
          <a:blip r:embed="rId9" cstate="print"/>
          <a:srcRect/>
          <a:stretch>
            <a:fillRect/>
          </a:stretch>
        </p:blipFill>
        <p:spPr bwMode="auto">
          <a:xfrm>
            <a:off x="1857356" y="4020435"/>
            <a:ext cx="616753" cy="462485"/>
          </a:xfrm>
          <a:prstGeom prst="rect">
            <a:avLst/>
          </a:prstGeom>
          <a:noFill/>
        </p:spPr>
      </p:pic>
      <p:pic>
        <p:nvPicPr>
          <p:cNvPr id="22" name="Picture 17" descr="MCj04350010000[1]"/>
          <p:cNvPicPr>
            <a:picLocks noChangeAspect="1" noChangeArrowheads="1"/>
          </p:cNvPicPr>
          <p:nvPr/>
        </p:nvPicPr>
        <p:blipFill>
          <a:blip r:embed="rId10" cstate="print"/>
          <a:srcRect/>
          <a:stretch>
            <a:fillRect/>
          </a:stretch>
        </p:blipFill>
        <p:spPr bwMode="auto">
          <a:xfrm>
            <a:off x="5993233" y="4654239"/>
            <a:ext cx="456927" cy="821297"/>
          </a:xfrm>
          <a:prstGeom prst="rect">
            <a:avLst/>
          </a:prstGeom>
          <a:noFill/>
        </p:spPr>
      </p:pic>
      <p:sp>
        <p:nvSpPr>
          <p:cNvPr id="23" name="Line 18"/>
          <p:cNvSpPr>
            <a:spLocks noChangeShapeType="1"/>
          </p:cNvSpPr>
          <p:nvPr/>
        </p:nvSpPr>
        <p:spPr bwMode="auto">
          <a:xfrm>
            <a:off x="5237243" y="5132899"/>
            <a:ext cx="666761" cy="0"/>
          </a:xfrm>
          <a:prstGeom prst="line">
            <a:avLst/>
          </a:prstGeom>
          <a:noFill/>
          <a:ln w="34925">
            <a:solidFill>
              <a:schemeClr val="tx1"/>
            </a:solidFill>
            <a:prstDash val="dash"/>
            <a:round/>
            <a:headEnd/>
            <a:tailEnd type="triangle" w="lg" len="lg"/>
          </a:ln>
          <a:effectLst/>
        </p:spPr>
        <p:txBody>
          <a:bodyPr/>
          <a:lstStyle/>
          <a:p>
            <a:endParaRPr lang="ja-JP" altLang="en-US"/>
          </a:p>
        </p:txBody>
      </p:sp>
      <p:sp>
        <p:nvSpPr>
          <p:cNvPr id="24" name="Line 19"/>
          <p:cNvSpPr>
            <a:spLocks noChangeShapeType="1"/>
          </p:cNvSpPr>
          <p:nvPr/>
        </p:nvSpPr>
        <p:spPr bwMode="auto">
          <a:xfrm>
            <a:off x="5237243" y="5266719"/>
            <a:ext cx="666761" cy="0"/>
          </a:xfrm>
          <a:prstGeom prst="line">
            <a:avLst/>
          </a:prstGeom>
          <a:noFill/>
          <a:ln w="34925">
            <a:solidFill>
              <a:schemeClr val="tx1"/>
            </a:solidFill>
            <a:prstDash val="dash"/>
            <a:round/>
            <a:headEnd/>
            <a:tailEnd type="triangle" w="lg" len="lg"/>
          </a:ln>
          <a:effectLst/>
        </p:spPr>
        <p:txBody>
          <a:bodyPr/>
          <a:lstStyle/>
          <a:p>
            <a:endParaRPr lang="ja-JP" altLang="en-US"/>
          </a:p>
        </p:txBody>
      </p:sp>
      <p:sp>
        <p:nvSpPr>
          <p:cNvPr id="25" name="Line 20"/>
          <p:cNvSpPr>
            <a:spLocks noChangeShapeType="1"/>
          </p:cNvSpPr>
          <p:nvPr/>
        </p:nvSpPr>
        <p:spPr bwMode="auto">
          <a:xfrm>
            <a:off x="5237243" y="4999815"/>
            <a:ext cx="666761" cy="0"/>
          </a:xfrm>
          <a:prstGeom prst="line">
            <a:avLst/>
          </a:prstGeom>
          <a:noFill/>
          <a:ln w="34925">
            <a:solidFill>
              <a:schemeClr val="tx1"/>
            </a:solidFill>
            <a:prstDash val="dash"/>
            <a:round/>
            <a:headEnd/>
            <a:tailEnd type="triangle" w="lg" len="lg"/>
          </a:ln>
          <a:effectLst/>
        </p:spPr>
        <p:txBody>
          <a:bodyPr/>
          <a:lstStyle/>
          <a:p>
            <a:endParaRPr lang="ja-JP" altLang="en-US"/>
          </a:p>
        </p:txBody>
      </p:sp>
      <p:pic>
        <p:nvPicPr>
          <p:cNvPr id="26" name="Picture 21" descr="MCj04315700000[1]"/>
          <p:cNvPicPr>
            <a:picLocks noChangeAspect="1" noChangeArrowheads="1"/>
          </p:cNvPicPr>
          <p:nvPr/>
        </p:nvPicPr>
        <p:blipFill>
          <a:blip r:embed="rId11" cstate="print"/>
          <a:srcRect/>
          <a:stretch>
            <a:fillRect/>
          </a:stretch>
        </p:blipFill>
        <p:spPr bwMode="auto">
          <a:xfrm>
            <a:off x="6694312" y="4043230"/>
            <a:ext cx="500071" cy="377193"/>
          </a:xfrm>
          <a:prstGeom prst="rect">
            <a:avLst/>
          </a:prstGeom>
          <a:noFill/>
        </p:spPr>
      </p:pic>
      <p:pic>
        <p:nvPicPr>
          <p:cNvPr id="27" name="Picture 22" descr="MCj04315700000[1]"/>
          <p:cNvPicPr>
            <a:picLocks noChangeAspect="1" noChangeArrowheads="1"/>
          </p:cNvPicPr>
          <p:nvPr/>
        </p:nvPicPr>
        <p:blipFill>
          <a:blip r:embed="rId11" cstate="print"/>
          <a:srcRect/>
          <a:stretch>
            <a:fillRect/>
          </a:stretch>
        </p:blipFill>
        <p:spPr bwMode="auto">
          <a:xfrm>
            <a:off x="6260917" y="4043230"/>
            <a:ext cx="500071" cy="377193"/>
          </a:xfrm>
          <a:prstGeom prst="rect">
            <a:avLst/>
          </a:prstGeom>
          <a:noFill/>
        </p:spPr>
      </p:pic>
      <p:pic>
        <p:nvPicPr>
          <p:cNvPr id="28" name="Picture 23" descr="MCj04315700000[1]"/>
          <p:cNvPicPr>
            <a:picLocks noChangeAspect="1" noChangeArrowheads="1"/>
          </p:cNvPicPr>
          <p:nvPr/>
        </p:nvPicPr>
        <p:blipFill>
          <a:blip r:embed="rId11" cstate="print"/>
          <a:srcRect/>
          <a:stretch>
            <a:fillRect/>
          </a:stretch>
        </p:blipFill>
        <p:spPr bwMode="auto">
          <a:xfrm>
            <a:off x="5849095" y="4053524"/>
            <a:ext cx="500071" cy="377193"/>
          </a:xfrm>
          <a:prstGeom prst="rect">
            <a:avLst/>
          </a:prstGeom>
          <a:noFill/>
        </p:spPr>
      </p:pic>
      <p:pic>
        <p:nvPicPr>
          <p:cNvPr id="29" name="Picture 24" descr="MCj04315700000[1]"/>
          <p:cNvPicPr>
            <a:picLocks noChangeAspect="1" noChangeArrowheads="1"/>
          </p:cNvPicPr>
          <p:nvPr/>
        </p:nvPicPr>
        <p:blipFill>
          <a:blip r:embed="rId11" cstate="print"/>
          <a:srcRect/>
          <a:stretch>
            <a:fillRect/>
          </a:stretch>
        </p:blipFill>
        <p:spPr bwMode="auto">
          <a:xfrm>
            <a:off x="5449039" y="4053524"/>
            <a:ext cx="500071" cy="377193"/>
          </a:xfrm>
          <a:prstGeom prst="rect">
            <a:avLst/>
          </a:prstGeom>
          <a:noFill/>
        </p:spPr>
      </p:pic>
      <p:pic>
        <p:nvPicPr>
          <p:cNvPr id="30" name="Picture 25" descr="MCj04315700000[1]"/>
          <p:cNvPicPr>
            <a:picLocks noChangeAspect="1" noChangeArrowheads="1"/>
          </p:cNvPicPr>
          <p:nvPr/>
        </p:nvPicPr>
        <p:blipFill>
          <a:blip r:embed="rId11" cstate="print"/>
          <a:srcRect/>
          <a:stretch>
            <a:fillRect/>
          </a:stretch>
        </p:blipFill>
        <p:spPr bwMode="auto">
          <a:xfrm>
            <a:off x="5048982" y="4053524"/>
            <a:ext cx="500071" cy="377193"/>
          </a:xfrm>
          <a:prstGeom prst="rect">
            <a:avLst/>
          </a:prstGeom>
          <a:noFill/>
        </p:spPr>
      </p:pic>
      <p:sp>
        <p:nvSpPr>
          <p:cNvPr id="31" name="Text Box 26"/>
          <p:cNvSpPr txBox="1">
            <a:spLocks noChangeArrowheads="1"/>
          </p:cNvSpPr>
          <p:nvPr/>
        </p:nvSpPr>
        <p:spPr bwMode="auto">
          <a:xfrm>
            <a:off x="1879908" y="3371192"/>
            <a:ext cx="754337" cy="345696"/>
          </a:xfrm>
          <a:prstGeom prst="rect">
            <a:avLst/>
          </a:prstGeom>
          <a:noFill/>
          <a:ln w="9525">
            <a:noFill/>
            <a:miter lim="800000"/>
            <a:headEnd/>
            <a:tailEnd/>
          </a:ln>
          <a:effectLst/>
        </p:spPr>
        <p:txBody>
          <a:bodyPr wrap="none">
            <a:spAutoFit/>
          </a:bodyPr>
          <a:lstStyle/>
          <a:p>
            <a:r>
              <a:rPr lang="en-US" altLang="ja-JP" sz="1400" dirty="0"/>
              <a:t>tweets</a:t>
            </a:r>
          </a:p>
        </p:txBody>
      </p:sp>
      <p:sp>
        <p:nvSpPr>
          <p:cNvPr id="34" name="Line 29"/>
          <p:cNvSpPr>
            <a:spLocks noChangeShapeType="1"/>
          </p:cNvSpPr>
          <p:nvPr/>
        </p:nvSpPr>
        <p:spPr bwMode="auto">
          <a:xfrm flipH="1" flipV="1">
            <a:off x="3858618" y="3853529"/>
            <a:ext cx="89229" cy="166906"/>
          </a:xfrm>
          <a:prstGeom prst="line">
            <a:avLst/>
          </a:prstGeom>
          <a:noFill/>
          <a:ln w="19050">
            <a:solidFill>
              <a:schemeClr val="tx1"/>
            </a:solidFill>
            <a:round/>
            <a:headEnd/>
            <a:tailEnd type="triangle" w="lg" len="lg"/>
          </a:ln>
          <a:effectLst/>
        </p:spPr>
        <p:txBody>
          <a:bodyPr/>
          <a:lstStyle/>
          <a:p>
            <a:endParaRPr lang="ja-JP" altLang="en-US"/>
          </a:p>
        </p:txBody>
      </p:sp>
      <p:sp>
        <p:nvSpPr>
          <p:cNvPr id="35" name="Line 30"/>
          <p:cNvSpPr>
            <a:spLocks noChangeShapeType="1"/>
          </p:cNvSpPr>
          <p:nvPr/>
        </p:nvSpPr>
        <p:spPr bwMode="auto">
          <a:xfrm flipV="1">
            <a:off x="2746697" y="3853529"/>
            <a:ext cx="89229" cy="166906"/>
          </a:xfrm>
          <a:prstGeom prst="line">
            <a:avLst/>
          </a:prstGeom>
          <a:noFill/>
          <a:ln w="19050">
            <a:solidFill>
              <a:schemeClr val="tx1"/>
            </a:solidFill>
            <a:round/>
            <a:headEnd/>
            <a:tailEnd type="triangle" w="lg" len="lg"/>
          </a:ln>
          <a:effectLst/>
        </p:spPr>
        <p:txBody>
          <a:bodyPr/>
          <a:lstStyle/>
          <a:p>
            <a:endParaRPr lang="ja-JP" altLang="en-US"/>
          </a:p>
        </p:txBody>
      </p:sp>
      <p:sp>
        <p:nvSpPr>
          <p:cNvPr id="36" name="Line 31"/>
          <p:cNvSpPr>
            <a:spLocks noChangeShapeType="1"/>
          </p:cNvSpPr>
          <p:nvPr/>
        </p:nvSpPr>
        <p:spPr bwMode="auto">
          <a:xfrm flipV="1">
            <a:off x="2257412" y="3853529"/>
            <a:ext cx="89228" cy="166906"/>
          </a:xfrm>
          <a:prstGeom prst="line">
            <a:avLst/>
          </a:prstGeom>
          <a:noFill/>
          <a:ln w="19050">
            <a:solidFill>
              <a:schemeClr val="tx1"/>
            </a:solidFill>
            <a:round/>
            <a:headEnd/>
            <a:tailEnd type="triangle" w="lg" len="lg"/>
          </a:ln>
          <a:effectLst/>
        </p:spPr>
        <p:txBody>
          <a:bodyPr/>
          <a:lstStyle/>
          <a:p>
            <a:endParaRPr lang="ja-JP" altLang="en-US"/>
          </a:p>
        </p:txBody>
      </p:sp>
      <p:sp>
        <p:nvSpPr>
          <p:cNvPr id="37" name="Line 32"/>
          <p:cNvSpPr>
            <a:spLocks noChangeShapeType="1"/>
          </p:cNvSpPr>
          <p:nvPr/>
        </p:nvSpPr>
        <p:spPr bwMode="auto">
          <a:xfrm flipH="1" flipV="1">
            <a:off x="4392027" y="3853529"/>
            <a:ext cx="89229" cy="166906"/>
          </a:xfrm>
          <a:prstGeom prst="line">
            <a:avLst/>
          </a:prstGeom>
          <a:noFill/>
          <a:ln w="19050">
            <a:solidFill>
              <a:schemeClr val="tx1"/>
            </a:solidFill>
            <a:round/>
            <a:headEnd/>
            <a:tailEnd type="triangle" w="lg" len="lg"/>
          </a:ln>
          <a:effectLst/>
        </p:spPr>
        <p:txBody>
          <a:bodyPr/>
          <a:lstStyle/>
          <a:p>
            <a:endParaRPr lang="ja-JP" altLang="en-US"/>
          </a:p>
        </p:txBody>
      </p:sp>
      <p:sp>
        <p:nvSpPr>
          <p:cNvPr id="38" name="Line 33"/>
          <p:cNvSpPr>
            <a:spLocks noChangeShapeType="1"/>
          </p:cNvSpPr>
          <p:nvPr/>
        </p:nvSpPr>
        <p:spPr bwMode="auto">
          <a:xfrm flipV="1">
            <a:off x="2346640" y="3019734"/>
            <a:ext cx="489285" cy="533806"/>
          </a:xfrm>
          <a:prstGeom prst="line">
            <a:avLst/>
          </a:prstGeom>
          <a:noFill/>
          <a:ln w="19050">
            <a:solidFill>
              <a:schemeClr val="tx1"/>
            </a:solidFill>
            <a:round/>
            <a:headEnd/>
            <a:tailEnd type="triangle" w="lg" len="lg"/>
          </a:ln>
          <a:effectLst/>
        </p:spPr>
        <p:txBody>
          <a:bodyPr/>
          <a:lstStyle/>
          <a:p>
            <a:endParaRPr lang="ja-JP" altLang="en-US"/>
          </a:p>
        </p:txBody>
      </p:sp>
      <p:sp>
        <p:nvSpPr>
          <p:cNvPr id="39" name="Oval 34"/>
          <p:cNvSpPr>
            <a:spLocks noChangeArrowheads="1"/>
          </p:cNvSpPr>
          <p:nvPr/>
        </p:nvSpPr>
        <p:spPr bwMode="auto">
          <a:xfrm>
            <a:off x="2302517" y="2786653"/>
            <a:ext cx="2002243" cy="233816"/>
          </a:xfrm>
          <a:prstGeom prst="ellipse">
            <a:avLst/>
          </a:prstGeom>
          <a:solidFill>
            <a:srgbClr val="FFFF99"/>
          </a:solidFill>
          <a:ln w="9525">
            <a:solidFill>
              <a:schemeClr val="tx1"/>
            </a:solidFill>
            <a:round/>
            <a:headEnd/>
            <a:tailEnd/>
          </a:ln>
          <a:effectLst/>
        </p:spPr>
        <p:txBody>
          <a:bodyPr wrap="none" anchor="ctr"/>
          <a:lstStyle/>
          <a:p>
            <a:pPr algn="ctr"/>
            <a:r>
              <a:rPr lang="en-US" altLang="ja-JP" sz="1400" dirty="0"/>
              <a:t>Probabilistic model</a:t>
            </a:r>
          </a:p>
        </p:txBody>
      </p:sp>
      <p:sp>
        <p:nvSpPr>
          <p:cNvPr id="40" name="Line 35"/>
          <p:cNvSpPr>
            <a:spLocks noChangeShapeType="1"/>
          </p:cNvSpPr>
          <p:nvPr/>
        </p:nvSpPr>
        <p:spPr bwMode="auto">
          <a:xfrm flipV="1">
            <a:off x="2746697" y="3019734"/>
            <a:ext cx="355933" cy="533806"/>
          </a:xfrm>
          <a:prstGeom prst="line">
            <a:avLst/>
          </a:prstGeom>
          <a:noFill/>
          <a:ln w="19050">
            <a:solidFill>
              <a:schemeClr val="tx1"/>
            </a:solidFill>
            <a:round/>
            <a:headEnd/>
            <a:tailEnd type="triangle" w="lg" len="lg"/>
          </a:ln>
          <a:effectLst/>
        </p:spPr>
        <p:txBody>
          <a:bodyPr/>
          <a:lstStyle/>
          <a:p>
            <a:endParaRPr lang="ja-JP" altLang="en-US"/>
          </a:p>
        </p:txBody>
      </p:sp>
      <p:sp>
        <p:nvSpPr>
          <p:cNvPr id="41" name="Line 36"/>
          <p:cNvSpPr>
            <a:spLocks noChangeShapeType="1"/>
          </p:cNvSpPr>
          <p:nvPr/>
        </p:nvSpPr>
        <p:spPr bwMode="auto">
          <a:xfrm flipV="1">
            <a:off x="3325209" y="3019734"/>
            <a:ext cx="0" cy="533806"/>
          </a:xfrm>
          <a:prstGeom prst="line">
            <a:avLst/>
          </a:prstGeom>
          <a:noFill/>
          <a:ln w="19050">
            <a:solidFill>
              <a:schemeClr val="tx1"/>
            </a:solidFill>
            <a:round/>
            <a:headEnd/>
            <a:tailEnd type="triangle" w="lg" len="lg"/>
          </a:ln>
          <a:effectLst/>
        </p:spPr>
        <p:txBody>
          <a:bodyPr/>
          <a:lstStyle/>
          <a:p>
            <a:endParaRPr lang="ja-JP" altLang="en-US"/>
          </a:p>
        </p:txBody>
      </p:sp>
      <p:sp>
        <p:nvSpPr>
          <p:cNvPr id="42" name="Line 37"/>
          <p:cNvSpPr>
            <a:spLocks noChangeShapeType="1"/>
          </p:cNvSpPr>
          <p:nvPr/>
        </p:nvSpPr>
        <p:spPr bwMode="auto">
          <a:xfrm flipH="1" flipV="1">
            <a:off x="3547790" y="3019734"/>
            <a:ext cx="355932" cy="533806"/>
          </a:xfrm>
          <a:prstGeom prst="line">
            <a:avLst/>
          </a:prstGeom>
          <a:noFill/>
          <a:ln w="19050">
            <a:solidFill>
              <a:schemeClr val="tx1"/>
            </a:solidFill>
            <a:round/>
            <a:headEnd/>
            <a:tailEnd type="triangle" w="lg" len="lg"/>
          </a:ln>
          <a:effectLst/>
        </p:spPr>
        <p:txBody>
          <a:bodyPr/>
          <a:lstStyle/>
          <a:p>
            <a:endParaRPr lang="ja-JP" altLang="en-US"/>
          </a:p>
        </p:txBody>
      </p:sp>
      <p:sp>
        <p:nvSpPr>
          <p:cNvPr id="43" name="Line 38"/>
          <p:cNvSpPr>
            <a:spLocks noChangeShapeType="1"/>
          </p:cNvSpPr>
          <p:nvPr/>
        </p:nvSpPr>
        <p:spPr bwMode="auto">
          <a:xfrm flipH="1" flipV="1">
            <a:off x="3857620" y="3000372"/>
            <a:ext cx="489285" cy="533806"/>
          </a:xfrm>
          <a:prstGeom prst="line">
            <a:avLst/>
          </a:prstGeom>
          <a:noFill/>
          <a:ln w="19050">
            <a:solidFill>
              <a:schemeClr val="tx1"/>
            </a:solidFill>
            <a:round/>
            <a:headEnd/>
            <a:tailEnd type="triangle" w="lg" len="lg"/>
          </a:ln>
          <a:effectLst/>
        </p:spPr>
        <p:txBody>
          <a:bodyPr/>
          <a:lstStyle/>
          <a:p>
            <a:endParaRPr lang="ja-JP" altLang="en-US"/>
          </a:p>
        </p:txBody>
      </p:sp>
      <p:sp>
        <p:nvSpPr>
          <p:cNvPr id="44" name="Oval 39"/>
          <p:cNvSpPr>
            <a:spLocks noChangeArrowheads="1"/>
          </p:cNvSpPr>
          <p:nvPr/>
        </p:nvSpPr>
        <p:spPr bwMode="auto">
          <a:xfrm>
            <a:off x="2213288" y="3186640"/>
            <a:ext cx="2179719" cy="233816"/>
          </a:xfrm>
          <a:prstGeom prst="ellipse">
            <a:avLst/>
          </a:prstGeom>
          <a:solidFill>
            <a:srgbClr val="FFCC99">
              <a:alpha val="80000"/>
            </a:srgbClr>
          </a:solidFill>
          <a:ln w="9525">
            <a:solidFill>
              <a:schemeClr val="tx1"/>
            </a:solidFill>
            <a:round/>
            <a:headEnd/>
            <a:tailEnd/>
          </a:ln>
          <a:effectLst/>
        </p:spPr>
        <p:txBody>
          <a:bodyPr wrap="none" anchor="ctr"/>
          <a:lstStyle/>
          <a:p>
            <a:pPr algn="ctr"/>
            <a:r>
              <a:rPr lang="en-US" altLang="ja-JP" sz="1400"/>
              <a:t>Classifier</a:t>
            </a:r>
          </a:p>
        </p:txBody>
      </p:sp>
      <p:sp>
        <p:nvSpPr>
          <p:cNvPr id="46" name="Text Box 41"/>
          <p:cNvSpPr txBox="1">
            <a:spLocks noChangeArrowheads="1"/>
          </p:cNvSpPr>
          <p:nvPr/>
        </p:nvSpPr>
        <p:spPr bwMode="auto">
          <a:xfrm>
            <a:off x="4882292" y="4375572"/>
            <a:ext cx="2370825" cy="380265"/>
          </a:xfrm>
          <a:prstGeom prst="rect">
            <a:avLst/>
          </a:prstGeom>
          <a:noFill/>
          <a:ln w="9525">
            <a:noFill/>
            <a:miter lim="800000"/>
            <a:headEnd/>
            <a:tailEnd/>
          </a:ln>
          <a:effectLst/>
        </p:spPr>
        <p:txBody>
          <a:bodyPr wrap="none">
            <a:spAutoFit/>
          </a:bodyPr>
          <a:lstStyle/>
          <a:p>
            <a:r>
              <a:rPr lang="en-US" altLang="ja-JP" sz="1600" dirty="0"/>
              <a:t>observation by sensors</a:t>
            </a:r>
          </a:p>
        </p:txBody>
      </p:sp>
      <p:sp>
        <p:nvSpPr>
          <p:cNvPr id="47" name="Text Box 42"/>
          <p:cNvSpPr txBox="1">
            <a:spLocks noChangeArrowheads="1"/>
          </p:cNvSpPr>
          <p:nvPr/>
        </p:nvSpPr>
        <p:spPr bwMode="auto">
          <a:xfrm>
            <a:off x="1870102" y="4454246"/>
            <a:ext cx="2869562" cy="380265"/>
          </a:xfrm>
          <a:prstGeom prst="rect">
            <a:avLst/>
          </a:prstGeom>
          <a:noFill/>
          <a:ln w="9525">
            <a:noFill/>
            <a:miter lim="800000"/>
            <a:headEnd/>
            <a:tailEnd/>
          </a:ln>
          <a:effectLst/>
        </p:spPr>
        <p:txBody>
          <a:bodyPr wrap="none">
            <a:spAutoFit/>
          </a:bodyPr>
          <a:lstStyle/>
          <a:p>
            <a:r>
              <a:rPr lang="en-US" altLang="ja-JP" sz="1600" dirty="0"/>
              <a:t>observation by twitter users</a:t>
            </a:r>
          </a:p>
        </p:txBody>
      </p:sp>
      <p:sp>
        <p:nvSpPr>
          <p:cNvPr id="48" name="Text Box 43"/>
          <p:cNvSpPr txBox="1">
            <a:spLocks noChangeArrowheads="1"/>
          </p:cNvSpPr>
          <p:nvPr/>
        </p:nvSpPr>
        <p:spPr bwMode="auto">
          <a:xfrm>
            <a:off x="3591913" y="5084084"/>
            <a:ext cx="1188833" cy="345696"/>
          </a:xfrm>
          <a:prstGeom prst="rect">
            <a:avLst/>
          </a:prstGeom>
          <a:noFill/>
          <a:ln w="9525">
            <a:noFill/>
            <a:miter lim="800000"/>
            <a:headEnd/>
            <a:tailEnd/>
          </a:ln>
          <a:effectLst/>
        </p:spPr>
        <p:txBody>
          <a:bodyPr wrap="none">
            <a:spAutoFit/>
          </a:bodyPr>
          <a:lstStyle/>
          <a:p>
            <a:r>
              <a:rPr lang="en-US" altLang="ja-JP" sz="1400" dirty="0"/>
              <a:t>target event</a:t>
            </a:r>
          </a:p>
        </p:txBody>
      </p:sp>
      <p:sp>
        <p:nvSpPr>
          <p:cNvPr id="49" name="Text Box 44"/>
          <p:cNvSpPr txBox="1">
            <a:spLocks noChangeArrowheads="1"/>
          </p:cNvSpPr>
          <p:nvPr/>
        </p:nvSpPr>
        <p:spPr bwMode="auto">
          <a:xfrm>
            <a:off x="6459964" y="5003845"/>
            <a:ext cx="1255308" cy="345696"/>
          </a:xfrm>
          <a:prstGeom prst="rect">
            <a:avLst/>
          </a:prstGeom>
          <a:noFill/>
          <a:ln w="9525">
            <a:noFill/>
            <a:miter lim="800000"/>
            <a:headEnd/>
            <a:tailEnd/>
          </a:ln>
          <a:effectLst/>
        </p:spPr>
        <p:txBody>
          <a:bodyPr wrap="none">
            <a:spAutoFit/>
          </a:bodyPr>
          <a:lstStyle/>
          <a:p>
            <a:r>
              <a:rPr lang="en-US" altLang="ja-JP" sz="1400" dirty="0"/>
              <a:t>target object</a:t>
            </a:r>
          </a:p>
        </p:txBody>
      </p:sp>
      <p:sp>
        <p:nvSpPr>
          <p:cNvPr id="50" name="Oval 45"/>
          <p:cNvSpPr>
            <a:spLocks noChangeArrowheads="1"/>
          </p:cNvSpPr>
          <p:nvPr/>
        </p:nvSpPr>
        <p:spPr bwMode="auto">
          <a:xfrm>
            <a:off x="4971520" y="2786653"/>
            <a:ext cx="2001262" cy="233816"/>
          </a:xfrm>
          <a:prstGeom prst="ellipse">
            <a:avLst/>
          </a:prstGeom>
          <a:solidFill>
            <a:srgbClr val="FFFF99"/>
          </a:solidFill>
          <a:ln w="9525">
            <a:solidFill>
              <a:schemeClr val="tx1"/>
            </a:solidFill>
            <a:round/>
            <a:headEnd/>
            <a:tailEnd/>
          </a:ln>
          <a:effectLst/>
        </p:spPr>
        <p:txBody>
          <a:bodyPr wrap="none" anchor="ctr"/>
          <a:lstStyle/>
          <a:p>
            <a:pPr algn="ctr"/>
            <a:r>
              <a:rPr lang="en-US" altLang="ja-JP" sz="1400" dirty="0"/>
              <a:t>Probabilistic model</a:t>
            </a:r>
          </a:p>
        </p:txBody>
      </p:sp>
      <p:grpSp>
        <p:nvGrpSpPr>
          <p:cNvPr id="4" name="Group 46"/>
          <p:cNvGrpSpPr>
            <a:grpSpLocks/>
          </p:cNvGrpSpPr>
          <p:nvPr/>
        </p:nvGrpSpPr>
        <p:grpSpPr bwMode="auto">
          <a:xfrm>
            <a:off x="5238225" y="3019733"/>
            <a:ext cx="1689454" cy="1067612"/>
            <a:chOff x="3470" y="1479"/>
            <a:chExt cx="2041" cy="726"/>
          </a:xfrm>
        </p:grpSpPr>
        <p:sp>
          <p:nvSpPr>
            <p:cNvPr id="66" name="Line 47"/>
            <p:cNvSpPr>
              <a:spLocks noChangeShapeType="1"/>
            </p:cNvSpPr>
            <p:nvPr/>
          </p:nvSpPr>
          <p:spPr bwMode="auto">
            <a:xfrm flipV="1">
              <a:off x="3470" y="1479"/>
              <a:ext cx="499" cy="726"/>
            </a:xfrm>
            <a:prstGeom prst="line">
              <a:avLst/>
            </a:prstGeom>
            <a:noFill/>
            <a:ln w="19050">
              <a:solidFill>
                <a:schemeClr val="tx1"/>
              </a:solidFill>
              <a:round/>
              <a:headEnd/>
              <a:tailEnd type="triangle" w="lg" len="lg"/>
            </a:ln>
            <a:effectLst/>
          </p:spPr>
          <p:txBody>
            <a:bodyPr/>
            <a:lstStyle/>
            <a:p>
              <a:endParaRPr lang="ja-JP" altLang="en-US"/>
            </a:p>
          </p:txBody>
        </p:sp>
        <p:sp>
          <p:nvSpPr>
            <p:cNvPr id="67" name="Line 48"/>
            <p:cNvSpPr>
              <a:spLocks noChangeShapeType="1"/>
            </p:cNvSpPr>
            <p:nvPr/>
          </p:nvSpPr>
          <p:spPr bwMode="auto">
            <a:xfrm flipV="1">
              <a:off x="3878" y="1479"/>
              <a:ext cx="363" cy="726"/>
            </a:xfrm>
            <a:prstGeom prst="line">
              <a:avLst/>
            </a:prstGeom>
            <a:noFill/>
            <a:ln w="19050">
              <a:solidFill>
                <a:schemeClr val="tx1"/>
              </a:solidFill>
              <a:round/>
              <a:headEnd/>
              <a:tailEnd type="triangle" w="lg" len="lg"/>
            </a:ln>
            <a:effectLst/>
          </p:spPr>
          <p:txBody>
            <a:bodyPr/>
            <a:lstStyle/>
            <a:p>
              <a:endParaRPr lang="ja-JP" altLang="en-US"/>
            </a:p>
          </p:txBody>
        </p:sp>
        <p:sp>
          <p:nvSpPr>
            <p:cNvPr id="71" name="Line 49"/>
            <p:cNvSpPr>
              <a:spLocks noChangeShapeType="1"/>
            </p:cNvSpPr>
            <p:nvPr/>
          </p:nvSpPr>
          <p:spPr bwMode="auto">
            <a:xfrm flipV="1">
              <a:off x="4468" y="1479"/>
              <a:ext cx="0" cy="726"/>
            </a:xfrm>
            <a:prstGeom prst="line">
              <a:avLst/>
            </a:prstGeom>
            <a:noFill/>
            <a:ln w="19050">
              <a:solidFill>
                <a:schemeClr val="tx1"/>
              </a:solidFill>
              <a:round/>
              <a:headEnd/>
              <a:tailEnd type="triangle" w="lg" len="lg"/>
            </a:ln>
            <a:effectLst/>
          </p:spPr>
          <p:txBody>
            <a:bodyPr/>
            <a:lstStyle/>
            <a:p>
              <a:endParaRPr lang="ja-JP" altLang="en-US"/>
            </a:p>
          </p:txBody>
        </p:sp>
        <p:sp>
          <p:nvSpPr>
            <p:cNvPr id="74" name="Line 50"/>
            <p:cNvSpPr>
              <a:spLocks noChangeShapeType="1"/>
            </p:cNvSpPr>
            <p:nvPr/>
          </p:nvSpPr>
          <p:spPr bwMode="auto">
            <a:xfrm flipH="1" flipV="1">
              <a:off x="4695" y="1479"/>
              <a:ext cx="363" cy="726"/>
            </a:xfrm>
            <a:prstGeom prst="line">
              <a:avLst/>
            </a:prstGeom>
            <a:noFill/>
            <a:ln w="19050">
              <a:solidFill>
                <a:schemeClr val="tx1"/>
              </a:solidFill>
              <a:round/>
              <a:headEnd/>
              <a:tailEnd type="triangle" w="lg" len="lg"/>
            </a:ln>
            <a:effectLst/>
          </p:spPr>
          <p:txBody>
            <a:bodyPr/>
            <a:lstStyle/>
            <a:p>
              <a:endParaRPr lang="ja-JP" altLang="en-US"/>
            </a:p>
          </p:txBody>
        </p:sp>
        <p:sp>
          <p:nvSpPr>
            <p:cNvPr id="75" name="Line 51"/>
            <p:cNvSpPr>
              <a:spLocks noChangeShapeType="1"/>
            </p:cNvSpPr>
            <p:nvPr/>
          </p:nvSpPr>
          <p:spPr bwMode="auto">
            <a:xfrm flipH="1" flipV="1">
              <a:off x="5012" y="1479"/>
              <a:ext cx="499" cy="726"/>
            </a:xfrm>
            <a:prstGeom prst="line">
              <a:avLst/>
            </a:prstGeom>
            <a:noFill/>
            <a:ln w="19050">
              <a:solidFill>
                <a:schemeClr val="tx1"/>
              </a:solidFill>
              <a:round/>
              <a:headEnd/>
              <a:tailEnd type="triangle" w="lg" len="lg"/>
            </a:ln>
            <a:effectLst/>
          </p:spPr>
          <p:txBody>
            <a:bodyPr/>
            <a:lstStyle/>
            <a:p>
              <a:endParaRPr lang="ja-JP" altLang="en-US"/>
            </a:p>
          </p:txBody>
        </p:sp>
      </p:grpSp>
      <p:sp>
        <p:nvSpPr>
          <p:cNvPr id="52" name="Text Box 52"/>
          <p:cNvSpPr txBox="1">
            <a:spLocks noChangeArrowheads="1"/>
          </p:cNvSpPr>
          <p:nvPr/>
        </p:nvSpPr>
        <p:spPr bwMode="auto">
          <a:xfrm>
            <a:off x="5037215" y="3107966"/>
            <a:ext cx="702555" cy="345696"/>
          </a:xfrm>
          <a:prstGeom prst="rect">
            <a:avLst/>
          </a:prstGeom>
          <a:solidFill>
            <a:schemeClr val="bg1">
              <a:alpha val="80000"/>
            </a:schemeClr>
          </a:solidFill>
          <a:ln w="9525">
            <a:noFill/>
            <a:miter lim="800000"/>
            <a:headEnd/>
            <a:tailEnd/>
          </a:ln>
          <a:effectLst/>
        </p:spPr>
        <p:txBody>
          <a:bodyPr wrap="none">
            <a:spAutoFit/>
          </a:bodyPr>
          <a:lstStyle/>
          <a:p>
            <a:r>
              <a:rPr lang="en-US" altLang="ja-JP" sz="1400" dirty="0"/>
              <a:t>values</a:t>
            </a:r>
          </a:p>
        </p:txBody>
      </p:sp>
      <p:sp>
        <p:nvSpPr>
          <p:cNvPr id="53" name="Line 57"/>
          <p:cNvSpPr>
            <a:spLocks noChangeShapeType="1"/>
          </p:cNvSpPr>
          <p:nvPr/>
        </p:nvSpPr>
        <p:spPr bwMode="auto">
          <a:xfrm>
            <a:off x="2169164" y="2221965"/>
            <a:ext cx="666761" cy="0"/>
          </a:xfrm>
          <a:prstGeom prst="line">
            <a:avLst/>
          </a:prstGeom>
          <a:noFill/>
          <a:ln w="34925" cap="rnd">
            <a:solidFill>
              <a:srgbClr val="969696"/>
            </a:solidFill>
            <a:prstDash val="sysDot"/>
            <a:round/>
            <a:headEnd/>
            <a:tailEnd type="triangle" w="lg" len="lg"/>
          </a:ln>
          <a:effectLst/>
        </p:spPr>
        <p:txBody>
          <a:bodyPr/>
          <a:lstStyle/>
          <a:p>
            <a:endParaRPr lang="ja-JP" altLang="en-US"/>
          </a:p>
        </p:txBody>
      </p:sp>
      <p:sp>
        <p:nvSpPr>
          <p:cNvPr id="54" name="Line 58"/>
          <p:cNvSpPr>
            <a:spLocks noChangeShapeType="1"/>
          </p:cNvSpPr>
          <p:nvPr/>
        </p:nvSpPr>
        <p:spPr bwMode="auto">
          <a:xfrm>
            <a:off x="2169164" y="2355784"/>
            <a:ext cx="666761" cy="0"/>
          </a:xfrm>
          <a:prstGeom prst="line">
            <a:avLst/>
          </a:prstGeom>
          <a:noFill/>
          <a:ln w="34925" cap="rnd">
            <a:solidFill>
              <a:srgbClr val="969696"/>
            </a:solidFill>
            <a:prstDash val="sysDot"/>
            <a:round/>
            <a:headEnd/>
            <a:tailEnd type="triangle" w="lg" len="lg"/>
          </a:ln>
          <a:effectLst/>
        </p:spPr>
        <p:txBody>
          <a:bodyPr/>
          <a:lstStyle/>
          <a:p>
            <a:endParaRPr lang="ja-JP" altLang="en-US"/>
          </a:p>
        </p:txBody>
      </p:sp>
      <p:sp>
        <p:nvSpPr>
          <p:cNvPr id="55" name="Line 59"/>
          <p:cNvSpPr>
            <a:spLocks noChangeShapeType="1"/>
          </p:cNvSpPr>
          <p:nvPr/>
        </p:nvSpPr>
        <p:spPr bwMode="auto">
          <a:xfrm>
            <a:off x="2169164" y="2088882"/>
            <a:ext cx="666761" cy="0"/>
          </a:xfrm>
          <a:prstGeom prst="line">
            <a:avLst/>
          </a:prstGeom>
          <a:noFill/>
          <a:ln w="34925" cap="rnd">
            <a:solidFill>
              <a:srgbClr val="969696"/>
            </a:solidFill>
            <a:prstDash val="sysDot"/>
            <a:round/>
            <a:headEnd/>
            <a:tailEnd type="triangle" w="lg" len="lg"/>
          </a:ln>
          <a:effectLst/>
        </p:spPr>
        <p:txBody>
          <a:bodyPr/>
          <a:lstStyle/>
          <a:p>
            <a:endParaRPr lang="ja-JP" altLang="en-US"/>
          </a:p>
        </p:txBody>
      </p:sp>
      <p:sp>
        <p:nvSpPr>
          <p:cNvPr id="56" name="Line 63"/>
          <p:cNvSpPr>
            <a:spLocks noChangeShapeType="1"/>
          </p:cNvSpPr>
          <p:nvPr/>
        </p:nvSpPr>
        <p:spPr bwMode="auto">
          <a:xfrm>
            <a:off x="5148996" y="2221965"/>
            <a:ext cx="666761" cy="0"/>
          </a:xfrm>
          <a:prstGeom prst="line">
            <a:avLst/>
          </a:prstGeom>
          <a:noFill/>
          <a:ln w="34925" cap="rnd">
            <a:solidFill>
              <a:schemeClr val="bg2"/>
            </a:solidFill>
            <a:prstDash val="sysDot"/>
            <a:round/>
            <a:headEnd/>
            <a:tailEnd type="triangle" w="lg" len="lg"/>
          </a:ln>
          <a:effectLst/>
        </p:spPr>
        <p:txBody>
          <a:bodyPr/>
          <a:lstStyle/>
          <a:p>
            <a:endParaRPr lang="ja-JP" altLang="en-US"/>
          </a:p>
        </p:txBody>
      </p:sp>
      <p:sp>
        <p:nvSpPr>
          <p:cNvPr id="57" name="Line 64"/>
          <p:cNvSpPr>
            <a:spLocks noChangeShapeType="1"/>
          </p:cNvSpPr>
          <p:nvPr/>
        </p:nvSpPr>
        <p:spPr bwMode="auto">
          <a:xfrm>
            <a:off x="5148996" y="2355784"/>
            <a:ext cx="666761" cy="0"/>
          </a:xfrm>
          <a:prstGeom prst="line">
            <a:avLst/>
          </a:prstGeom>
          <a:noFill/>
          <a:ln w="34925" cap="rnd">
            <a:solidFill>
              <a:schemeClr val="bg2"/>
            </a:solidFill>
            <a:prstDash val="sysDot"/>
            <a:round/>
            <a:headEnd/>
            <a:tailEnd type="triangle" w="lg" len="lg"/>
          </a:ln>
          <a:effectLst/>
        </p:spPr>
        <p:txBody>
          <a:bodyPr/>
          <a:lstStyle/>
          <a:p>
            <a:endParaRPr lang="ja-JP" altLang="en-US"/>
          </a:p>
        </p:txBody>
      </p:sp>
      <p:sp>
        <p:nvSpPr>
          <p:cNvPr id="58" name="Line 65"/>
          <p:cNvSpPr>
            <a:spLocks noChangeShapeType="1"/>
          </p:cNvSpPr>
          <p:nvPr/>
        </p:nvSpPr>
        <p:spPr bwMode="auto">
          <a:xfrm>
            <a:off x="5148996" y="2088882"/>
            <a:ext cx="666761" cy="0"/>
          </a:xfrm>
          <a:prstGeom prst="line">
            <a:avLst/>
          </a:prstGeom>
          <a:noFill/>
          <a:ln w="34925" cap="rnd">
            <a:solidFill>
              <a:schemeClr val="bg2"/>
            </a:solidFill>
            <a:prstDash val="sysDot"/>
            <a:round/>
            <a:headEnd/>
            <a:tailEnd type="triangle" w="lg" len="lg"/>
          </a:ln>
          <a:effectLst/>
        </p:spPr>
        <p:txBody>
          <a:bodyPr/>
          <a:lstStyle/>
          <a:p>
            <a:endParaRPr lang="ja-JP" altLang="en-US"/>
          </a:p>
        </p:txBody>
      </p:sp>
      <p:sp>
        <p:nvSpPr>
          <p:cNvPr id="59" name="AutoShape 67" descr="右上がり対角線 (破線)"/>
          <p:cNvSpPr>
            <a:spLocks noChangeArrowheads="1"/>
          </p:cNvSpPr>
          <p:nvPr/>
        </p:nvSpPr>
        <p:spPr bwMode="auto">
          <a:xfrm>
            <a:off x="4859740" y="1673454"/>
            <a:ext cx="2357195" cy="1049230"/>
          </a:xfrm>
          <a:prstGeom prst="wedgeEllipseCallout">
            <a:avLst>
              <a:gd name="adj1" fmla="val -14352"/>
              <a:gd name="adj2" fmla="val 57009"/>
            </a:avLst>
          </a:prstGeom>
          <a:pattFill prst="dashUpDiag">
            <a:fgClr>
              <a:srgbClr val="CCFFCC">
                <a:alpha val="30000"/>
              </a:srgbClr>
            </a:fgClr>
            <a:bgClr>
              <a:schemeClr val="bg1">
                <a:alpha val="30000"/>
              </a:schemeClr>
            </a:bgClr>
          </a:pattFill>
          <a:ln w="9525">
            <a:solidFill>
              <a:schemeClr val="tx1"/>
            </a:solidFill>
            <a:miter lim="800000"/>
            <a:headEnd/>
            <a:tailEnd/>
          </a:ln>
          <a:effectLst/>
        </p:spPr>
        <p:txBody>
          <a:bodyPr/>
          <a:lstStyle/>
          <a:p>
            <a:pPr algn="ctr"/>
            <a:endParaRPr lang="ja-JP" altLang="ja-JP"/>
          </a:p>
        </p:txBody>
      </p:sp>
      <p:sp>
        <p:nvSpPr>
          <p:cNvPr id="60" name="AutoShape 66" descr="右上がり対角線 (破線)"/>
          <p:cNvSpPr>
            <a:spLocks noChangeArrowheads="1"/>
          </p:cNvSpPr>
          <p:nvPr/>
        </p:nvSpPr>
        <p:spPr bwMode="auto">
          <a:xfrm>
            <a:off x="1902461" y="1673454"/>
            <a:ext cx="2534670" cy="1016143"/>
          </a:xfrm>
          <a:prstGeom prst="wedgeEllipseCallout">
            <a:avLst>
              <a:gd name="adj1" fmla="val -10116"/>
              <a:gd name="adj2" fmla="val 60421"/>
            </a:avLst>
          </a:prstGeom>
          <a:pattFill prst="dashUpDiag">
            <a:fgClr>
              <a:srgbClr val="CCFFCC">
                <a:alpha val="30000"/>
              </a:srgbClr>
            </a:fgClr>
            <a:bgClr>
              <a:schemeClr val="bg1">
                <a:alpha val="30000"/>
              </a:schemeClr>
            </a:bgClr>
          </a:pattFill>
          <a:ln w="9525">
            <a:solidFill>
              <a:schemeClr val="tx1"/>
            </a:solidFill>
            <a:miter lim="800000"/>
            <a:headEnd/>
            <a:tailEnd/>
          </a:ln>
          <a:effectLst/>
        </p:spPr>
        <p:txBody>
          <a:bodyPr/>
          <a:lstStyle/>
          <a:p>
            <a:pPr algn="ctr"/>
            <a:endParaRPr lang="ja-JP" altLang="ja-JP"/>
          </a:p>
        </p:txBody>
      </p:sp>
      <p:sp>
        <p:nvSpPr>
          <p:cNvPr id="61" name="Line 68"/>
          <p:cNvSpPr>
            <a:spLocks noChangeShapeType="1"/>
          </p:cNvSpPr>
          <p:nvPr/>
        </p:nvSpPr>
        <p:spPr bwMode="auto">
          <a:xfrm>
            <a:off x="4770511" y="1674189"/>
            <a:ext cx="0" cy="3401359"/>
          </a:xfrm>
          <a:prstGeom prst="line">
            <a:avLst/>
          </a:prstGeom>
          <a:noFill/>
          <a:ln w="31750">
            <a:solidFill>
              <a:schemeClr val="tx1"/>
            </a:solidFill>
            <a:round/>
            <a:headEnd/>
            <a:tailEnd/>
          </a:ln>
          <a:effectLst/>
        </p:spPr>
        <p:txBody>
          <a:bodyPr/>
          <a:lstStyle/>
          <a:p>
            <a:endParaRPr lang="ja-JP" altLang="en-US"/>
          </a:p>
        </p:txBody>
      </p:sp>
      <p:sp>
        <p:nvSpPr>
          <p:cNvPr id="63" name="Text Box 70"/>
          <p:cNvSpPr txBox="1">
            <a:spLocks noChangeArrowheads="1"/>
          </p:cNvSpPr>
          <p:nvPr/>
        </p:nvSpPr>
        <p:spPr bwMode="auto">
          <a:xfrm>
            <a:off x="1758290" y="1285860"/>
            <a:ext cx="2876941" cy="369332"/>
          </a:xfrm>
          <a:prstGeom prst="rect">
            <a:avLst/>
          </a:prstGeom>
          <a:noFill/>
          <a:ln w="9525">
            <a:noFill/>
            <a:miter lim="800000"/>
            <a:headEnd/>
            <a:tailEnd/>
          </a:ln>
          <a:effectLst/>
        </p:spPr>
        <p:txBody>
          <a:bodyPr wrap="none">
            <a:spAutoFit/>
          </a:bodyPr>
          <a:lstStyle/>
          <a:p>
            <a:pPr algn="ctr"/>
            <a:r>
              <a:rPr lang="en-US" altLang="ja-JP" dirty="0"/>
              <a:t>Event detection from twitter</a:t>
            </a:r>
          </a:p>
        </p:txBody>
      </p:sp>
      <p:pic>
        <p:nvPicPr>
          <p:cNvPr id="64" name="Picture 2"/>
          <p:cNvPicPr>
            <a:picLocks noChangeAspect="1" noChangeArrowheads="1"/>
          </p:cNvPicPr>
          <p:nvPr/>
        </p:nvPicPr>
        <p:blipFill>
          <a:blip r:embed="rId12" cstate="print"/>
          <a:srcRect/>
          <a:stretch>
            <a:fillRect/>
          </a:stretch>
        </p:blipFill>
        <p:spPr bwMode="auto">
          <a:xfrm>
            <a:off x="2881067" y="1756110"/>
            <a:ext cx="1111682" cy="834071"/>
          </a:xfrm>
          <a:prstGeom prst="rect">
            <a:avLst/>
          </a:prstGeom>
          <a:noFill/>
          <a:ln w="9525">
            <a:miter lim="800000"/>
            <a:headEnd/>
            <a:tailEnd/>
          </a:ln>
          <a:effectLst/>
        </p:spPr>
      </p:pic>
      <p:pic>
        <p:nvPicPr>
          <p:cNvPr id="65" name="Picture 3"/>
          <p:cNvPicPr>
            <a:picLocks noChangeAspect="1" noChangeArrowheads="1"/>
          </p:cNvPicPr>
          <p:nvPr/>
        </p:nvPicPr>
        <p:blipFill>
          <a:blip r:embed="rId13" cstate="print"/>
          <a:srcRect/>
          <a:stretch>
            <a:fillRect/>
          </a:stretch>
        </p:blipFill>
        <p:spPr bwMode="auto">
          <a:xfrm>
            <a:off x="5905040" y="1756110"/>
            <a:ext cx="448639" cy="808045"/>
          </a:xfrm>
          <a:prstGeom prst="rect">
            <a:avLst/>
          </a:prstGeom>
          <a:noFill/>
          <a:ln w="9525">
            <a:miter lim="800000"/>
            <a:headEnd/>
            <a:tailEnd/>
          </a:ln>
          <a:effectLst/>
        </p:spPr>
      </p:pic>
      <p:sp>
        <p:nvSpPr>
          <p:cNvPr id="62" name="Text Box 69"/>
          <p:cNvSpPr txBox="1">
            <a:spLocks noChangeArrowheads="1"/>
          </p:cNvSpPr>
          <p:nvPr/>
        </p:nvSpPr>
        <p:spPr bwMode="auto">
          <a:xfrm>
            <a:off x="5003650" y="1214422"/>
            <a:ext cx="2403608" cy="646331"/>
          </a:xfrm>
          <a:prstGeom prst="rect">
            <a:avLst/>
          </a:prstGeom>
          <a:noFill/>
          <a:ln w="9525">
            <a:noFill/>
            <a:miter lim="800000"/>
            <a:headEnd/>
            <a:tailEnd/>
          </a:ln>
          <a:effectLst/>
        </p:spPr>
        <p:txBody>
          <a:bodyPr wrap="none">
            <a:spAutoFit/>
          </a:bodyPr>
          <a:lstStyle/>
          <a:p>
            <a:pPr algn="ctr"/>
            <a:r>
              <a:rPr lang="en-US" altLang="ja-JP" dirty="0"/>
              <a:t>Object detection in </a:t>
            </a:r>
            <a:br>
              <a:rPr lang="en-US" altLang="ja-JP" dirty="0"/>
            </a:br>
            <a:r>
              <a:rPr lang="en-US" altLang="ja-JP" dirty="0"/>
              <a:t>ubiquitous environment</a:t>
            </a:r>
          </a:p>
        </p:txBody>
      </p:sp>
      <p:sp>
        <p:nvSpPr>
          <p:cNvPr id="68" name="円/楕円 67"/>
          <p:cNvSpPr/>
          <p:nvPr/>
        </p:nvSpPr>
        <p:spPr>
          <a:xfrm>
            <a:off x="2500298" y="3214686"/>
            <a:ext cx="142876" cy="1428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5214942" y="4000504"/>
            <a:ext cx="142876" cy="1428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AutoShape 27"/>
          <p:cNvSpPr>
            <a:spLocks noChangeArrowheads="1"/>
          </p:cNvSpPr>
          <p:nvPr/>
        </p:nvSpPr>
        <p:spPr bwMode="auto">
          <a:xfrm>
            <a:off x="3594412" y="3571876"/>
            <a:ext cx="444180" cy="300725"/>
          </a:xfrm>
          <a:prstGeom prst="foldedCorner">
            <a:avLst>
              <a:gd name="adj" fmla="val 12500"/>
            </a:avLst>
          </a:prstGeom>
          <a:solidFill>
            <a:schemeClr val="accent1"/>
          </a:solidFill>
          <a:ln w="38100">
            <a:solidFill>
              <a:srgbClr val="FF0000"/>
            </a:solidFill>
            <a:round/>
            <a:headEnd/>
            <a:tailEnd/>
          </a:ln>
          <a:effectLst/>
        </p:spPr>
        <p:txBody>
          <a:bodyPr wrap="none" anchor="ctr"/>
          <a:lstStyle/>
          <a:p>
            <a:pPr algn="ctr"/>
            <a:r>
              <a:rPr lang="ja-JP" altLang="en-US" dirty="0"/>
              <a:t>・・・</a:t>
            </a:r>
          </a:p>
        </p:txBody>
      </p:sp>
      <p:sp>
        <p:nvSpPr>
          <p:cNvPr id="81" name="AutoShape 28"/>
          <p:cNvSpPr>
            <a:spLocks noChangeArrowheads="1"/>
          </p:cNvSpPr>
          <p:nvPr/>
        </p:nvSpPr>
        <p:spPr bwMode="auto">
          <a:xfrm>
            <a:off x="2526615" y="3571876"/>
            <a:ext cx="444180" cy="300725"/>
          </a:xfrm>
          <a:prstGeom prst="foldedCorner">
            <a:avLst>
              <a:gd name="adj" fmla="val 12500"/>
            </a:avLst>
          </a:prstGeom>
          <a:solidFill>
            <a:schemeClr val="accent1"/>
          </a:solidFill>
          <a:ln w="38100">
            <a:solidFill>
              <a:srgbClr val="FF0000"/>
            </a:solidFill>
            <a:round/>
            <a:headEnd/>
            <a:tailEnd/>
          </a:ln>
          <a:effectLst/>
        </p:spPr>
        <p:txBody>
          <a:bodyPr wrap="none" anchor="ctr"/>
          <a:lstStyle/>
          <a:p>
            <a:pPr algn="ctr"/>
            <a:r>
              <a:rPr lang="ja-JP" altLang="en-US" dirty="0"/>
              <a:t>・・・</a:t>
            </a:r>
          </a:p>
        </p:txBody>
      </p:sp>
      <p:sp>
        <p:nvSpPr>
          <p:cNvPr id="82" name="円/楕円 81"/>
          <p:cNvSpPr/>
          <p:nvPr/>
        </p:nvSpPr>
        <p:spPr>
          <a:xfrm>
            <a:off x="2857488" y="3214686"/>
            <a:ext cx="142876" cy="1428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3643306" y="3214686"/>
            <a:ext cx="142876" cy="1428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p:nvSpPr>
        <p:spPr>
          <a:xfrm>
            <a:off x="5500694" y="4071942"/>
            <a:ext cx="142876" cy="1428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p:nvPr/>
        </p:nvSpPr>
        <p:spPr>
          <a:xfrm>
            <a:off x="6429388" y="4071942"/>
            <a:ext cx="142876" cy="1428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角丸四角形吹き出し 85"/>
          <p:cNvSpPr/>
          <p:nvPr/>
        </p:nvSpPr>
        <p:spPr>
          <a:xfrm>
            <a:off x="0" y="2643182"/>
            <a:ext cx="1928794" cy="928694"/>
          </a:xfrm>
          <a:prstGeom prst="wedgeRoundRectCallout">
            <a:avLst>
              <a:gd name="adj1" fmla="val 60950"/>
              <a:gd name="adj2" fmla="val -48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search and classify them into positive class</a:t>
            </a:r>
            <a:endParaRPr kumimoji="1" lang="ja-JP" altLang="en-US" dirty="0"/>
          </a:p>
        </p:txBody>
      </p:sp>
      <p:sp>
        <p:nvSpPr>
          <p:cNvPr id="87" name="角丸四角形吹き出し 86"/>
          <p:cNvSpPr/>
          <p:nvPr/>
        </p:nvSpPr>
        <p:spPr>
          <a:xfrm>
            <a:off x="0" y="1500174"/>
            <a:ext cx="1928794" cy="714380"/>
          </a:xfrm>
          <a:prstGeom prst="wedgeRoundRectCallout">
            <a:avLst>
              <a:gd name="adj1" fmla="val 60950"/>
              <a:gd name="adj2" fmla="val -48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detect an earthquake</a:t>
            </a:r>
            <a:endParaRPr kumimoji="1" lang="ja-JP" altLang="en-US" dirty="0"/>
          </a:p>
        </p:txBody>
      </p:sp>
      <p:sp>
        <p:nvSpPr>
          <p:cNvPr id="88" name="雲形吹き出し 87"/>
          <p:cNvSpPr/>
          <p:nvPr/>
        </p:nvSpPr>
        <p:spPr>
          <a:xfrm>
            <a:off x="6715140" y="1571612"/>
            <a:ext cx="2286016" cy="857256"/>
          </a:xfrm>
          <a:prstGeom prst="cloudCallout">
            <a:avLst>
              <a:gd name="adj1" fmla="val -62625"/>
              <a:gd name="adj2" fmla="val 519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detect an earthquake</a:t>
            </a:r>
            <a:endParaRPr kumimoji="1" lang="ja-JP" altLang="en-US" dirty="0"/>
          </a:p>
        </p:txBody>
      </p:sp>
      <p:sp>
        <p:nvSpPr>
          <p:cNvPr id="77" name="角丸四角形 76"/>
          <p:cNvSpPr/>
          <p:nvPr/>
        </p:nvSpPr>
        <p:spPr>
          <a:xfrm>
            <a:off x="2786050" y="4857760"/>
            <a:ext cx="3714776" cy="571504"/>
          </a:xfrm>
          <a:prstGeom prst="roundRect">
            <a:avLst/>
          </a:prstGeom>
          <a:solidFill>
            <a:schemeClr val="bg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earthquake occurrence</a:t>
            </a:r>
            <a:endParaRPr kumimoji="1" lang="ja-JP" altLang="en-US"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7.22222E-6 -4.81481E-6 L 0.0257 -4.81481E-6 L -0.03715 0.00209 L 0.04011 -4.81481E-6 L -0.05711 -4.81481E-6 L 0.03716 0.00209 L 7.22222E-6 -4.81481E-6 Z " pathEditMode="relative" ptsTypes="AAAAAAA">
                                      <p:cBhvr>
                                        <p:cTn id="6" dur="1000" fill="hold"/>
                                        <p:tgtEl>
                                          <p:spTgt spid="7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2.22222E-6 -3.46945E-18 L 0.02361 -0.04212 " pathEditMode="relative" ptsTypes="AA">
                                      <p:cBhvr>
                                        <p:cTn id="14" dur="2000" fill="hold"/>
                                        <p:tgtEl>
                                          <p:spTgt spid="9"/>
                                        </p:tgtEl>
                                        <p:attrNameLst>
                                          <p:attrName>ppt_x</p:attrName>
                                          <p:attrName>ppt_y</p:attrName>
                                        </p:attrNameLst>
                                      </p:cBhvr>
                                    </p:animMotion>
                                  </p:childTnLst>
                                </p:cTn>
                              </p:par>
                              <p:par>
                                <p:cTn id="15" presetID="0" presetClass="path" presetSubtype="0" accel="50000" decel="50000" fill="hold" grpId="1" nodeType="withEffect">
                                  <p:stCondLst>
                                    <p:cond delay="0"/>
                                  </p:stCondLst>
                                  <p:childTnLst>
                                    <p:animMotion origin="layout" path="M -8.33333E-7 -0.01111 L 0.03403 -0.07477 " pathEditMode="relative" rAng="0" ptsTypes="AA">
                                      <p:cBhvr>
                                        <p:cTn id="16" dur="2000" fill="hold"/>
                                        <p:tgtEl>
                                          <p:spTgt spid="81"/>
                                        </p:tgtEl>
                                        <p:attrNameLst>
                                          <p:attrName>ppt_x</p:attrName>
                                          <p:attrName>ppt_y</p:attrName>
                                        </p:attrNameLst>
                                      </p:cBhvr>
                                      <p:rCtr x="1700" y="-3200"/>
                                    </p:animMotion>
                                  </p:childTnLst>
                                </p:cTn>
                              </p:par>
                              <p:par>
                                <p:cTn id="17" presetID="0" presetClass="path" presetSubtype="0" accel="50000" decel="50000" fill="hold" grpId="1" nodeType="withEffect">
                                  <p:stCondLst>
                                    <p:cond delay="0"/>
                                  </p:stCondLst>
                                  <p:childTnLst>
                                    <p:animMotion origin="layout" path="M -1.11111E-6 -0.01065 L -0.0276 -0.06365 " pathEditMode="relative" rAng="0" ptsTypes="AA">
                                      <p:cBhvr>
                                        <p:cTn id="18" dur="2000" fill="hold"/>
                                        <p:tgtEl>
                                          <p:spTgt spid="80"/>
                                        </p:tgtEl>
                                        <p:attrNameLst>
                                          <p:attrName>ppt_x</p:attrName>
                                          <p:attrName>ppt_y</p:attrName>
                                        </p:attrNameLst>
                                      </p:cBhvr>
                                      <p:rCtr x="-1400" y="-270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81"/>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8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1" nodeType="clickEffect">
                                  <p:stCondLst>
                                    <p:cond delay="0"/>
                                  </p:stCondLst>
                                  <p:childTnLst>
                                    <p:animMotion origin="layout" path="M 0 0 L 0.03159 -0.06297 " pathEditMode="relative" ptsTypes="AA">
                                      <p:cBhvr>
                                        <p:cTn id="40" dur="2000" fill="hold"/>
                                        <p:tgtEl>
                                          <p:spTgt spid="82"/>
                                        </p:tgtEl>
                                        <p:attrNameLst>
                                          <p:attrName>ppt_x</p:attrName>
                                          <p:attrName>ppt_y</p:attrName>
                                        </p:attrNameLst>
                                      </p:cBhvr>
                                    </p:animMotion>
                                  </p:childTnLst>
                                </p:cTn>
                              </p:par>
                              <p:par>
                                <p:cTn id="41" presetID="0" presetClass="path" presetSubtype="0" accel="50000" decel="50000" fill="hold" grpId="1" nodeType="withEffect">
                                  <p:stCondLst>
                                    <p:cond delay="0"/>
                                  </p:stCondLst>
                                  <p:childTnLst>
                                    <p:animMotion origin="layout" path="M 0 -0.0007 L -0.02431 -0.05348 " pathEditMode="relative" rAng="0" ptsTypes="AA">
                                      <p:cBhvr>
                                        <p:cTn id="42" dur="2000" fill="hold"/>
                                        <p:tgtEl>
                                          <p:spTgt spid="83"/>
                                        </p:tgtEl>
                                        <p:attrNameLst>
                                          <p:attrName>ppt_x</p:attrName>
                                          <p:attrName>ppt_y</p:attrName>
                                        </p:attrNameLst>
                                      </p:cBhvr>
                                      <p:rCtr x="-1200" y="-2600"/>
                                    </p:animMotion>
                                  </p:childTnLst>
                                </p:cTn>
                              </p:par>
                              <p:par>
                                <p:cTn id="43" presetID="0" presetClass="path" presetSubtype="0" accel="50000" decel="50000" fill="hold" grpId="1" nodeType="withEffect">
                                  <p:stCondLst>
                                    <p:cond delay="0"/>
                                  </p:stCondLst>
                                  <p:childTnLst>
                                    <p:animMotion origin="layout" path="M 0 0 L 0.03159 -0.06297 " pathEditMode="relative" ptsTypes="AA">
                                      <p:cBhvr>
                                        <p:cTn id="44" dur="2000" fill="hold"/>
                                        <p:tgtEl>
                                          <p:spTgt spid="68"/>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1" nodeType="clickEffect">
                                  <p:stCondLst>
                                    <p:cond delay="0"/>
                                  </p:stCondLst>
                                  <p:childTnLst>
                                    <p:animMotion origin="layout" path="M 0 0 C 0.01302 0.00417 0.02656 0.00463 0.03993 0.00764 C 0.04583 0.00232 0.04253 0.00371 0.05 0.00371 L -0.05434 0.00185 L 0.04722 0.00764 L -0.05712 0.00579 L 0.05139 0.00371 L 0 0 Z " pathEditMode="relative" ptsTypes="ffAAAAAf">
                                      <p:cBhvr>
                                        <p:cTn id="52" dur="1000" fill="hold"/>
                                        <p:tgtEl>
                                          <p:spTgt spid="77"/>
                                        </p:tgtEl>
                                        <p:attrNameLst>
                                          <p:attrName>ppt_x</p:attrName>
                                          <p:attrName>ppt_y</p:attrName>
                                        </p:attrNameLst>
                                      </p:cBhvr>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0" presetClass="path" presetSubtype="0" accel="50000" decel="50000" fill="hold" grpId="1" nodeType="clickEffect">
                                  <p:stCondLst>
                                    <p:cond delay="0"/>
                                  </p:stCondLst>
                                  <p:childTnLst>
                                    <p:animMotion origin="layout" path="M 0 0 L 0.03924 -0.1574 " pathEditMode="relative" ptsTypes="AA">
                                      <p:cBhvr>
                                        <p:cTn id="68" dur="2000" fill="hold"/>
                                        <p:tgtEl>
                                          <p:spTgt spid="69"/>
                                        </p:tgtEl>
                                        <p:attrNameLst>
                                          <p:attrName>ppt_x</p:attrName>
                                          <p:attrName>ppt_y</p:attrName>
                                        </p:attrNameLst>
                                      </p:cBhvr>
                                    </p:animMotion>
                                  </p:childTnLst>
                                </p:cTn>
                              </p:par>
                              <p:par>
                                <p:cTn id="69" presetID="0" presetClass="path" presetSubtype="0" accel="50000" decel="50000" fill="hold" grpId="1" nodeType="withEffect">
                                  <p:stCondLst>
                                    <p:cond delay="0"/>
                                  </p:stCondLst>
                                  <p:childTnLst>
                                    <p:animMotion origin="layout" path="M 0 0 L 0.03924 -0.1574 " pathEditMode="relative" ptsTypes="AA">
                                      <p:cBhvr>
                                        <p:cTn id="70" dur="2000" fill="hold"/>
                                        <p:tgtEl>
                                          <p:spTgt spid="84"/>
                                        </p:tgtEl>
                                        <p:attrNameLst>
                                          <p:attrName>ppt_x</p:attrName>
                                          <p:attrName>ppt_y</p:attrName>
                                        </p:attrNameLst>
                                      </p:cBhvr>
                                    </p:animMotion>
                                  </p:childTnLst>
                                </p:cTn>
                              </p:par>
                              <p:par>
                                <p:cTn id="71" presetID="0" presetClass="path" presetSubtype="0" accel="50000" decel="50000" fill="hold" grpId="1" nodeType="withEffect">
                                  <p:stCondLst>
                                    <p:cond delay="0"/>
                                  </p:stCondLst>
                                  <p:childTnLst>
                                    <p:animMotion origin="layout" path="M 2.5E-6 3.33333E-6 L -0.02986 -0.16713 " pathEditMode="relative" rAng="0" ptsTypes="AA">
                                      <p:cBhvr>
                                        <p:cTn id="72" dur="2000" fill="hold"/>
                                        <p:tgtEl>
                                          <p:spTgt spid="85"/>
                                        </p:tgtEl>
                                        <p:attrNameLst>
                                          <p:attrName>ppt_x</p:attrName>
                                          <p:attrName>ppt_y</p:attrName>
                                        </p:attrNameLst>
                                      </p:cBhvr>
                                      <p:rCtr x="-1500" y="-8400"/>
                                    </p:animMotion>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2" grpId="0" animBg="1"/>
      <p:bldP spid="73" grpId="0" animBg="1"/>
      <p:bldP spid="9" grpId="0" animBg="1"/>
      <p:bldP spid="9" grpId="1" animBg="1"/>
      <p:bldP spid="68" grpId="0" animBg="1"/>
      <p:bldP spid="68" grpId="1" animBg="1"/>
      <p:bldP spid="69" grpId="0" animBg="1"/>
      <p:bldP spid="69" grpId="1" animBg="1"/>
      <p:bldP spid="80" grpId="1" animBg="1"/>
      <p:bldP spid="80" grpId="2" animBg="1"/>
      <p:bldP spid="81" grpId="1" animBg="1"/>
      <p:bldP spid="81" grpId="2" animBg="1"/>
      <p:bldP spid="82" grpId="0" animBg="1"/>
      <p:bldP spid="82" grpId="1" animBg="1"/>
      <p:bldP spid="83" grpId="0" animBg="1"/>
      <p:bldP spid="83" grpId="1" animBg="1"/>
      <p:bldP spid="84" grpId="0" animBg="1"/>
      <p:bldP spid="84" grpId="1" animBg="1"/>
      <p:bldP spid="85" grpId="0" animBg="1"/>
      <p:bldP spid="85" grpId="1" animBg="1"/>
      <p:bldP spid="86" grpId="0" animBg="1"/>
      <p:bldP spid="87" grpId="0" animBg="1"/>
      <p:bldP spid="88" grpId="0" animBg="1"/>
      <p:bldP spid="77" grpId="0" animBg="1"/>
      <p:bldP spid="7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Tweet as a Sensory Value</a:t>
            </a:r>
            <a:endParaRPr kumimoji="1" lang="ja-JP" altLang="en-US" dirty="0"/>
          </a:p>
        </p:txBody>
      </p:sp>
      <p:sp>
        <p:nvSpPr>
          <p:cNvPr id="3" name="コンテンツ プレースホルダ 2"/>
          <p:cNvSpPr>
            <a:spLocks noGrp="1"/>
          </p:cNvSpPr>
          <p:nvPr>
            <p:ph sz="quarter" idx="1"/>
          </p:nvPr>
        </p:nvSpPr>
        <p:spPr>
          <a:xfrm>
            <a:off x="457200" y="1219200"/>
            <a:ext cx="8229600" cy="4210064"/>
          </a:xfrm>
        </p:spPr>
        <p:txBody>
          <a:bodyPr>
            <a:normAutofit fontScale="85000" lnSpcReduction="10000"/>
          </a:bodyPr>
          <a:lstStyle/>
          <a:p>
            <a:r>
              <a:rPr lang="en-US" altLang="ja-JP" dirty="0" smtClean="0"/>
              <a:t>We make two assumptions to apply methods for observation by sensors</a:t>
            </a:r>
          </a:p>
          <a:p>
            <a:pPr lvl="8"/>
            <a:endParaRPr lang="en-US" altLang="ja-JP" dirty="0" smtClean="0"/>
          </a:p>
          <a:p>
            <a:r>
              <a:rPr lang="en-US" altLang="ja-JP" dirty="0" smtClean="0"/>
              <a:t>Assumption 1: Each Twitter user is regarded as a sensor</a:t>
            </a:r>
          </a:p>
          <a:p>
            <a:pPr lvl="1"/>
            <a:r>
              <a:rPr lang="en-US" altLang="ja-JP" dirty="0" smtClean="0"/>
              <a:t>a tweet</a:t>
            </a:r>
            <a:r>
              <a:rPr lang="ja-JP" altLang="en-US" dirty="0" smtClean="0"/>
              <a:t> →</a:t>
            </a:r>
            <a:r>
              <a:rPr lang="en-US" altLang="ja-JP" dirty="0" smtClean="0"/>
              <a:t>a sensor reading</a:t>
            </a:r>
          </a:p>
          <a:p>
            <a:pPr lvl="1"/>
            <a:r>
              <a:rPr lang="en-US" altLang="ja-JP" dirty="0" smtClean="0"/>
              <a:t>a sensor detects a target event and makes a report probabilistically</a:t>
            </a:r>
          </a:p>
          <a:p>
            <a:pPr lvl="1"/>
            <a:r>
              <a:rPr lang="en-US" altLang="ja-JP" dirty="0" smtClean="0"/>
              <a:t>Example:</a:t>
            </a:r>
          </a:p>
          <a:p>
            <a:pPr lvl="2"/>
            <a:r>
              <a:rPr lang="en-US" altLang="ja-JP" dirty="0" smtClean="0"/>
              <a:t>make a tweet about an earthquake occurrence</a:t>
            </a:r>
          </a:p>
          <a:p>
            <a:pPr lvl="2"/>
            <a:r>
              <a:rPr kumimoji="1" lang="en-US" altLang="ja-JP" dirty="0" smtClean="0"/>
              <a:t>“earthquake sensor” return a positive value</a:t>
            </a:r>
          </a:p>
          <a:p>
            <a:pPr lvl="2"/>
            <a:endParaRPr kumimoji="1" lang="en-US" altLang="ja-JP" dirty="0" smtClean="0"/>
          </a:p>
          <a:p>
            <a:r>
              <a:rPr lang="en-US" altLang="ja-JP" dirty="0" smtClean="0"/>
              <a:t>Assumption 2: Each tweet is </a:t>
            </a:r>
            <a:r>
              <a:rPr kumimoji="1" lang="en-US" altLang="ja-JP" dirty="0" smtClean="0"/>
              <a:t>associated with a time and location</a:t>
            </a:r>
          </a:p>
          <a:p>
            <a:pPr lvl="1"/>
            <a:r>
              <a:rPr lang="en-US" altLang="ja-JP" dirty="0" smtClean="0"/>
              <a:t>a time : post time</a:t>
            </a:r>
          </a:p>
          <a:p>
            <a:pPr lvl="1"/>
            <a:r>
              <a:rPr kumimoji="1" lang="en-US" altLang="ja-JP" dirty="0" smtClean="0"/>
              <a:t>location : GPS data or location information in user’s profile</a:t>
            </a:r>
          </a:p>
          <a:p>
            <a:pPr lvl="1">
              <a:buNone/>
            </a:pPr>
            <a:endParaRPr kumimoji="1" lang="ja-JP" altLang="en-US" dirty="0"/>
          </a:p>
        </p:txBody>
      </p:sp>
      <p:sp>
        <p:nvSpPr>
          <p:cNvPr id="4" name="テキスト ボックス 3"/>
          <p:cNvSpPr txBox="1"/>
          <p:nvPr/>
        </p:nvSpPr>
        <p:spPr>
          <a:xfrm>
            <a:off x="571472" y="5455523"/>
            <a:ext cx="8143932" cy="830997"/>
          </a:xfrm>
          <a:prstGeom prst="rect">
            <a:avLst/>
          </a:prstGeom>
          <a:noFill/>
        </p:spPr>
        <p:txBody>
          <a:bodyPr wrap="square" rtlCol="0">
            <a:spAutoFit/>
          </a:bodyPr>
          <a:lstStyle/>
          <a:p>
            <a:r>
              <a:rPr lang="en-US" altLang="ja-JP" sz="2400" dirty="0" smtClean="0">
                <a:solidFill>
                  <a:schemeClr val="accent1">
                    <a:lumMod val="75000"/>
                  </a:schemeClr>
                </a:solidFill>
              </a:rPr>
              <a:t>Processing time information and location information, we can detect target events and estimate location of target events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571472" y="3100386"/>
            <a:ext cx="7072362" cy="57150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r>
              <a:rPr kumimoji="0" lang="en-US" altLang="ja-JP" sz="3200" dirty="0" smtClean="0">
                <a:solidFill>
                  <a:schemeClr val="accent1"/>
                </a:solidFill>
              </a:rPr>
              <a:t>Model</a:t>
            </a:r>
            <a:endParaRPr kumimoji="0" lang="en-US" altLang="ja-JP" sz="3200" dirty="0">
              <a:solidFill>
                <a:schemeClr val="accent1"/>
              </a:solidFill>
            </a:endParaRPr>
          </a:p>
        </p:txBody>
      </p:sp>
      <p:sp>
        <p:nvSpPr>
          <p:cNvPr id="16" name="正方形/長方形 15"/>
          <p:cNvSpPr/>
          <p:nvPr/>
        </p:nvSpPr>
        <p:spPr>
          <a:xfrm>
            <a:off x="357158" y="3100386"/>
            <a:ext cx="213453" cy="57754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タイトル 1"/>
          <p:cNvSpPr>
            <a:spLocks noGrp="1"/>
          </p:cNvSpPr>
          <p:nvPr>
            <p:ph type="title"/>
          </p:nvPr>
        </p:nvSpPr>
        <p:spPr>
          <a:xfrm>
            <a:off x="457200" y="152400"/>
            <a:ext cx="8229600" cy="990600"/>
          </a:xfrm>
        </p:spPr>
        <p:txBody>
          <a:bodyPr/>
          <a:lstStyle/>
          <a:p>
            <a:r>
              <a:rPr kumimoji="1" lang="en-US" altLang="ja-JP" dirty="0" smtClean="0">
                <a:solidFill>
                  <a:schemeClr val="accent1"/>
                </a:solidFill>
              </a:rPr>
              <a:t>Outline</a:t>
            </a:r>
            <a:endParaRPr kumimoji="1" lang="ja-JP" altLang="en-US" dirty="0">
              <a:solidFill>
                <a:schemeClr val="accent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Probabilistic Model</a:t>
            </a:r>
            <a:endParaRPr kumimoji="1" lang="ja-JP" altLang="en-US" dirty="0"/>
          </a:p>
        </p:txBody>
      </p:sp>
      <p:sp>
        <p:nvSpPr>
          <p:cNvPr id="3" name="コンテンツ プレースホルダ 2"/>
          <p:cNvSpPr>
            <a:spLocks noGrp="1"/>
          </p:cNvSpPr>
          <p:nvPr>
            <p:ph sz="quarter" idx="1"/>
          </p:nvPr>
        </p:nvSpPr>
        <p:spPr/>
        <p:txBody>
          <a:bodyPr/>
          <a:lstStyle/>
          <a:p>
            <a:r>
              <a:rPr lang="en-US" altLang="ja-JP" dirty="0" smtClean="0"/>
              <a:t>Why we need probabilistic models?</a:t>
            </a:r>
          </a:p>
          <a:p>
            <a:pPr lvl="1"/>
            <a:r>
              <a:rPr lang="en-US" altLang="ja-JP" dirty="0" smtClean="0"/>
              <a:t>Sensor values are noisy and sometimes sensors work incorrectly</a:t>
            </a:r>
          </a:p>
          <a:p>
            <a:pPr lvl="1"/>
            <a:r>
              <a:rPr lang="en-US" altLang="ja-JP" dirty="0" smtClean="0"/>
              <a:t>We cannot judge whether a target event occurred or not from one tweets</a:t>
            </a:r>
          </a:p>
          <a:p>
            <a:pPr lvl="1"/>
            <a:r>
              <a:rPr lang="en-US" altLang="ja-JP" dirty="0" smtClean="0"/>
              <a:t>We have to calculate the probability of an event occurrence from a series of data</a:t>
            </a:r>
          </a:p>
          <a:p>
            <a:pPr lvl="1"/>
            <a:endParaRPr lang="en-US" altLang="ja-JP" dirty="0" smtClean="0"/>
          </a:p>
          <a:p>
            <a:r>
              <a:rPr lang="en-US" altLang="ja-JP" dirty="0" smtClean="0"/>
              <a:t>We propose probabilistic models for</a:t>
            </a:r>
          </a:p>
          <a:p>
            <a:pPr lvl="1"/>
            <a:r>
              <a:rPr lang="en-US" altLang="ja-JP" dirty="0" smtClean="0"/>
              <a:t>event detection from time-series data</a:t>
            </a:r>
          </a:p>
          <a:p>
            <a:pPr lvl="1"/>
            <a:r>
              <a:rPr lang="en-US" altLang="ja-JP" dirty="0" smtClean="0"/>
              <a:t>location estimation from a series of spatial information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Temporal Model</a:t>
            </a:r>
            <a:endParaRPr kumimoji="1" lang="ja-JP" altLang="en-US" dirty="0"/>
          </a:p>
        </p:txBody>
      </p:sp>
      <p:sp>
        <p:nvSpPr>
          <p:cNvPr id="3" name="コンテンツ プレースホルダ 2"/>
          <p:cNvSpPr>
            <a:spLocks noGrp="1"/>
          </p:cNvSpPr>
          <p:nvPr>
            <p:ph sz="quarter" idx="1"/>
          </p:nvPr>
        </p:nvSpPr>
        <p:spPr/>
        <p:txBody>
          <a:bodyPr/>
          <a:lstStyle/>
          <a:p>
            <a:r>
              <a:rPr lang="en-US" altLang="ja-JP" dirty="0" smtClean="0"/>
              <a:t>We must calculate the probability of an event occurrence from multiple sensor values</a:t>
            </a:r>
          </a:p>
          <a:p>
            <a:pPr lvl="1"/>
            <a:endParaRPr lang="en-US" altLang="ja-JP" dirty="0" smtClean="0"/>
          </a:p>
          <a:p>
            <a:r>
              <a:rPr lang="en-US" altLang="ja-JP" dirty="0" smtClean="0"/>
              <a:t>We examine the actual time-series data to create a temporal model</a:t>
            </a:r>
          </a:p>
          <a:p>
            <a:pPr lvl="1"/>
            <a:endParaRPr lang="en-US" altLang="ja-JP"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71472" y="1357298"/>
            <a:ext cx="7072362" cy="57150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latinLnBrk="0" hangingPunct="1"/>
            <a:r>
              <a:rPr kumimoji="0" lang="en-US" sz="3200" dirty="0" smtClean="0">
                <a:solidFill>
                  <a:schemeClr val="accent1"/>
                </a:solidFill>
              </a:rPr>
              <a:t>Introduction</a:t>
            </a:r>
            <a:endParaRPr kumimoji="0" lang="en-US" sz="3200" dirty="0">
              <a:solidFill>
                <a:schemeClr val="accent1"/>
              </a:solidFill>
            </a:endParaRPr>
          </a:p>
        </p:txBody>
      </p:sp>
      <p:sp>
        <p:nvSpPr>
          <p:cNvPr id="11" name="正方形/長方形 10"/>
          <p:cNvSpPr/>
          <p:nvPr/>
        </p:nvSpPr>
        <p:spPr>
          <a:xfrm>
            <a:off x="357158" y="1357298"/>
            <a:ext cx="213453" cy="57754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正方形/長方形 12"/>
          <p:cNvSpPr/>
          <p:nvPr/>
        </p:nvSpPr>
        <p:spPr>
          <a:xfrm>
            <a:off x="571472" y="2228842"/>
            <a:ext cx="7072362" cy="57150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latinLnBrk="0" hangingPunct="1"/>
            <a:r>
              <a:rPr kumimoji="0" lang="en-US" sz="3200" dirty="0" smtClean="0">
                <a:solidFill>
                  <a:schemeClr val="accent1"/>
                </a:solidFill>
              </a:rPr>
              <a:t>Event Detection</a:t>
            </a:r>
            <a:endParaRPr kumimoji="0" lang="en-US" sz="3200" dirty="0">
              <a:solidFill>
                <a:schemeClr val="accent1"/>
              </a:solidFill>
            </a:endParaRPr>
          </a:p>
        </p:txBody>
      </p:sp>
      <p:sp>
        <p:nvSpPr>
          <p:cNvPr id="14" name="正方形/長方形 13"/>
          <p:cNvSpPr/>
          <p:nvPr/>
        </p:nvSpPr>
        <p:spPr>
          <a:xfrm>
            <a:off x="357158" y="2228842"/>
            <a:ext cx="213453" cy="57754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正方形/長方形 14"/>
          <p:cNvSpPr/>
          <p:nvPr/>
        </p:nvSpPr>
        <p:spPr>
          <a:xfrm>
            <a:off x="571472" y="3100386"/>
            <a:ext cx="7072362" cy="57150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r>
              <a:rPr kumimoji="0" lang="en-US" altLang="ja-JP" sz="3200" dirty="0" smtClean="0">
                <a:solidFill>
                  <a:schemeClr val="accent1"/>
                </a:solidFill>
              </a:rPr>
              <a:t>Model</a:t>
            </a:r>
            <a:endParaRPr kumimoji="0" lang="en-US" altLang="ja-JP" sz="3200" dirty="0">
              <a:solidFill>
                <a:schemeClr val="accent1"/>
              </a:solidFill>
            </a:endParaRPr>
          </a:p>
        </p:txBody>
      </p:sp>
      <p:sp>
        <p:nvSpPr>
          <p:cNvPr id="16" name="正方形/長方形 15"/>
          <p:cNvSpPr/>
          <p:nvPr/>
        </p:nvSpPr>
        <p:spPr>
          <a:xfrm>
            <a:off x="357158" y="3100386"/>
            <a:ext cx="213453" cy="57754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正方形/長方形 16"/>
          <p:cNvSpPr/>
          <p:nvPr/>
        </p:nvSpPr>
        <p:spPr>
          <a:xfrm>
            <a:off x="571472" y="3971930"/>
            <a:ext cx="7072362" cy="57150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r>
              <a:rPr kumimoji="0" lang="en-US" altLang="ja-JP" sz="3200" dirty="0" smtClean="0">
                <a:solidFill>
                  <a:schemeClr val="accent1"/>
                </a:solidFill>
              </a:rPr>
              <a:t>Experiments And Evaluation</a:t>
            </a:r>
            <a:endParaRPr kumimoji="0" lang="en-US" altLang="ja-JP" sz="3200" dirty="0">
              <a:solidFill>
                <a:schemeClr val="accent1"/>
              </a:solidFill>
            </a:endParaRPr>
          </a:p>
        </p:txBody>
      </p:sp>
      <p:sp>
        <p:nvSpPr>
          <p:cNvPr id="18" name="正方形/長方形 17"/>
          <p:cNvSpPr/>
          <p:nvPr/>
        </p:nvSpPr>
        <p:spPr>
          <a:xfrm>
            <a:off x="357158" y="3971930"/>
            <a:ext cx="213453" cy="57754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タイトル 1"/>
          <p:cNvSpPr>
            <a:spLocks noGrp="1"/>
          </p:cNvSpPr>
          <p:nvPr>
            <p:ph type="title"/>
          </p:nvPr>
        </p:nvSpPr>
        <p:spPr>
          <a:xfrm>
            <a:off x="457200" y="152400"/>
            <a:ext cx="8229600" cy="990600"/>
          </a:xfrm>
        </p:spPr>
        <p:txBody>
          <a:bodyPr/>
          <a:lstStyle/>
          <a:p>
            <a:r>
              <a:rPr kumimoji="1" lang="en-US" altLang="ja-JP" dirty="0" smtClean="0">
                <a:solidFill>
                  <a:schemeClr val="accent1"/>
                </a:solidFill>
              </a:rPr>
              <a:t>Outline</a:t>
            </a:r>
            <a:endParaRPr kumimoji="1" lang="ja-JP" altLang="en-US" dirty="0">
              <a:solidFill>
                <a:schemeClr val="accent1"/>
              </a:solidFill>
            </a:endParaRPr>
          </a:p>
        </p:txBody>
      </p:sp>
      <p:sp>
        <p:nvSpPr>
          <p:cNvPr id="22" name="正方形/長方形 21"/>
          <p:cNvSpPr/>
          <p:nvPr/>
        </p:nvSpPr>
        <p:spPr>
          <a:xfrm>
            <a:off x="571472" y="5715016"/>
            <a:ext cx="7072362" cy="57150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r>
              <a:rPr kumimoji="0" lang="en-US" altLang="ja-JP" sz="3200" dirty="0" smtClean="0">
                <a:solidFill>
                  <a:schemeClr val="accent1"/>
                </a:solidFill>
              </a:rPr>
              <a:t>Conclusions</a:t>
            </a:r>
          </a:p>
        </p:txBody>
      </p:sp>
      <p:sp>
        <p:nvSpPr>
          <p:cNvPr id="23" name="正方形/長方形 22"/>
          <p:cNvSpPr/>
          <p:nvPr/>
        </p:nvSpPr>
        <p:spPr>
          <a:xfrm>
            <a:off x="358019" y="5715016"/>
            <a:ext cx="213453" cy="57754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a:xfrm>
            <a:off x="571472" y="4843474"/>
            <a:ext cx="7072362" cy="57150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r>
              <a:rPr kumimoji="0" lang="en-US" altLang="ja-JP" sz="3200" dirty="0" smtClean="0">
                <a:solidFill>
                  <a:schemeClr val="accent1"/>
                </a:solidFill>
              </a:rPr>
              <a:t>Application</a:t>
            </a:r>
            <a:endParaRPr kumimoji="0" lang="en-US" altLang="ja-JP" sz="3200" dirty="0">
              <a:solidFill>
                <a:schemeClr val="accent1"/>
              </a:solidFill>
            </a:endParaRPr>
          </a:p>
        </p:txBody>
      </p:sp>
      <p:sp>
        <p:nvSpPr>
          <p:cNvPr id="20" name="正方形/長方形 19"/>
          <p:cNvSpPr/>
          <p:nvPr/>
        </p:nvSpPr>
        <p:spPr>
          <a:xfrm>
            <a:off x="357158" y="4843474"/>
            <a:ext cx="213453" cy="57754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sz="quarter" idx="1"/>
          </p:nvPr>
        </p:nvGraphicFramePr>
        <p:xfrm>
          <a:off x="457200" y="1219200"/>
          <a:ext cx="8043890" cy="5067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グラフ 3"/>
          <p:cNvGraphicFramePr>
            <a:graphicFrameLocks/>
          </p:cNvGraphicFramePr>
          <p:nvPr/>
        </p:nvGraphicFramePr>
        <p:xfrm>
          <a:off x="714349" y="1142984"/>
          <a:ext cx="7715304" cy="4714910"/>
        </p:xfrm>
        <a:graphic>
          <a:graphicData uri="http://schemas.openxmlformats.org/drawingml/2006/chart">
            <c:chart xmlns:c="http://schemas.openxmlformats.org/drawingml/2006/chart" xmlns:r="http://schemas.openxmlformats.org/officeDocument/2006/relationships" r:id="rId4"/>
          </a:graphicData>
        </a:graphic>
      </p:graphicFrame>
      <p:pic>
        <p:nvPicPr>
          <p:cNvPr id="39937" name="Picture 1"/>
          <p:cNvPicPr>
            <a:picLocks noChangeAspect="1" noChangeArrowheads="1"/>
          </p:cNvPicPr>
          <p:nvPr/>
        </p:nvPicPr>
        <p:blipFill>
          <a:blip r:embed="rId5" cstate="print"/>
          <a:srcRect/>
          <a:stretch>
            <a:fillRect/>
          </a:stretch>
        </p:blipFill>
        <p:spPr bwMode="auto">
          <a:xfrm>
            <a:off x="2667000" y="1971675"/>
            <a:ext cx="3810000" cy="2914650"/>
          </a:xfrm>
          <a:prstGeom prst="rect">
            <a:avLst/>
          </a:prstGeom>
          <a:noFill/>
          <a:ln w="9525">
            <a:noFill/>
            <a:miter lim="800000"/>
            <a:headEnd/>
            <a:tailEnd/>
          </a:ln>
        </p:spPr>
      </p:pic>
      <p:sp>
        <p:nvSpPr>
          <p:cNvPr id="2" name="タイトル 1"/>
          <p:cNvSpPr>
            <a:spLocks noGrp="1"/>
          </p:cNvSpPr>
          <p:nvPr>
            <p:ph type="title"/>
          </p:nvPr>
        </p:nvSpPr>
        <p:spPr/>
        <p:txBody>
          <a:bodyPr/>
          <a:lstStyle/>
          <a:p>
            <a:r>
              <a:rPr lang="en-US" altLang="ja-JP" dirty="0" smtClean="0"/>
              <a:t>Temporal Model</a:t>
            </a:r>
            <a:endParaRPr kumimoji="1" lang="ja-JP" altLang="en-US" dirty="0"/>
          </a:p>
        </p:txBody>
      </p:sp>
      <p:pic>
        <p:nvPicPr>
          <p:cNvPr id="9" name="図 8" descr="exponential.gif"/>
          <p:cNvPicPr>
            <a:picLocks noChangeAspect="1"/>
          </p:cNvPicPr>
          <p:nvPr/>
        </p:nvPicPr>
        <p:blipFill>
          <a:blip r:embed="rId6" cstate="print"/>
          <a:stretch>
            <a:fillRect/>
          </a:stretch>
        </p:blipFill>
        <p:spPr>
          <a:xfrm>
            <a:off x="928662" y="2000240"/>
            <a:ext cx="1000132" cy="1719254"/>
          </a:xfrm>
          <a:prstGeom prst="rect">
            <a:avLst/>
          </a:prstGeom>
        </p:spPr>
      </p:pic>
      <p:pic>
        <p:nvPicPr>
          <p:cNvPr id="10" name="図 9" descr="exponential.gif"/>
          <p:cNvPicPr>
            <a:picLocks noChangeAspect="1"/>
          </p:cNvPicPr>
          <p:nvPr/>
        </p:nvPicPr>
        <p:blipFill>
          <a:blip r:embed="rId6" cstate="print"/>
          <a:stretch>
            <a:fillRect/>
          </a:stretch>
        </p:blipFill>
        <p:spPr>
          <a:xfrm>
            <a:off x="4857752" y="3786190"/>
            <a:ext cx="2214578" cy="2219320"/>
          </a:xfrm>
          <a:prstGeom prst="rect">
            <a:avLst/>
          </a:prstGeom>
        </p:spPr>
      </p:pic>
      <p:pic>
        <p:nvPicPr>
          <p:cNvPr id="14" name="図 13" descr="exponential.gif"/>
          <p:cNvPicPr>
            <a:picLocks noChangeAspect="1"/>
          </p:cNvPicPr>
          <p:nvPr/>
        </p:nvPicPr>
        <p:blipFill>
          <a:blip r:embed="rId6" cstate="print"/>
          <a:stretch>
            <a:fillRect/>
          </a:stretch>
        </p:blipFill>
        <p:spPr>
          <a:xfrm>
            <a:off x="1643042" y="1785926"/>
            <a:ext cx="928694" cy="19335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500" fill="hold"/>
                                        <p:tgtEl>
                                          <p:spTgt spid="5"/>
                                        </p:tgtEl>
                                      </p:cBhvr>
                                      <p:by x="60000" y="60000"/>
                                    </p:animScale>
                                  </p:childTnLst>
                                </p:cTn>
                              </p:par>
                              <p:par>
                                <p:cTn id="11" presetID="0" presetClass="path" presetSubtype="0" accel="50000" decel="50000" fill="hold" grpId="2" nodeType="withEffect">
                                  <p:stCondLst>
                                    <p:cond delay="0"/>
                                  </p:stCondLst>
                                  <p:childTnLst>
                                    <p:animMotion origin="layout" path="M 3.05556E-6 -2.22222E-6 L -0.20243 -0.12083 " pathEditMode="relative" rAng="0" ptsTypes="AA">
                                      <p:cBhvr>
                                        <p:cTn id="12" dur="500" fill="hold"/>
                                        <p:tgtEl>
                                          <p:spTgt spid="5"/>
                                        </p:tgtEl>
                                        <p:attrNameLst>
                                          <p:attrName>ppt_x</p:attrName>
                                          <p:attrName>ppt_y</p:attrName>
                                        </p:attrNameLst>
                                      </p:cBhvr>
                                      <p:rCtr x="-10100" y="-6000"/>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1" nodeType="clickEffect">
                                  <p:stCondLst>
                                    <p:cond delay="0"/>
                                  </p:stCondLst>
                                  <p:childTnLst>
                                    <p:animScale>
                                      <p:cBhvr>
                                        <p:cTn id="20" dur="500" fill="hold"/>
                                        <p:tgtEl>
                                          <p:spTgt spid="4"/>
                                        </p:tgtEl>
                                      </p:cBhvr>
                                      <p:by x="60000" y="60000"/>
                                    </p:animScale>
                                  </p:childTnLst>
                                </p:cTn>
                              </p:par>
                              <p:par>
                                <p:cTn id="21" presetID="0" presetClass="path" presetSubtype="0" accel="50000" decel="50000" fill="hold" grpId="2" nodeType="withEffect">
                                  <p:stCondLst>
                                    <p:cond delay="0"/>
                                  </p:stCondLst>
                                  <p:childTnLst>
                                    <p:animMotion origin="layout" path="M 0 3.33333E-6 L 0.21267 0.29398 " pathEditMode="relative" rAng="0" ptsTypes="AA">
                                      <p:cBhvr>
                                        <p:cTn id="22" dur="500" fill="hold"/>
                                        <p:tgtEl>
                                          <p:spTgt spid="4"/>
                                        </p:tgtEl>
                                        <p:attrNameLst>
                                          <p:attrName>ppt_x</p:attrName>
                                          <p:attrName>ppt_y</p:attrName>
                                        </p:attrNameLst>
                                      </p:cBhvr>
                                      <p:rCtr x="10600" y="14700"/>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9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Graphic spid="5" grpId="2">
        <p:bldAsOne/>
      </p:bldGraphic>
      <p:bldGraphic spid="4" grpId="0">
        <p:bldAsOne/>
      </p:bldGraphic>
      <p:bldGraphic spid="4" grpId="1">
        <p:bldAsOne/>
      </p:bldGraphic>
      <p:bldGraphic spid="4" grpId="2">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Temporal Model</a:t>
            </a:r>
            <a:endParaRPr kumimoji="1" lang="ja-JP" altLang="en-US" dirty="0"/>
          </a:p>
        </p:txBody>
      </p:sp>
      <p:sp>
        <p:nvSpPr>
          <p:cNvPr id="3" name="コンテンツ プレースホルダ 2"/>
          <p:cNvSpPr>
            <a:spLocks noGrp="1"/>
          </p:cNvSpPr>
          <p:nvPr>
            <p:ph sz="quarter" idx="1"/>
          </p:nvPr>
        </p:nvSpPr>
        <p:spPr>
          <a:xfrm>
            <a:off x="457200" y="1219200"/>
            <a:ext cx="8329642" cy="4937760"/>
          </a:xfrm>
        </p:spPr>
        <p:txBody>
          <a:bodyPr/>
          <a:lstStyle/>
          <a:p>
            <a:r>
              <a:rPr kumimoji="1" lang="en-US" altLang="ja-JP" dirty="0" smtClean="0"/>
              <a:t>the data fits very well to an exponential </a:t>
            </a:r>
            <a:r>
              <a:rPr lang="en-US" altLang="ja-JP" dirty="0" smtClean="0"/>
              <a:t>function</a:t>
            </a:r>
            <a:endParaRPr kumimoji="1" lang="en-US" altLang="ja-JP" dirty="0" smtClean="0"/>
          </a:p>
          <a:p>
            <a:endParaRPr lang="en-US" altLang="ja-JP" dirty="0" smtClean="0"/>
          </a:p>
          <a:p>
            <a:endParaRPr kumimoji="1" lang="en-US" altLang="ja-JP" dirty="0" smtClean="0"/>
          </a:p>
          <a:p>
            <a:endParaRPr lang="en-US" altLang="ja-JP" dirty="0" smtClean="0"/>
          </a:p>
          <a:p>
            <a:r>
              <a:rPr lang="en-US" altLang="ja-JP" dirty="0" smtClean="0"/>
              <a:t>design the alarm of the target event probabilistically ,which was based on an exponential distribution</a:t>
            </a:r>
          </a:p>
        </p:txBody>
      </p:sp>
      <p:graphicFrame>
        <p:nvGraphicFramePr>
          <p:cNvPr id="4" name="オブジェクト 3"/>
          <p:cNvGraphicFramePr>
            <a:graphicFrameLocks noChangeAspect="1"/>
          </p:cNvGraphicFramePr>
          <p:nvPr/>
        </p:nvGraphicFramePr>
        <p:xfrm>
          <a:off x="1500166" y="1714488"/>
          <a:ext cx="5357850" cy="747607"/>
        </p:xfrm>
        <a:graphic>
          <a:graphicData uri="http://schemas.openxmlformats.org/presentationml/2006/ole">
            <p:oleObj spid="_x0000_s53255" name="数式" r:id="rId4" imgW="1638093" imgH="228738" progId="Equation.3">
              <p:embed/>
            </p:oleObj>
          </a:graphicData>
        </a:graphic>
      </p:graphicFrame>
      <p:graphicFrame>
        <p:nvGraphicFramePr>
          <p:cNvPr id="53251" name="Object 3"/>
          <p:cNvGraphicFramePr>
            <a:graphicFrameLocks noChangeAspect="1"/>
          </p:cNvGraphicFramePr>
          <p:nvPr/>
        </p:nvGraphicFramePr>
        <p:xfrm>
          <a:off x="7215206" y="1909755"/>
          <a:ext cx="1408112" cy="447675"/>
        </p:xfrm>
        <a:graphic>
          <a:graphicData uri="http://schemas.openxmlformats.org/presentationml/2006/ole">
            <p:oleObj spid="_x0000_s53256" name="数式" r:id="rId5" imgW="558219" imgH="177815"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Temporal Model</a:t>
            </a:r>
            <a:endParaRPr kumimoji="1" lang="ja-JP" altLang="en-US" dirty="0"/>
          </a:p>
        </p:txBody>
      </p:sp>
      <p:sp>
        <p:nvSpPr>
          <p:cNvPr id="3" name="コンテンツ プレースホルダ 2"/>
          <p:cNvSpPr>
            <a:spLocks noGrp="1"/>
          </p:cNvSpPr>
          <p:nvPr>
            <p:ph sz="quarter" idx="1"/>
          </p:nvPr>
        </p:nvSpPr>
        <p:spPr/>
        <p:txBody>
          <a:bodyPr/>
          <a:lstStyle/>
          <a:p>
            <a:r>
              <a:rPr kumimoji="1" lang="en-US" altLang="ja-JP" dirty="0" smtClean="0"/>
              <a:t>the probability of an event occurrence at time t</a:t>
            </a:r>
          </a:p>
          <a:p>
            <a:pPr lvl="1"/>
            <a:endParaRPr kumimoji="1" lang="en-US" altLang="ja-JP" dirty="0" smtClean="0"/>
          </a:p>
          <a:p>
            <a:pPr lvl="1"/>
            <a:endParaRPr lang="en-US" altLang="ja-JP" dirty="0" smtClean="0"/>
          </a:p>
          <a:p>
            <a:pPr lvl="1"/>
            <a:r>
              <a:rPr lang="en-US" altLang="ja-JP" dirty="0" smtClean="0"/>
              <a:t>the false positive ratio of a sensor</a:t>
            </a:r>
          </a:p>
          <a:p>
            <a:pPr lvl="1"/>
            <a:r>
              <a:rPr lang="en-US" altLang="ja-JP" dirty="0" smtClean="0"/>
              <a:t>the probability of all n sensors returning a false alarm</a:t>
            </a:r>
          </a:p>
          <a:p>
            <a:pPr lvl="1"/>
            <a:r>
              <a:rPr lang="en-US" altLang="ja-JP" dirty="0" smtClean="0"/>
              <a:t>the probability of event occurrence</a:t>
            </a:r>
          </a:p>
          <a:p>
            <a:pPr lvl="1"/>
            <a:r>
              <a:rPr lang="en-US" altLang="ja-JP" dirty="0" smtClean="0"/>
              <a:t>    sensors at time 0 </a:t>
            </a:r>
            <a:r>
              <a:rPr lang="ja-JP" altLang="en-US" dirty="0" smtClean="0"/>
              <a:t>→           </a:t>
            </a:r>
            <a:r>
              <a:rPr lang="en-US" altLang="ja-JP" dirty="0" smtClean="0"/>
              <a:t>sensors</a:t>
            </a:r>
            <a:r>
              <a:rPr lang="ja-JP" altLang="en-US" dirty="0" smtClean="0"/>
              <a:t> </a:t>
            </a:r>
            <a:r>
              <a:rPr lang="en-US" altLang="ja-JP" dirty="0" smtClean="0"/>
              <a:t>at time t</a:t>
            </a:r>
          </a:p>
          <a:p>
            <a:pPr lvl="1"/>
            <a:r>
              <a:rPr lang="en-US" altLang="ja-JP" dirty="0" smtClean="0"/>
              <a:t>the number of sensors at time t</a:t>
            </a:r>
          </a:p>
          <a:p>
            <a:r>
              <a:rPr lang="en-US" altLang="ja-JP" dirty="0" smtClean="0"/>
              <a:t>expected wait time         to deliver notification</a:t>
            </a:r>
          </a:p>
          <a:p>
            <a:endParaRPr lang="en-US" altLang="ja-JP" dirty="0" smtClean="0"/>
          </a:p>
          <a:p>
            <a:pPr lvl="1"/>
            <a:r>
              <a:rPr lang="en-US" altLang="ja-JP" dirty="0" smtClean="0"/>
              <a:t>parameter</a:t>
            </a:r>
          </a:p>
        </p:txBody>
      </p:sp>
      <p:graphicFrame>
        <p:nvGraphicFramePr>
          <p:cNvPr id="54275" name="Object 3"/>
          <p:cNvGraphicFramePr>
            <a:graphicFrameLocks noChangeAspect="1"/>
          </p:cNvGraphicFramePr>
          <p:nvPr/>
        </p:nvGraphicFramePr>
        <p:xfrm>
          <a:off x="1366838" y="1714500"/>
          <a:ext cx="5959475" cy="928688"/>
        </p:xfrm>
        <a:graphic>
          <a:graphicData uri="http://schemas.openxmlformats.org/presentationml/2006/ole">
            <p:oleObj spid="_x0000_s1035" name="数式" r:id="rId4" imgW="1790218" imgH="279446" progId="Equation.3">
              <p:embed/>
            </p:oleObj>
          </a:graphicData>
        </a:graphic>
      </p:graphicFrame>
      <p:graphicFrame>
        <p:nvGraphicFramePr>
          <p:cNvPr id="54279" name="Object 7"/>
          <p:cNvGraphicFramePr>
            <a:graphicFrameLocks noChangeAspect="1"/>
          </p:cNvGraphicFramePr>
          <p:nvPr/>
        </p:nvGraphicFramePr>
        <p:xfrm>
          <a:off x="7572396" y="2786058"/>
          <a:ext cx="547220" cy="642942"/>
        </p:xfrm>
        <a:graphic>
          <a:graphicData uri="http://schemas.openxmlformats.org/presentationml/2006/ole">
            <p:oleObj spid="_x0000_s1036" name="数式" r:id="rId5" imgW="215671" imgH="253633" progId="Equation.3">
              <p:embed/>
            </p:oleObj>
          </a:graphicData>
        </a:graphic>
      </p:graphicFrame>
      <p:graphicFrame>
        <p:nvGraphicFramePr>
          <p:cNvPr id="54280" name="Object 8"/>
          <p:cNvGraphicFramePr>
            <a:graphicFrameLocks noChangeAspect="1"/>
          </p:cNvGraphicFramePr>
          <p:nvPr/>
        </p:nvGraphicFramePr>
        <p:xfrm>
          <a:off x="7061200" y="3286124"/>
          <a:ext cx="998538" cy="642938"/>
        </p:xfrm>
        <a:graphic>
          <a:graphicData uri="http://schemas.openxmlformats.org/presentationml/2006/ole">
            <p:oleObj spid="_x0000_s1037" name="数式" r:id="rId6" imgW="393302" imgH="253939" progId="Equation.3">
              <p:embed/>
            </p:oleObj>
          </a:graphicData>
        </a:graphic>
      </p:graphicFrame>
      <p:graphicFrame>
        <p:nvGraphicFramePr>
          <p:cNvPr id="54282" name="Object 10"/>
          <p:cNvGraphicFramePr>
            <a:graphicFrameLocks noChangeAspect="1"/>
          </p:cNvGraphicFramePr>
          <p:nvPr/>
        </p:nvGraphicFramePr>
        <p:xfrm>
          <a:off x="985838" y="3700468"/>
          <a:ext cx="373062" cy="514350"/>
        </p:xfrm>
        <a:graphic>
          <a:graphicData uri="http://schemas.openxmlformats.org/presentationml/2006/ole">
            <p:oleObj spid="_x0000_s1038" name="数式" r:id="rId7" imgW="164801" imgH="228738" progId="Equation.3">
              <p:embed/>
            </p:oleObj>
          </a:graphicData>
        </a:graphic>
      </p:graphicFrame>
      <p:graphicFrame>
        <p:nvGraphicFramePr>
          <p:cNvPr id="54285" name="Object 13"/>
          <p:cNvGraphicFramePr>
            <a:graphicFrameLocks noChangeAspect="1"/>
          </p:cNvGraphicFramePr>
          <p:nvPr/>
        </p:nvGraphicFramePr>
        <p:xfrm>
          <a:off x="3892550" y="3740155"/>
          <a:ext cx="750888" cy="474663"/>
        </p:xfrm>
        <a:graphic>
          <a:graphicData uri="http://schemas.openxmlformats.org/presentationml/2006/ole">
            <p:oleObj spid="_x0000_s1039" name="数式" r:id="rId8" imgW="380633" imgH="241269" progId="Equation.3">
              <p:embed/>
            </p:oleObj>
          </a:graphicData>
        </a:graphic>
      </p:graphicFrame>
      <p:graphicFrame>
        <p:nvGraphicFramePr>
          <p:cNvPr id="54286" name="Object 14"/>
          <p:cNvGraphicFramePr>
            <a:graphicFrameLocks noChangeAspect="1"/>
          </p:cNvGraphicFramePr>
          <p:nvPr/>
        </p:nvGraphicFramePr>
        <p:xfrm>
          <a:off x="7596213" y="2285996"/>
          <a:ext cx="547687" cy="642938"/>
        </p:xfrm>
        <a:graphic>
          <a:graphicData uri="http://schemas.openxmlformats.org/presentationml/2006/ole">
            <p:oleObj spid="_x0000_s1040" name="数式" r:id="rId9" imgW="215671" imgH="253633" progId="Equation.3">
              <p:embed/>
            </p:oleObj>
          </a:graphicData>
        </a:graphic>
      </p:graphicFrame>
      <p:graphicFrame>
        <p:nvGraphicFramePr>
          <p:cNvPr id="54287" name="Object 15"/>
          <p:cNvGraphicFramePr>
            <a:graphicFrameLocks noChangeAspect="1"/>
          </p:cNvGraphicFramePr>
          <p:nvPr/>
        </p:nvGraphicFramePr>
        <p:xfrm>
          <a:off x="5346730" y="4071942"/>
          <a:ext cx="3440112" cy="597198"/>
        </p:xfrm>
        <a:graphic>
          <a:graphicData uri="http://schemas.openxmlformats.org/presentationml/2006/ole">
            <p:oleObj spid="_x0000_s1041" name="数式" r:id="rId10" imgW="1384001" imgH="241415" progId="Equation.3">
              <p:embed/>
            </p:oleObj>
          </a:graphicData>
        </a:graphic>
      </p:graphicFrame>
      <p:graphicFrame>
        <p:nvGraphicFramePr>
          <p:cNvPr id="54288" name="Object 16"/>
          <p:cNvGraphicFramePr>
            <a:graphicFrameLocks noChangeAspect="1"/>
          </p:cNvGraphicFramePr>
          <p:nvPr/>
        </p:nvGraphicFramePr>
        <p:xfrm>
          <a:off x="3500430" y="4572007"/>
          <a:ext cx="642942" cy="578647"/>
        </p:xfrm>
        <a:graphic>
          <a:graphicData uri="http://schemas.openxmlformats.org/presentationml/2006/ole">
            <p:oleObj spid="_x0000_s1042" name="数式" r:id="rId11" imgW="253939" imgH="228600" progId="Equation.3">
              <p:embed/>
            </p:oleObj>
          </a:graphicData>
        </a:graphic>
      </p:graphicFrame>
      <p:graphicFrame>
        <p:nvGraphicFramePr>
          <p:cNvPr id="54289" name="Object 17"/>
          <p:cNvGraphicFramePr>
            <a:graphicFrameLocks noChangeAspect="1"/>
          </p:cNvGraphicFramePr>
          <p:nvPr/>
        </p:nvGraphicFramePr>
        <p:xfrm>
          <a:off x="1343028" y="5000636"/>
          <a:ext cx="5729302" cy="648320"/>
        </p:xfrm>
        <a:graphic>
          <a:graphicData uri="http://schemas.openxmlformats.org/presentationml/2006/ole">
            <p:oleObj spid="_x0000_s1043" name="数式" r:id="rId12" imgW="2018956" imgH="228738" progId="Equation.3">
              <p:embed/>
            </p:oleObj>
          </a:graphicData>
        </a:graphic>
      </p:graphicFrame>
      <p:graphicFrame>
        <p:nvGraphicFramePr>
          <p:cNvPr id="54290" name="Object 18"/>
          <p:cNvGraphicFramePr>
            <a:graphicFrameLocks noChangeAspect="1"/>
          </p:cNvGraphicFramePr>
          <p:nvPr/>
        </p:nvGraphicFramePr>
        <p:xfrm>
          <a:off x="2644775" y="5572125"/>
          <a:ext cx="4710113" cy="558800"/>
        </p:xfrm>
        <a:graphic>
          <a:graphicData uri="http://schemas.openxmlformats.org/presentationml/2006/ole">
            <p:oleObj spid="_x0000_s1044" name="数式" r:id="rId13" imgW="2031633" imgH="241415" progId="Equation.3">
              <p:embed/>
            </p:oleObj>
          </a:graphicData>
        </a:graphic>
      </p:graphicFrame>
    </p:spTree>
    <p:extLst>
      <p:ext uri="{BB962C8B-B14F-4D97-AF65-F5344CB8AC3E}">
        <p14:creationId xmlns:p14="http://schemas.microsoft.com/office/powerpoint/2010/main" xmlns="" val="19816470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2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28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2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28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Spatial Model</a:t>
            </a:r>
            <a:endParaRPr kumimoji="1" lang="ja-JP" altLang="en-US" dirty="0"/>
          </a:p>
        </p:txBody>
      </p:sp>
      <p:sp>
        <p:nvSpPr>
          <p:cNvPr id="3" name="コンテンツ プレースホルダ 2"/>
          <p:cNvSpPr>
            <a:spLocks noGrp="1"/>
          </p:cNvSpPr>
          <p:nvPr>
            <p:ph sz="quarter" idx="1"/>
          </p:nvPr>
        </p:nvSpPr>
        <p:spPr/>
        <p:txBody>
          <a:bodyPr/>
          <a:lstStyle/>
          <a:p>
            <a:r>
              <a:rPr lang="en-US" altLang="ja-JP" dirty="0" smtClean="0"/>
              <a:t>We must calculate the probability distribution of  location of a target</a:t>
            </a:r>
          </a:p>
          <a:p>
            <a:pPr lvl="1"/>
            <a:endParaRPr lang="en-US" altLang="ja-JP" dirty="0" smtClean="0"/>
          </a:p>
          <a:p>
            <a:r>
              <a:rPr lang="en-US" altLang="ja-JP" dirty="0" smtClean="0"/>
              <a:t>We apply </a:t>
            </a:r>
            <a:r>
              <a:rPr lang="en-US" altLang="ja-JP" dirty="0" err="1" smtClean="0"/>
              <a:t>Bayes</a:t>
            </a:r>
            <a:r>
              <a:rPr lang="en-US" altLang="ja-JP" dirty="0" smtClean="0"/>
              <a:t> filters to this problem which are often used in location estimation by sensors</a:t>
            </a:r>
          </a:p>
          <a:p>
            <a:pPr lvl="1"/>
            <a:r>
              <a:rPr lang="en-US" altLang="ja-JP" dirty="0" err="1" smtClean="0"/>
              <a:t>Kalman</a:t>
            </a:r>
            <a:r>
              <a:rPr lang="en-US" altLang="ja-JP" dirty="0" smtClean="0"/>
              <a:t> Filers</a:t>
            </a:r>
          </a:p>
          <a:p>
            <a:pPr lvl="1"/>
            <a:r>
              <a:rPr lang="en-US" altLang="ja-JP" dirty="0" smtClean="0"/>
              <a:t>Particle Filters</a:t>
            </a:r>
          </a:p>
          <a:p>
            <a:pPr lvl="1"/>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Bayesian Filters for Location Estimation</a:t>
            </a:r>
            <a:endParaRPr kumimoji="1" lang="ja-JP" altLang="en-US" dirty="0"/>
          </a:p>
        </p:txBody>
      </p:sp>
      <p:sp>
        <p:nvSpPr>
          <p:cNvPr id="3" name="コンテンツ プレースホルダ 2"/>
          <p:cNvSpPr>
            <a:spLocks noGrp="1"/>
          </p:cNvSpPr>
          <p:nvPr>
            <p:ph sz="quarter" idx="1"/>
          </p:nvPr>
        </p:nvSpPr>
        <p:spPr/>
        <p:txBody>
          <a:bodyPr/>
          <a:lstStyle/>
          <a:p>
            <a:r>
              <a:rPr kumimoji="1" lang="en-US" altLang="ja-JP" dirty="0" err="1" smtClean="0"/>
              <a:t>Kalman</a:t>
            </a:r>
            <a:r>
              <a:rPr kumimoji="1" lang="en-US" altLang="ja-JP" dirty="0" smtClean="0"/>
              <a:t> Filters</a:t>
            </a:r>
          </a:p>
          <a:p>
            <a:pPr lvl="1"/>
            <a:r>
              <a:rPr lang="en-US" altLang="ja-JP" dirty="0" smtClean="0"/>
              <a:t>are the most widely used variant of </a:t>
            </a:r>
            <a:r>
              <a:rPr lang="en-US" altLang="ja-JP" dirty="0" err="1" smtClean="0"/>
              <a:t>Bayes</a:t>
            </a:r>
            <a:r>
              <a:rPr lang="en-US" altLang="ja-JP" dirty="0" smtClean="0"/>
              <a:t> filters</a:t>
            </a:r>
          </a:p>
          <a:p>
            <a:pPr lvl="1"/>
            <a:r>
              <a:rPr lang="en-US" altLang="ja-JP" dirty="0" smtClean="0"/>
              <a:t>approximate the probability distribution which is virtually identical to a </a:t>
            </a:r>
            <a:r>
              <a:rPr lang="en-US" altLang="ja-JP" dirty="0" err="1" smtClean="0"/>
              <a:t>uni</a:t>
            </a:r>
            <a:r>
              <a:rPr lang="en-US" altLang="ja-JP" dirty="0" smtClean="0"/>
              <a:t>-modal Gaussian representation</a:t>
            </a:r>
          </a:p>
          <a:p>
            <a:pPr lvl="1"/>
            <a:r>
              <a:rPr lang="en-US" altLang="ja-JP" dirty="0" smtClean="0"/>
              <a:t>advantages:        the computational efficiency</a:t>
            </a:r>
          </a:p>
          <a:p>
            <a:pPr lvl="1"/>
            <a:r>
              <a:rPr kumimoji="1" lang="en-US" altLang="ja-JP" dirty="0" smtClean="0"/>
              <a:t>disadvantages</a:t>
            </a:r>
            <a:r>
              <a:rPr lang="en-US" altLang="ja-JP" dirty="0" smtClean="0"/>
              <a:t>:    being limited to accurate sensors or sensors                  </a:t>
            </a:r>
          </a:p>
          <a:p>
            <a:pPr lvl="1">
              <a:buNone/>
            </a:pPr>
            <a:r>
              <a:rPr lang="en-US" altLang="ja-JP" dirty="0" smtClean="0"/>
              <a:t>                           with high update rates</a:t>
            </a:r>
          </a:p>
          <a:p>
            <a:pPr lvl="1"/>
            <a:endParaRPr kumimoji="1" lang="ja-JP" alt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Bayesian Filters for Location Estimation</a:t>
            </a:r>
            <a:endParaRPr kumimoji="1" lang="ja-JP" altLang="en-US" dirty="0"/>
          </a:p>
        </p:txBody>
      </p:sp>
      <p:sp>
        <p:nvSpPr>
          <p:cNvPr id="3" name="コンテンツ プレースホルダ 2"/>
          <p:cNvSpPr>
            <a:spLocks noGrp="1"/>
          </p:cNvSpPr>
          <p:nvPr>
            <p:ph sz="quarter" idx="1"/>
          </p:nvPr>
        </p:nvSpPr>
        <p:spPr/>
        <p:txBody>
          <a:bodyPr/>
          <a:lstStyle/>
          <a:p>
            <a:r>
              <a:rPr lang="en-US" altLang="ja-JP" dirty="0" smtClean="0"/>
              <a:t>Particle Filters</a:t>
            </a:r>
            <a:endParaRPr kumimoji="1" lang="en-US" altLang="ja-JP" dirty="0" smtClean="0"/>
          </a:p>
          <a:p>
            <a:pPr lvl="1"/>
            <a:r>
              <a:rPr lang="en-US" altLang="ja-JP" sz="2500" dirty="0" smtClean="0"/>
              <a:t>represent the probability distribution by sets </a:t>
            </a:r>
            <a:r>
              <a:rPr lang="en-US" altLang="ja-JP" sz="2800" dirty="0" smtClean="0"/>
              <a:t>of samples, or particles</a:t>
            </a:r>
            <a:endParaRPr lang="en-US" altLang="ja-JP" dirty="0" smtClean="0"/>
          </a:p>
          <a:p>
            <a:pPr lvl="1"/>
            <a:r>
              <a:rPr lang="en-US" altLang="ja-JP" dirty="0" smtClean="0"/>
              <a:t>advantages:       the ability to represent arbitrary probability</a:t>
            </a:r>
          </a:p>
          <a:p>
            <a:pPr lvl="1">
              <a:buNone/>
            </a:pPr>
            <a:r>
              <a:rPr lang="en-US" altLang="ja-JP" dirty="0" smtClean="0"/>
              <a:t>                          densities</a:t>
            </a:r>
          </a:p>
          <a:p>
            <a:pPr lvl="2"/>
            <a:r>
              <a:rPr lang="en-US" altLang="ja-JP" dirty="0" smtClean="0"/>
              <a:t>particle filters can converge to the true posterior even in non-Gaussian, nonlinear dynamic systems.</a:t>
            </a:r>
          </a:p>
          <a:p>
            <a:pPr lvl="1"/>
            <a:r>
              <a:rPr kumimoji="1" lang="en-US" altLang="ja-JP" dirty="0" smtClean="0"/>
              <a:t>disadvantages</a:t>
            </a:r>
            <a:r>
              <a:rPr lang="en-US" altLang="ja-JP" dirty="0" smtClean="0"/>
              <a:t>:   the difficulty in applying to</a:t>
            </a:r>
          </a:p>
          <a:p>
            <a:pPr lvl="1">
              <a:buNone/>
            </a:pPr>
            <a:r>
              <a:rPr lang="en-US" altLang="ja-JP" dirty="0" smtClean="0"/>
              <a:t>                           high-dimensional estimation problems</a:t>
            </a:r>
            <a:endParaRPr kumimoji="1" lang="ja-JP" altLang="en-US" dirty="0"/>
          </a:p>
        </p:txBody>
      </p:sp>
      <p:cxnSp>
        <p:nvCxnSpPr>
          <p:cNvPr id="171" name="直線矢印コネクタ 170"/>
          <p:cNvCxnSpPr/>
          <p:nvPr/>
        </p:nvCxnSpPr>
        <p:spPr>
          <a:xfrm>
            <a:off x="1142976" y="6213494"/>
            <a:ext cx="6786610" cy="1588"/>
          </a:xfrm>
          <a:prstGeom prst="straightConnector1">
            <a:avLst/>
          </a:prstGeom>
          <a:ln w="41275">
            <a:tailEnd type="arrow"/>
          </a:ln>
        </p:spPr>
        <p:style>
          <a:lnRef idx="1">
            <a:schemeClr val="dk1"/>
          </a:lnRef>
          <a:fillRef idx="0">
            <a:schemeClr val="dk1"/>
          </a:fillRef>
          <a:effectRef idx="0">
            <a:schemeClr val="dk1"/>
          </a:effectRef>
          <a:fontRef idx="minor">
            <a:schemeClr val="tx1"/>
          </a:fontRef>
        </p:style>
      </p:cxnSp>
      <p:grpSp>
        <p:nvGrpSpPr>
          <p:cNvPr id="172" name="グループ化 171"/>
          <p:cNvGrpSpPr/>
          <p:nvPr/>
        </p:nvGrpSpPr>
        <p:grpSpPr>
          <a:xfrm>
            <a:off x="1157286" y="4871792"/>
            <a:ext cx="6843738" cy="1295580"/>
            <a:chOff x="1371600" y="1362364"/>
            <a:chExt cx="6843738" cy="1295580"/>
          </a:xfrm>
        </p:grpSpPr>
        <p:sp>
          <p:nvSpPr>
            <p:cNvPr id="173" name="円/楕円 172"/>
            <p:cNvSpPr/>
            <p:nvPr/>
          </p:nvSpPr>
          <p:spPr>
            <a:xfrm flipH="1">
              <a:off x="1938318"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フリーフォーム 173"/>
            <p:cNvSpPr/>
            <p:nvPr/>
          </p:nvSpPr>
          <p:spPr>
            <a:xfrm>
              <a:off x="1371600" y="1362364"/>
              <a:ext cx="6761018" cy="1129145"/>
            </a:xfrm>
            <a:custGeom>
              <a:avLst/>
              <a:gdLst>
                <a:gd name="connsiteX0" fmla="*/ 0 w 6761018"/>
                <a:gd name="connsiteY0" fmla="*/ 979054 h 1129145"/>
                <a:gd name="connsiteX1" fmla="*/ 498764 w 6761018"/>
                <a:gd name="connsiteY1" fmla="*/ 1048327 h 1129145"/>
                <a:gd name="connsiteX2" fmla="*/ 1330036 w 6761018"/>
                <a:gd name="connsiteY2" fmla="*/ 1048327 h 1129145"/>
                <a:gd name="connsiteX3" fmla="*/ 1967345 w 6761018"/>
                <a:gd name="connsiteY3" fmla="*/ 1020618 h 1129145"/>
                <a:gd name="connsiteX4" fmla="*/ 2299855 w 6761018"/>
                <a:gd name="connsiteY4" fmla="*/ 397163 h 1129145"/>
                <a:gd name="connsiteX5" fmla="*/ 2382982 w 6761018"/>
                <a:gd name="connsiteY5" fmla="*/ 36945 h 1129145"/>
                <a:gd name="connsiteX6" fmla="*/ 2493818 w 6761018"/>
                <a:gd name="connsiteY6" fmla="*/ 618836 h 1129145"/>
                <a:gd name="connsiteX7" fmla="*/ 2646218 w 6761018"/>
                <a:gd name="connsiteY7" fmla="*/ 951345 h 1129145"/>
                <a:gd name="connsiteX8" fmla="*/ 3269673 w 6761018"/>
                <a:gd name="connsiteY8" fmla="*/ 965200 h 1129145"/>
                <a:gd name="connsiteX9" fmla="*/ 6761018 w 6761018"/>
                <a:gd name="connsiteY9" fmla="*/ 951345 h 112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1018" h="1129145">
                  <a:moveTo>
                    <a:pt x="0" y="979054"/>
                  </a:moveTo>
                  <a:cubicBezTo>
                    <a:pt x="138545" y="1007918"/>
                    <a:pt x="277091" y="1036782"/>
                    <a:pt x="498764" y="1048327"/>
                  </a:cubicBezTo>
                  <a:cubicBezTo>
                    <a:pt x="720437" y="1059872"/>
                    <a:pt x="1085273" y="1052945"/>
                    <a:pt x="1330036" y="1048327"/>
                  </a:cubicBezTo>
                  <a:cubicBezTo>
                    <a:pt x="1574799" y="1043709"/>
                    <a:pt x="1805709" y="1129145"/>
                    <a:pt x="1967345" y="1020618"/>
                  </a:cubicBezTo>
                  <a:cubicBezTo>
                    <a:pt x="2128982" y="912091"/>
                    <a:pt x="2230582" y="561108"/>
                    <a:pt x="2299855" y="397163"/>
                  </a:cubicBezTo>
                  <a:cubicBezTo>
                    <a:pt x="2369128" y="233218"/>
                    <a:pt x="2350655" y="0"/>
                    <a:pt x="2382982" y="36945"/>
                  </a:cubicBezTo>
                  <a:cubicBezTo>
                    <a:pt x="2415309" y="73891"/>
                    <a:pt x="2449945" y="466436"/>
                    <a:pt x="2493818" y="618836"/>
                  </a:cubicBezTo>
                  <a:cubicBezTo>
                    <a:pt x="2537691" y="771236"/>
                    <a:pt x="2516909" y="893618"/>
                    <a:pt x="2646218" y="951345"/>
                  </a:cubicBezTo>
                  <a:cubicBezTo>
                    <a:pt x="2775527" y="1009072"/>
                    <a:pt x="3269673" y="965200"/>
                    <a:pt x="3269673" y="965200"/>
                  </a:cubicBezTo>
                  <a:lnTo>
                    <a:pt x="6761018" y="95134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5" name="円/楕円 174"/>
            <p:cNvSpPr/>
            <p:nvPr/>
          </p:nvSpPr>
          <p:spPr>
            <a:xfrm flipH="1">
              <a:off x="2422505"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楕円 175"/>
            <p:cNvSpPr/>
            <p:nvPr/>
          </p:nvSpPr>
          <p:spPr>
            <a:xfrm flipH="1">
              <a:off x="2906692"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円/楕円 176"/>
            <p:cNvSpPr/>
            <p:nvPr/>
          </p:nvSpPr>
          <p:spPr>
            <a:xfrm flipH="1">
              <a:off x="3390879"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円/楕円 177"/>
            <p:cNvSpPr/>
            <p:nvPr/>
          </p:nvSpPr>
          <p:spPr>
            <a:xfrm flipH="1">
              <a:off x="3875066"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円/楕円 178"/>
            <p:cNvSpPr/>
            <p:nvPr/>
          </p:nvSpPr>
          <p:spPr>
            <a:xfrm flipH="1">
              <a:off x="4359253"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円/楕円 179"/>
            <p:cNvSpPr/>
            <p:nvPr/>
          </p:nvSpPr>
          <p:spPr>
            <a:xfrm flipH="1">
              <a:off x="4843440"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円/楕円 180"/>
            <p:cNvSpPr/>
            <p:nvPr/>
          </p:nvSpPr>
          <p:spPr>
            <a:xfrm flipH="1">
              <a:off x="5327627"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円/楕円 181"/>
            <p:cNvSpPr/>
            <p:nvPr/>
          </p:nvSpPr>
          <p:spPr>
            <a:xfrm flipH="1">
              <a:off x="5811814"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円/楕円 182"/>
            <p:cNvSpPr/>
            <p:nvPr/>
          </p:nvSpPr>
          <p:spPr>
            <a:xfrm flipH="1">
              <a:off x="1714480"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円/楕円 183"/>
            <p:cNvSpPr/>
            <p:nvPr/>
          </p:nvSpPr>
          <p:spPr>
            <a:xfrm flipH="1">
              <a:off x="2198667"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円/楕円 184"/>
            <p:cNvSpPr/>
            <p:nvPr/>
          </p:nvSpPr>
          <p:spPr>
            <a:xfrm flipH="1">
              <a:off x="2682854"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円/楕円 185"/>
            <p:cNvSpPr/>
            <p:nvPr/>
          </p:nvSpPr>
          <p:spPr>
            <a:xfrm flipH="1">
              <a:off x="3167041"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円/楕円 186"/>
            <p:cNvSpPr/>
            <p:nvPr/>
          </p:nvSpPr>
          <p:spPr>
            <a:xfrm flipH="1">
              <a:off x="3651228"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円/楕円 187"/>
            <p:cNvSpPr/>
            <p:nvPr/>
          </p:nvSpPr>
          <p:spPr>
            <a:xfrm flipH="1">
              <a:off x="4135415"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円/楕円 188"/>
            <p:cNvSpPr/>
            <p:nvPr/>
          </p:nvSpPr>
          <p:spPr>
            <a:xfrm flipH="1">
              <a:off x="4619602"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円/楕円 189"/>
            <p:cNvSpPr/>
            <p:nvPr/>
          </p:nvSpPr>
          <p:spPr>
            <a:xfrm flipH="1">
              <a:off x="5103789"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円/楕円 190"/>
            <p:cNvSpPr/>
            <p:nvPr/>
          </p:nvSpPr>
          <p:spPr>
            <a:xfrm flipH="1">
              <a:off x="5587976"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円/楕円 191"/>
            <p:cNvSpPr/>
            <p:nvPr/>
          </p:nvSpPr>
          <p:spPr>
            <a:xfrm flipH="1">
              <a:off x="4010020"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円/楕円 192"/>
            <p:cNvSpPr/>
            <p:nvPr/>
          </p:nvSpPr>
          <p:spPr>
            <a:xfrm flipH="1">
              <a:off x="4494207"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円/楕円 193"/>
            <p:cNvSpPr/>
            <p:nvPr/>
          </p:nvSpPr>
          <p:spPr>
            <a:xfrm flipH="1">
              <a:off x="4978394"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円/楕円 194"/>
            <p:cNvSpPr/>
            <p:nvPr/>
          </p:nvSpPr>
          <p:spPr>
            <a:xfrm flipH="1">
              <a:off x="5462581"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円/楕円 195"/>
            <p:cNvSpPr/>
            <p:nvPr/>
          </p:nvSpPr>
          <p:spPr>
            <a:xfrm flipH="1">
              <a:off x="5946768"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円/楕円 196"/>
            <p:cNvSpPr/>
            <p:nvPr/>
          </p:nvSpPr>
          <p:spPr>
            <a:xfrm flipH="1">
              <a:off x="6430955"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円/楕円 197"/>
            <p:cNvSpPr/>
            <p:nvPr/>
          </p:nvSpPr>
          <p:spPr>
            <a:xfrm flipH="1">
              <a:off x="6915142"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円/楕円 198"/>
            <p:cNvSpPr/>
            <p:nvPr/>
          </p:nvSpPr>
          <p:spPr>
            <a:xfrm flipH="1">
              <a:off x="7399329"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円/楕円 199"/>
            <p:cNvSpPr/>
            <p:nvPr/>
          </p:nvSpPr>
          <p:spPr>
            <a:xfrm flipH="1">
              <a:off x="7883516"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円/楕円 200"/>
            <p:cNvSpPr/>
            <p:nvPr/>
          </p:nvSpPr>
          <p:spPr>
            <a:xfrm flipH="1">
              <a:off x="3786182"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円/楕円 201"/>
            <p:cNvSpPr/>
            <p:nvPr/>
          </p:nvSpPr>
          <p:spPr>
            <a:xfrm flipH="1">
              <a:off x="4270369"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円/楕円 202"/>
            <p:cNvSpPr/>
            <p:nvPr/>
          </p:nvSpPr>
          <p:spPr>
            <a:xfrm flipH="1">
              <a:off x="4754556"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円/楕円 203"/>
            <p:cNvSpPr/>
            <p:nvPr/>
          </p:nvSpPr>
          <p:spPr>
            <a:xfrm flipH="1">
              <a:off x="5238743"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円/楕円 204"/>
            <p:cNvSpPr/>
            <p:nvPr/>
          </p:nvSpPr>
          <p:spPr>
            <a:xfrm flipH="1">
              <a:off x="5722930"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円/楕円 205"/>
            <p:cNvSpPr/>
            <p:nvPr/>
          </p:nvSpPr>
          <p:spPr>
            <a:xfrm flipH="1">
              <a:off x="6207117"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円/楕円 206"/>
            <p:cNvSpPr/>
            <p:nvPr/>
          </p:nvSpPr>
          <p:spPr>
            <a:xfrm flipH="1">
              <a:off x="6691304"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円/楕円 207"/>
            <p:cNvSpPr/>
            <p:nvPr/>
          </p:nvSpPr>
          <p:spPr>
            <a:xfrm flipH="1">
              <a:off x="7175491"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円/楕円 208"/>
            <p:cNvSpPr/>
            <p:nvPr/>
          </p:nvSpPr>
          <p:spPr>
            <a:xfrm flipH="1">
              <a:off x="7659678"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円/楕円 209"/>
            <p:cNvSpPr/>
            <p:nvPr/>
          </p:nvSpPr>
          <p:spPr>
            <a:xfrm flipH="1">
              <a:off x="1858958"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円/楕円 210"/>
            <p:cNvSpPr/>
            <p:nvPr/>
          </p:nvSpPr>
          <p:spPr>
            <a:xfrm flipH="1">
              <a:off x="2343145"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円/楕円 211"/>
            <p:cNvSpPr/>
            <p:nvPr/>
          </p:nvSpPr>
          <p:spPr>
            <a:xfrm flipH="1">
              <a:off x="2827332"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円/楕円 212"/>
            <p:cNvSpPr/>
            <p:nvPr/>
          </p:nvSpPr>
          <p:spPr>
            <a:xfrm flipH="1">
              <a:off x="3311519"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円/楕円 213"/>
            <p:cNvSpPr/>
            <p:nvPr/>
          </p:nvSpPr>
          <p:spPr>
            <a:xfrm flipH="1">
              <a:off x="1635120"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円/楕円 214"/>
            <p:cNvSpPr/>
            <p:nvPr/>
          </p:nvSpPr>
          <p:spPr>
            <a:xfrm flipH="1">
              <a:off x="2119307"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円/楕円 215"/>
            <p:cNvSpPr/>
            <p:nvPr/>
          </p:nvSpPr>
          <p:spPr>
            <a:xfrm flipH="1">
              <a:off x="2603494"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円/楕円 216"/>
            <p:cNvSpPr/>
            <p:nvPr/>
          </p:nvSpPr>
          <p:spPr>
            <a:xfrm flipH="1">
              <a:off x="3087681"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円/楕円 217"/>
            <p:cNvSpPr/>
            <p:nvPr/>
          </p:nvSpPr>
          <p:spPr>
            <a:xfrm flipH="1">
              <a:off x="3571868"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円/楕円 218"/>
            <p:cNvSpPr/>
            <p:nvPr/>
          </p:nvSpPr>
          <p:spPr>
            <a:xfrm flipH="1">
              <a:off x="6072198"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円/楕円 219"/>
            <p:cNvSpPr/>
            <p:nvPr/>
          </p:nvSpPr>
          <p:spPr>
            <a:xfrm flipH="1">
              <a:off x="6207152"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円/楕円 220"/>
            <p:cNvSpPr/>
            <p:nvPr/>
          </p:nvSpPr>
          <p:spPr>
            <a:xfrm flipH="1">
              <a:off x="6691339"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円/楕円 221"/>
            <p:cNvSpPr/>
            <p:nvPr/>
          </p:nvSpPr>
          <p:spPr>
            <a:xfrm flipH="1">
              <a:off x="7175526"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円/楕円 222"/>
            <p:cNvSpPr/>
            <p:nvPr/>
          </p:nvSpPr>
          <p:spPr>
            <a:xfrm flipH="1">
              <a:off x="7659713"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円/楕円 223"/>
            <p:cNvSpPr/>
            <p:nvPr/>
          </p:nvSpPr>
          <p:spPr>
            <a:xfrm flipH="1">
              <a:off x="8143900"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円/楕円 224"/>
            <p:cNvSpPr/>
            <p:nvPr/>
          </p:nvSpPr>
          <p:spPr>
            <a:xfrm flipH="1">
              <a:off x="6467501"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円/楕円 225"/>
            <p:cNvSpPr/>
            <p:nvPr/>
          </p:nvSpPr>
          <p:spPr>
            <a:xfrm flipH="1">
              <a:off x="6951688"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円/楕円 226"/>
            <p:cNvSpPr/>
            <p:nvPr/>
          </p:nvSpPr>
          <p:spPr>
            <a:xfrm flipH="1">
              <a:off x="7435875"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円/楕円 227"/>
            <p:cNvSpPr/>
            <p:nvPr/>
          </p:nvSpPr>
          <p:spPr>
            <a:xfrm flipH="1">
              <a:off x="7920062"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9" name="円/楕円 228"/>
            <p:cNvSpPr/>
            <p:nvPr/>
          </p:nvSpPr>
          <p:spPr>
            <a:xfrm flipH="1">
              <a:off x="1874802"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円/楕円 229"/>
            <p:cNvSpPr/>
            <p:nvPr/>
          </p:nvSpPr>
          <p:spPr>
            <a:xfrm flipH="1">
              <a:off x="2358989"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円/楕円 230"/>
            <p:cNvSpPr/>
            <p:nvPr/>
          </p:nvSpPr>
          <p:spPr>
            <a:xfrm flipH="1">
              <a:off x="2843176"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円/楕円 231"/>
            <p:cNvSpPr/>
            <p:nvPr/>
          </p:nvSpPr>
          <p:spPr>
            <a:xfrm flipH="1">
              <a:off x="3327363"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円/楕円 232"/>
            <p:cNvSpPr/>
            <p:nvPr/>
          </p:nvSpPr>
          <p:spPr>
            <a:xfrm flipH="1">
              <a:off x="3811550"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円/楕円 233"/>
            <p:cNvSpPr/>
            <p:nvPr/>
          </p:nvSpPr>
          <p:spPr>
            <a:xfrm flipH="1">
              <a:off x="4295737"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円/楕円 234"/>
            <p:cNvSpPr/>
            <p:nvPr/>
          </p:nvSpPr>
          <p:spPr>
            <a:xfrm flipH="1">
              <a:off x="4779924"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円/楕円 235"/>
            <p:cNvSpPr/>
            <p:nvPr/>
          </p:nvSpPr>
          <p:spPr>
            <a:xfrm flipH="1">
              <a:off x="5264111"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円/楕円 236"/>
            <p:cNvSpPr/>
            <p:nvPr/>
          </p:nvSpPr>
          <p:spPr>
            <a:xfrm flipH="1">
              <a:off x="5748298"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円/楕円 237"/>
            <p:cNvSpPr/>
            <p:nvPr/>
          </p:nvSpPr>
          <p:spPr>
            <a:xfrm flipH="1">
              <a:off x="1650964"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円/楕円 238"/>
            <p:cNvSpPr/>
            <p:nvPr/>
          </p:nvSpPr>
          <p:spPr>
            <a:xfrm flipH="1">
              <a:off x="2135151"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円/楕円 239"/>
            <p:cNvSpPr/>
            <p:nvPr/>
          </p:nvSpPr>
          <p:spPr>
            <a:xfrm flipH="1">
              <a:off x="2619338"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円/楕円 240"/>
            <p:cNvSpPr/>
            <p:nvPr/>
          </p:nvSpPr>
          <p:spPr>
            <a:xfrm flipH="1">
              <a:off x="3103525"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円/楕円 241"/>
            <p:cNvSpPr/>
            <p:nvPr/>
          </p:nvSpPr>
          <p:spPr>
            <a:xfrm flipH="1">
              <a:off x="3587712"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円/楕円 242"/>
            <p:cNvSpPr/>
            <p:nvPr/>
          </p:nvSpPr>
          <p:spPr>
            <a:xfrm flipH="1">
              <a:off x="4071899"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円/楕円 243"/>
            <p:cNvSpPr/>
            <p:nvPr/>
          </p:nvSpPr>
          <p:spPr>
            <a:xfrm flipH="1">
              <a:off x="4556086"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円/楕円 244"/>
            <p:cNvSpPr/>
            <p:nvPr/>
          </p:nvSpPr>
          <p:spPr>
            <a:xfrm flipH="1">
              <a:off x="5040273"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円/楕円 245"/>
            <p:cNvSpPr/>
            <p:nvPr/>
          </p:nvSpPr>
          <p:spPr>
            <a:xfrm flipH="1">
              <a:off x="5524460"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円/楕円 246"/>
            <p:cNvSpPr/>
            <p:nvPr/>
          </p:nvSpPr>
          <p:spPr>
            <a:xfrm flipH="1">
              <a:off x="3946504"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円/楕円 247"/>
            <p:cNvSpPr/>
            <p:nvPr/>
          </p:nvSpPr>
          <p:spPr>
            <a:xfrm flipH="1">
              <a:off x="4430691"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円/楕円 248"/>
            <p:cNvSpPr/>
            <p:nvPr/>
          </p:nvSpPr>
          <p:spPr>
            <a:xfrm flipH="1">
              <a:off x="4914878"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円/楕円 249"/>
            <p:cNvSpPr/>
            <p:nvPr/>
          </p:nvSpPr>
          <p:spPr>
            <a:xfrm flipH="1">
              <a:off x="5399065"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円/楕円 250"/>
            <p:cNvSpPr/>
            <p:nvPr/>
          </p:nvSpPr>
          <p:spPr>
            <a:xfrm flipH="1">
              <a:off x="5883252"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円/楕円 251"/>
            <p:cNvSpPr/>
            <p:nvPr/>
          </p:nvSpPr>
          <p:spPr>
            <a:xfrm flipH="1">
              <a:off x="6367439"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円/楕円 252"/>
            <p:cNvSpPr/>
            <p:nvPr/>
          </p:nvSpPr>
          <p:spPr>
            <a:xfrm flipH="1">
              <a:off x="6851626"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円/楕円 253"/>
            <p:cNvSpPr/>
            <p:nvPr/>
          </p:nvSpPr>
          <p:spPr>
            <a:xfrm flipH="1">
              <a:off x="7335813"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円/楕円 254"/>
            <p:cNvSpPr/>
            <p:nvPr/>
          </p:nvSpPr>
          <p:spPr>
            <a:xfrm flipH="1">
              <a:off x="7820000"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円/楕円 255"/>
            <p:cNvSpPr/>
            <p:nvPr/>
          </p:nvSpPr>
          <p:spPr>
            <a:xfrm flipH="1">
              <a:off x="3722666"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円/楕円 256"/>
            <p:cNvSpPr/>
            <p:nvPr/>
          </p:nvSpPr>
          <p:spPr>
            <a:xfrm flipH="1">
              <a:off x="4206853"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円/楕円 257"/>
            <p:cNvSpPr/>
            <p:nvPr/>
          </p:nvSpPr>
          <p:spPr>
            <a:xfrm flipH="1">
              <a:off x="4691040"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円/楕円 258"/>
            <p:cNvSpPr/>
            <p:nvPr/>
          </p:nvSpPr>
          <p:spPr>
            <a:xfrm flipH="1">
              <a:off x="5175227"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円/楕円 259"/>
            <p:cNvSpPr/>
            <p:nvPr/>
          </p:nvSpPr>
          <p:spPr>
            <a:xfrm flipH="1">
              <a:off x="5659414"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円/楕円 260"/>
            <p:cNvSpPr/>
            <p:nvPr/>
          </p:nvSpPr>
          <p:spPr>
            <a:xfrm flipH="1">
              <a:off x="6143601"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円/楕円 261"/>
            <p:cNvSpPr/>
            <p:nvPr/>
          </p:nvSpPr>
          <p:spPr>
            <a:xfrm flipH="1">
              <a:off x="6627788"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円/楕円 262"/>
            <p:cNvSpPr/>
            <p:nvPr/>
          </p:nvSpPr>
          <p:spPr>
            <a:xfrm flipH="1">
              <a:off x="7111975"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円/楕円 263"/>
            <p:cNvSpPr/>
            <p:nvPr/>
          </p:nvSpPr>
          <p:spPr>
            <a:xfrm flipH="1">
              <a:off x="7596162"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円/楕円 264"/>
            <p:cNvSpPr/>
            <p:nvPr/>
          </p:nvSpPr>
          <p:spPr>
            <a:xfrm flipH="1">
              <a:off x="1795442"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円/楕円 265"/>
            <p:cNvSpPr/>
            <p:nvPr/>
          </p:nvSpPr>
          <p:spPr>
            <a:xfrm flipH="1">
              <a:off x="2279629"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円/楕円 266"/>
            <p:cNvSpPr/>
            <p:nvPr/>
          </p:nvSpPr>
          <p:spPr>
            <a:xfrm flipH="1">
              <a:off x="2763816"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円/楕円 267"/>
            <p:cNvSpPr/>
            <p:nvPr/>
          </p:nvSpPr>
          <p:spPr>
            <a:xfrm flipH="1">
              <a:off x="3248003"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円/楕円 268"/>
            <p:cNvSpPr/>
            <p:nvPr/>
          </p:nvSpPr>
          <p:spPr>
            <a:xfrm flipH="1">
              <a:off x="1571604"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円/楕円 269"/>
            <p:cNvSpPr/>
            <p:nvPr/>
          </p:nvSpPr>
          <p:spPr>
            <a:xfrm flipH="1">
              <a:off x="2055791"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円/楕円 270"/>
            <p:cNvSpPr/>
            <p:nvPr/>
          </p:nvSpPr>
          <p:spPr>
            <a:xfrm flipH="1">
              <a:off x="2539978"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円/楕円 271"/>
            <p:cNvSpPr/>
            <p:nvPr/>
          </p:nvSpPr>
          <p:spPr>
            <a:xfrm flipH="1">
              <a:off x="3024165"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円/楕円 272"/>
            <p:cNvSpPr/>
            <p:nvPr/>
          </p:nvSpPr>
          <p:spPr>
            <a:xfrm flipH="1">
              <a:off x="3508352"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円/楕円 273"/>
            <p:cNvSpPr/>
            <p:nvPr/>
          </p:nvSpPr>
          <p:spPr>
            <a:xfrm flipH="1">
              <a:off x="3509954" y="25260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5" name="円/楕円 274"/>
            <p:cNvSpPr/>
            <p:nvPr/>
          </p:nvSpPr>
          <p:spPr>
            <a:xfrm flipH="1">
              <a:off x="3994141" y="25260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円/楕円 275"/>
            <p:cNvSpPr/>
            <p:nvPr/>
          </p:nvSpPr>
          <p:spPr>
            <a:xfrm flipH="1">
              <a:off x="4478328" y="25260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円/楕円 276"/>
            <p:cNvSpPr/>
            <p:nvPr/>
          </p:nvSpPr>
          <p:spPr>
            <a:xfrm flipH="1">
              <a:off x="3286116" y="25260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 name="円/楕円 277"/>
            <p:cNvSpPr/>
            <p:nvPr/>
          </p:nvSpPr>
          <p:spPr>
            <a:xfrm flipH="1">
              <a:off x="3770303" y="25260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 name="円/楕円 278"/>
            <p:cNvSpPr/>
            <p:nvPr/>
          </p:nvSpPr>
          <p:spPr>
            <a:xfrm flipH="1">
              <a:off x="4254490" y="25260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円/楕円 279"/>
            <p:cNvSpPr/>
            <p:nvPr/>
          </p:nvSpPr>
          <p:spPr>
            <a:xfrm flipH="1">
              <a:off x="4129095" y="25112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円/楕円 280"/>
            <p:cNvSpPr/>
            <p:nvPr/>
          </p:nvSpPr>
          <p:spPr>
            <a:xfrm flipH="1">
              <a:off x="3905257" y="25112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2" name="円/楕円 281"/>
            <p:cNvSpPr/>
            <p:nvPr/>
          </p:nvSpPr>
          <p:spPr>
            <a:xfrm flipH="1">
              <a:off x="4389444" y="25112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円/楕円 282"/>
            <p:cNvSpPr/>
            <p:nvPr/>
          </p:nvSpPr>
          <p:spPr>
            <a:xfrm flipH="1">
              <a:off x="3430594" y="25112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円/楕円 283"/>
            <p:cNvSpPr/>
            <p:nvPr/>
          </p:nvSpPr>
          <p:spPr>
            <a:xfrm flipH="1">
              <a:off x="3206756" y="25112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円/楕円 284"/>
            <p:cNvSpPr/>
            <p:nvPr/>
          </p:nvSpPr>
          <p:spPr>
            <a:xfrm flipH="1">
              <a:off x="3690943" y="25112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円/楕円 285"/>
            <p:cNvSpPr/>
            <p:nvPr/>
          </p:nvSpPr>
          <p:spPr>
            <a:xfrm flipH="1">
              <a:off x="3446438" y="25003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円/楕円 286"/>
            <p:cNvSpPr/>
            <p:nvPr/>
          </p:nvSpPr>
          <p:spPr>
            <a:xfrm flipH="1">
              <a:off x="3930625" y="25003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円/楕円 287"/>
            <p:cNvSpPr/>
            <p:nvPr/>
          </p:nvSpPr>
          <p:spPr>
            <a:xfrm flipH="1">
              <a:off x="4414812" y="25003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円/楕円 288"/>
            <p:cNvSpPr/>
            <p:nvPr/>
          </p:nvSpPr>
          <p:spPr>
            <a:xfrm flipH="1">
              <a:off x="3222600" y="25003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円/楕円 289"/>
            <p:cNvSpPr/>
            <p:nvPr/>
          </p:nvSpPr>
          <p:spPr>
            <a:xfrm flipH="1">
              <a:off x="3706787" y="25003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1" name="円/楕円 290"/>
            <p:cNvSpPr/>
            <p:nvPr/>
          </p:nvSpPr>
          <p:spPr>
            <a:xfrm flipH="1">
              <a:off x="4190974" y="25003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円/楕円 291"/>
            <p:cNvSpPr/>
            <p:nvPr/>
          </p:nvSpPr>
          <p:spPr>
            <a:xfrm flipH="1">
              <a:off x="4065579" y="24855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円/楕円 292"/>
            <p:cNvSpPr/>
            <p:nvPr/>
          </p:nvSpPr>
          <p:spPr>
            <a:xfrm flipH="1">
              <a:off x="4549766" y="24855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円/楕円 293"/>
            <p:cNvSpPr/>
            <p:nvPr/>
          </p:nvSpPr>
          <p:spPr>
            <a:xfrm flipH="1">
              <a:off x="3841741" y="24855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円/楕円 294"/>
            <p:cNvSpPr/>
            <p:nvPr/>
          </p:nvSpPr>
          <p:spPr>
            <a:xfrm flipH="1">
              <a:off x="4325928" y="24855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円/楕円 295"/>
            <p:cNvSpPr/>
            <p:nvPr/>
          </p:nvSpPr>
          <p:spPr>
            <a:xfrm flipH="1">
              <a:off x="3367078" y="24855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円/楕円 296"/>
            <p:cNvSpPr/>
            <p:nvPr/>
          </p:nvSpPr>
          <p:spPr>
            <a:xfrm flipH="1">
              <a:off x="3143240" y="24855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円/楕円 297"/>
            <p:cNvSpPr/>
            <p:nvPr/>
          </p:nvSpPr>
          <p:spPr>
            <a:xfrm flipH="1">
              <a:off x="3627427" y="24855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円/楕円 298"/>
            <p:cNvSpPr/>
            <p:nvPr/>
          </p:nvSpPr>
          <p:spPr>
            <a:xfrm flipH="1">
              <a:off x="3628994" y="241267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0" name="円/楕円 299"/>
            <p:cNvSpPr/>
            <p:nvPr/>
          </p:nvSpPr>
          <p:spPr>
            <a:xfrm flipH="1">
              <a:off x="3889343" y="241267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円/楕円 300"/>
            <p:cNvSpPr/>
            <p:nvPr/>
          </p:nvSpPr>
          <p:spPr>
            <a:xfrm flipH="1">
              <a:off x="3549634" y="2397911"/>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円/楕円 301"/>
            <p:cNvSpPr/>
            <p:nvPr/>
          </p:nvSpPr>
          <p:spPr>
            <a:xfrm flipH="1">
              <a:off x="3809983" y="2397911"/>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円/楕円 302"/>
            <p:cNvSpPr/>
            <p:nvPr/>
          </p:nvSpPr>
          <p:spPr>
            <a:xfrm flipH="1">
              <a:off x="3565478" y="238695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4" name="円/楕円 303"/>
            <p:cNvSpPr/>
            <p:nvPr/>
          </p:nvSpPr>
          <p:spPr>
            <a:xfrm flipH="1">
              <a:off x="3825827" y="238695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円/楕円 304"/>
            <p:cNvSpPr/>
            <p:nvPr/>
          </p:nvSpPr>
          <p:spPr>
            <a:xfrm flipH="1">
              <a:off x="3486118" y="2372192"/>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円/楕円 305"/>
            <p:cNvSpPr/>
            <p:nvPr/>
          </p:nvSpPr>
          <p:spPr>
            <a:xfrm flipH="1">
              <a:off x="3746467" y="2372192"/>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円/楕円 306"/>
            <p:cNvSpPr/>
            <p:nvPr/>
          </p:nvSpPr>
          <p:spPr>
            <a:xfrm flipH="1">
              <a:off x="3748069" y="232647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円/楕円 307"/>
            <p:cNvSpPr/>
            <p:nvPr/>
          </p:nvSpPr>
          <p:spPr>
            <a:xfrm flipH="1">
              <a:off x="3524231" y="232647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円/楕円 308"/>
            <p:cNvSpPr/>
            <p:nvPr/>
          </p:nvSpPr>
          <p:spPr>
            <a:xfrm flipH="1">
              <a:off x="3668709" y="2311711"/>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円/楕円 309"/>
            <p:cNvSpPr/>
            <p:nvPr/>
          </p:nvSpPr>
          <p:spPr>
            <a:xfrm flipH="1">
              <a:off x="3444871" y="2311711"/>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円/楕円 310"/>
            <p:cNvSpPr/>
            <p:nvPr/>
          </p:nvSpPr>
          <p:spPr>
            <a:xfrm flipH="1">
              <a:off x="3929058" y="2311711"/>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円/楕円 311"/>
            <p:cNvSpPr/>
            <p:nvPr/>
          </p:nvSpPr>
          <p:spPr>
            <a:xfrm flipH="1">
              <a:off x="3684553" y="230075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円/楕円 312"/>
            <p:cNvSpPr/>
            <p:nvPr/>
          </p:nvSpPr>
          <p:spPr>
            <a:xfrm flipH="1">
              <a:off x="3460715" y="230075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円/楕円 313"/>
            <p:cNvSpPr/>
            <p:nvPr/>
          </p:nvSpPr>
          <p:spPr>
            <a:xfrm flipH="1">
              <a:off x="3605193" y="2285992"/>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円/楕円 314"/>
            <p:cNvSpPr/>
            <p:nvPr/>
          </p:nvSpPr>
          <p:spPr>
            <a:xfrm flipH="1">
              <a:off x="3865542" y="2285992"/>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円/楕円 315"/>
            <p:cNvSpPr/>
            <p:nvPr/>
          </p:nvSpPr>
          <p:spPr>
            <a:xfrm flipH="1">
              <a:off x="3617903" y="225503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円/楕円 316"/>
            <p:cNvSpPr/>
            <p:nvPr/>
          </p:nvSpPr>
          <p:spPr>
            <a:xfrm flipH="1">
              <a:off x="3752857" y="224027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円/楕円 317"/>
            <p:cNvSpPr/>
            <p:nvPr/>
          </p:nvSpPr>
          <p:spPr>
            <a:xfrm flipH="1">
              <a:off x="3778225" y="222931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円/楕円 318"/>
            <p:cNvSpPr/>
            <p:nvPr/>
          </p:nvSpPr>
          <p:spPr>
            <a:xfrm flipH="1">
              <a:off x="3689341" y="221455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円/楕円 319"/>
            <p:cNvSpPr/>
            <p:nvPr/>
          </p:nvSpPr>
          <p:spPr>
            <a:xfrm flipH="1">
              <a:off x="3736978" y="216883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円/楕円 320"/>
            <p:cNvSpPr/>
            <p:nvPr/>
          </p:nvSpPr>
          <p:spPr>
            <a:xfrm flipH="1">
              <a:off x="3657618" y="215407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円/楕円 321"/>
            <p:cNvSpPr/>
            <p:nvPr/>
          </p:nvSpPr>
          <p:spPr>
            <a:xfrm flipH="1">
              <a:off x="3673462" y="214311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円/楕円 322"/>
            <p:cNvSpPr/>
            <p:nvPr/>
          </p:nvSpPr>
          <p:spPr>
            <a:xfrm flipH="1">
              <a:off x="3594102" y="212835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円/楕円 323"/>
            <p:cNvSpPr/>
            <p:nvPr/>
          </p:nvSpPr>
          <p:spPr>
            <a:xfrm flipH="1">
              <a:off x="3595669" y="205548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円/楕円 324"/>
            <p:cNvSpPr/>
            <p:nvPr/>
          </p:nvSpPr>
          <p:spPr>
            <a:xfrm flipH="1">
              <a:off x="3776658" y="2040721"/>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円/楕円 325"/>
            <p:cNvSpPr/>
            <p:nvPr/>
          </p:nvSpPr>
          <p:spPr>
            <a:xfrm flipH="1">
              <a:off x="3857620" y="1886888"/>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円/楕円 326"/>
            <p:cNvSpPr/>
            <p:nvPr/>
          </p:nvSpPr>
          <p:spPr>
            <a:xfrm flipH="1">
              <a:off x="3778260" y="187212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円/楕円 327"/>
            <p:cNvSpPr/>
            <p:nvPr/>
          </p:nvSpPr>
          <p:spPr>
            <a:xfrm flipH="1">
              <a:off x="3779862" y="1826407"/>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円/楕円 328"/>
            <p:cNvSpPr/>
            <p:nvPr/>
          </p:nvSpPr>
          <p:spPr>
            <a:xfrm flipH="1">
              <a:off x="3700502" y="181164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円/楕円 329"/>
            <p:cNvSpPr/>
            <p:nvPr/>
          </p:nvSpPr>
          <p:spPr>
            <a:xfrm flipH="1">
              <a:off x="3716346" y="1800688"/>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円/楕円 330"/>
            <p:cNvSpPr/>
            <p:nvPr/>
          </p:nvSpPr>
          <p:spPr>
            <a:xfrm flipH="1">
              <a:off x="3636986" y="178592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円/楕円 331"/>
            <p:cNvSpPr/>
            <p:nvPr/>
          </p:nvSpPr>
          <p:spPr>
            <a:xfrm flipH="1">
              <a:off x="3792502" y="202976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3" name="円/楕円 332"/>
            <p:cNvSpPr/>
            <p:nvPr/>
          </p:nvSpPr>
          <p:spPr>
            <a:xfrm flipH="1">
              <a:off x="3713142" y="2015002"/>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4" name="円/楕円 333"/>
            <p:cNvSpPr/>
            <p:nvPr/>
          </p:nvSpPr>
          <p:spPr>
            <a:xfrm flipH="1">
              <a:off x="3714744" y="196928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円/楕円 334"/>
            <p:cNvSpPr/>
            <p:nvPr/>
          </p:nvSpPr>
          <p:spPr>
            <a:xfrm flipH="1">
              <a:off x="3635384" y="1954521"/>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円/楕円 335"/>
            <p:cNvSpPr/>
            <p:nvPr/>
          </p:nvSpPr>
          <p:spPr>
            <a:xfrm flipH="1">
              <a:off x="3651228" y="194356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7" name="円/楕円 336"/>
            <p:cNvSpPr/>
            <p:nvPr/>
          </p:nvSpPr>
          <p:spPr>
            <a:xfrm flipH="1">
              <a:off x="3571868" y="1928802"/>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4346" y="152400"/>
            <a:ext cx="8929654" cy="990600"/>
          </a:xfrm>
        </p:spPr>
        <p:txBody>
          <a:bodyPr>
            <a:normAutofit/>
          </a:bodyPr>
          <a:lstStyle/>
          <a:p>
            <a:r>
              <a:rPr lang="en-US" altLang="ja-JP" sz="2800" dirty="0" smtClean="0"/>
              <a:t>Information Diffusion Related to Real-time Events</a:t>
            </a:r>
            <a:endParaRPr kumimoji="1" lang="ja-JP" altLang="en-US" sz="2800" dirty="0"/>
          </a:p>
        </p:txBody>
      </p:sp>
      <p:sp>
        <p:nvSpPr>
          <p:cNvPr id="3" name="コンテンツ プレースホルダ 2"/>
          <p:cNvSpPr>
            <a:spLocks noGrp="1"/>
          </p:cNvSpPr>
          <p:nvPr>
            <p:ph sz="quarter" idx="1"/>
          </p:nvPr>
        </p:nvSpPr>
        <p:spPr/>
        <p:txBody>
          <a:bodyPr/>
          <a:lstStyle/>
          <a:p>
            <a:r>
              <a:rPr lang="en-US" altLang="ja-JP" dirty="0" smtClean="0"/>
              <a:t>Proposed spatiotemporal models need to meet one condition that</a:t>
            </a:r>
          </a:p>
          <a:p>
            <a:pPr lvl="1"/>
            <a:r>
              <a:rPr lang="en-US" altLang="ja-JP" dirty="0" smtClean="0"/>
              <a:t>Sensors are assumed to be independent</a:t>
            </a:r>
          </a:p>
          <a:p>
            <a:endParaRPr kumimoji="1" lang="en-US" altLang="ja-JP" dirty="0" smtClean="0"/>
          </a:p>
          <a:p>
            <a:r>
              <a:rPr lang="en-US" altLang="ja-JP" dirty="0" smtClean="0"/>
              <a:t>We check if information diffusions about target events happen because</a:t>
            </a:r>
          </a:p>
          <a:p>
            <a:pPr lvl="1"/>
            <a:r>
              <a:rPr lang="en-US" altLang="ja-JP" dirty="0" smtClean="0"/>
              <a:t>if an information diffusion happened among users, Twitter user sensors are not independent . They affect each other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844" y="152400"/>
            <a:ext cx="8858312" cy="990600"/>
          </a:xfrm>
        </p:spPr>
        <p:txBody>
          <a:bodyPr>
            <a:normAutofit/>
          </a:bodyPr>
          <a:lstStyle/>
          <a:p>
            <a:r>
              <a:rPr lang="en-US" altLang="ja-JP" sz="2800" dirty="0" smtClean="0"/>
              <a:t>Information Diffusion Related to Real-time Events</a:t>
            </a:r>
            <a:endParaRPr kumimoji="1" lang="ja-JP" altLang="en-US" sz="2800" dirty="0"/>
          </a:p>
        </p:txBody>
      </p:sp>
      <p:pic>
        <p:nvPicPr>
          <p:cNvPr id="118786" name="Picture 2" descr="C:\Users\user\Desktop\Current Task\papers\WWW2010\typhoon\love0826-29_notime_d.dot.png"/>
          <p:cNvPicPr>
            <a:picLocks noGrp="1" noChangeAspect="1" noChangeArrowheads="1"/>
          </p:cNvPicPr>
          <p:nvPr>
            <p:ph sz="quarter" idx="1"/>
          </p:nvPr>
        </p:nvPicPr>
        <p:blipFill>
          <a:blip r:embed="rId4" cstate="print"/>
          <a:srcRect/>
          <a:stretch>
            <a:fillRect/>
          </a:stretch>
        </p:blipFill>
        <p:spPr bwMode="auto">
          <a:xfrm>
            <a:off x="142844" y="1928802"/>
            <a:ext cx="2858495" cy="2865010"/>
          </a:xfrm>
          <a:prstGeom prst="rect">
            <a:avLst/>
          </a:prstGeom>
          <a:noFill/>
          <a:ln>
            <a:solidFill>
              <a:schemeClr val="accent1"/>
            </a:solidFill>
          </a:ln>
        </p:spPr>
      </p:pic>
      <p:pic>
        <p:nvPicPr>
          <p:cNvPr id="118787" name="Picture 3"/>
          <p:cNvPicPr>
            <a:picLocks noChangeAspect="1" noChangeArrowheads="1"/>
          </p:cNvPicPr>
          <p:nvPr/>
        </p:nvPicPr>
        <p:blipFill>
          <a:blip r:embed="rId5" cstate="print"/>
          <a:srcRect/>
          <a:stretch>
            <a:fillRect/>
          </a:stretch>
        </p:blipFill>
        <p:spPr bwMode="auto">
          <a:xfrm>
            <a:off x="3044965" y="1928802"/>
            <a:ext cx="2955795" cy="2857520"/>
          </a:xfrm>
          <a:prstGeom prst="rect">
            <a:avLst/>
          </a:prstGeom>
          <a:noFill/>
          <a:ln w="9525">
            <a:solidFill>
              <a:schemeClr val="accent1"/>
            </a:solidFill>
            <a:miter lim="800000"/>
            <a:headEnd/>
            <a:tailEnd/>
          </a:ln>
        </p:spPr>
      </p:pic>
      <p:sp>
        <p:nvSpPr>
          <p:cNvPr id="6" name="テキスト ボックス 5"/>
          <p:cNvSpPr txBox="1"/>
          <p:nvPr/>
        </p:nvSpPr>
        <p:spPr>
          <a:xfrm>
            <a:off x="142844" y="1571612"/>
            <a:ext cx="2786082" cy="400110"/>
          </a:xfrm>
          <a:prstGeom prst="rect">
            <a:avLst/>
          </a:prstGeom>
          <a:noFill/>
        </p:spPr>
        <p:txBody>
          <a:bodyPr wrap="square" rtlCol="0">
            <a:spAutoFit/>
          </a:bodyPr>
          <a:lstStyle/>
          <a:p>
            <a:pPr algn="ctr"/>
            <a:r>
              <a:rPr lang="en-US" altLang="ja-JP" sz="2000" dirty="0" smtClean="0"/>
              <a:t>Nintendo DS Game</a:t>
            </a:r>
            <a:endParaRPr kumimoji="1" lang="ja-JP" altLang="en-US" sz="2000" dirty="0"/>
          </a:p>
        </p:txBody>
      </p:sp>
      <p:sp>
        <p:nvSpPr>
          <p:cNvPr id="7" name="テキスト ボックス 6"/>
          <p:cNvSpPr txBox="1"/>
          <p:nvPr/>
        </p:nvSpPr>
        <p:spPr>
          <a:xfrm>
            <a:off x="3500430" y="1600130"/>
            <a:ext cx="2071702" cy="400110"/>
          </a:xfrm>
          <a:prstGeom prst="rect">
            <a:avLst/>
          </a:prstGeom>
          <a:noFill/>
        </p:spPr>
        <p:txBody>
          <a:bodyPr wrap="square" rtlCol="0">
            <a:spAutoFit/>
          </a:bodyPr>
          <a:lstStyle/>
          <a:p>
            <a:pPr algn="ctr"/>
            <a:r>
              <a:rPr lang="en-US" altLang="ja-JP" sz="2000" dirty="0" smtClean="0"/>
              <a:t>an earthquake</a:t>
            </a:r>
            <a:endParaRPr kumimoji="1" lang="ja-JP" altLang="en-US" sz="2000" dirty="0"/>
          </a:p>
        </p:txBody>
      </p:sp>
      <p:pic>
        <p:nvPicPr>
          <p:cNvPr id="118788" name="Picture 4"/>
          <p:cNvPicPr>
            <a:picLocks noChangeAspect="1" noChangeArrowheads="1"/>
          </p:cNvPicPr>
          <p:nvPr/>
        </p:nvPicPr>
        <p:blipFill>
          <a:blip r:embed="rId6" cstate="print"/>
          <a:srcRect/>
          <a:stretch>
            <a:fillRect/>
          </a:stretch>
        </p:blipFill>
        <p:spPr bwMode="auto">
          <a:xfrm>
            <a:off x="6072198" y="1933684"/>
            <a:ext cx="2955600" cy="2818752"/>
          </a:xfrm>
          <a:prstGeom prst="rect">
            <a:avLst/>
          </a:prstGeom>
          <a:noFill/>
          <a:ln w="9525">
            <a:solidFill>
              <a:schemeClr val="accent1"/>
            </a:solidFill>
            <a:miter lim="800000"/>
            <a:headEnd/>
            <a:tailEnd/>
          </a:ln>
        </p:spPr>
      </p:pic>
      <p:sp>
        <p:nvSpPr>
          <p:cNvPr id="9" name="テキスト ボックス 8"/>
          <p:cNvSpPr txBox="1"/>
          <p:nvPr/>
        </p:nvSpPr>
        <p:spPr>
          <a:xfrm>
            <a:off x="6429388" y="1600130"/>
            <a:ext cx="2071702" cy="400110"/>
          </a:xfrm>
          <a:prstGeom prst="rect">
            <a:avLst/>
          </a:prstGeom>
          <a:noFill/>
        </p:spPr>
        <p:txBody>
          <a:bodyPr wrap="square" rtlCol="0">
            <a:spAutoFit/>
          </a:bodyPr>
          <a:lstStyle/>
          <a:p>
            <a:pPr algn="ctr"/>
            <a:r>
              <a:rPr lang="en-US" altLang="ja-JP" sz="2000" dirty="0" smtClean="0"/>
              <a:t>a typhoon</a:t>
            </a:r>
            <a:endParaRPr kumimoji="1" lang="ja-JP" altLang="en-US" sz="2000" dirty="0"/>
          </a:p>
        </p:txBody>
      </p:sp>
      <p:sp>
        <p:nvSpPr>
          <p:cNvPr id="10" name="テキスト ボックス 9"/>
          <p:cNvSpPr txBox="1"/>
          <p:nvPr/>
        </p:nvSpPr>
        <p:spPr>
          <a:xfrm>
            <a:off x="1785918" y="1214422"/>
            <a:ext cx="5929354" cy="523220"/>
          </a:xfrm>
          <a:prstGeom prst="rect">
            <a:avLst/>
          </a:prstGeom>
          <a:noFill/>
        </p:spPr>
        <p:txBody>
          <a:bodyPr wrap="square" rtlCol="0">
            <a:spAutoFit/>
          </a:bodyPr>
          <a:lstStyle/>
          <a:p>
            <a:pPr algn="ctr"/>
            <a:r>
              <a:rPr lang="en-US" altLang="ja-JP" sz="2800" dirty="0" smtClean="0"/>
              <a:t>Information Flow Networks on Twitter</a:t>
            </a:r>
            <a:endParaRPr kumimoji="1" lang="ja-JP" altLang="en-US" sz="2800" dirty="0"/>
          </a:p>
        </p:txBody>
      </p:sp>
      <p:sp>
        <p:nvSpPr>
          <p:cNvPr id="11" name="テキスト ボックス 10"/>
          <p:cNvSpPr txBox="1"/>
          <p:nvPr/>
        </p:nvSpPr>
        <p:spPr>
          <a:xfrm>
            <a:off x="214282" y="4931174"/>
            <a:ext cx="8786842" cy="1569660"/>
          </a:xfrm>
          <a:prstGeom prst="rect">
            <a:avLst/>
          </a:prstGeom>
          <a:noFill/>
        </p:spPr>
        <p:txBody>
          <a:bodyPr wrap="square" rtlCol="0">
            <a:spAutoFit/>
          </a:bodyPr>
          <a:lstStyle/>
          <a:p>
            <a:r>
              <a:rPr lang="en-US" altLang="ja-JP" sz="2400" dirty="0" smtClean="0">
                <a:solidFill>
                  <a:schemeClr val="accent1">
                    <a:lumMod val="75000"/>
                  </a:schemeClr>
                </a:solidFill>
              </a:rPr>
              <a:t>In the case of an earthquakes and a typhoons, very little information diffusion takes place on Twitter, compared to Nintendo DS Game</a:t>
            </a:r>
          </a:p>
          <a:p>
            <a:r>
              <a:rPr lang="ja-JP" altLang="en-US" sz="2400" dirty="0" smtClean="0">
                <a:solidFill>
                  <a:schemeClr val="accent1">
                    <a:lumMod val="75000"/>
                  </a:schemeClr>
                </a:solidFill>
              </a:rPr>
              <a:t>→</a:t>
            </a:r>
            <a:r>
              <a:rPr lang="en-US" altLang="ja-JP" sz="2400" dirty="0" smtClean="0">
                <a:solidFill>
                  <a:schemeClr val="accent1">
                    <a:lumMod val="75000"/>
                  </a:schemeClr>
                </a:solidFill>
              </a:rPr>
              <a:t> We assume that Twitter user sensors are independent about earthquakes and typhoons</a:t>
            </a:r>
            <a:endParaRPr kumimoji="1" lang="ja-JP" altLang="en-US" sz="2400" dirty="0">
              <a:solidFill>
                <a:schemeClr val="accent1">
                  <a:lumMod val="75000"/>
                </a:schemeClr>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571472" y="3971930"/>
            <a:ext cx="7072362" cy="57150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r>
              <a:rPr kumimoji="0" lang="en-US" altLang="ja-JP" sz="3200" dirty="0" smtClean="0">
                <a:solidFill>
                  <a:schemeClr val="accent1"/>
                </a:solidFill>
              </a:rPr>
              <a:t>Experiments And Evaluation</a:t>
            </a:r>
            <a:endParaRPr kumimoji="0" lang="en-US" altLang="ja-JP" sz="3200" dirty="0">
              <a:solidFill>
                <a:schemeClr val="accent1"/>
              </a:solidFill>
            </a:endParaRPr>
          </a:p>
        </p:txBody>
      </p:sp>
      <p:sp>
        <p:nvSpPr>
          <p:cNvPr id="18" name="正方形/長方形 17"/>
          <p:cNvSpPr/>
          <p:nvPr/>
        </p:nvSpPr>
        <p:spPr>
          <a:xfrm>
            <a:off x="357158" y="3971930"/>
            <a:ext cx="213453" cy="57754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タイトル 1"/>
          <p:cNvSpPr>
            <a:spLocks noGrp="1"/>
          </p:cNvSpPr>
          <p:nvPr>
            <p:ph type="title"/>
          </p:nvPr>
        </p:nvSpPr>
        <p:spPr>
          <a:xfrm>
            <a:off x="457200" y="152400"/>
            <a:ext cx="8229600" cy="990600"/>
          </a:xfrm>
        </p:spPr>
        <p:txBody>
          <a:bodyPr/>
          <a:lstStyle/>
          <a:p>
            <a:r>
              <a:rPr kumimoji="1" lang="en-US" altLang="ja-JP" dirty="0" smtClean="0">
                <a:solidFill>
                  <a:schemeClr val="accent1"/>
                </a:solidFill>
              </a:rPr>
              <a:t>Outline</a:t>
            </a:r>
            <a:endParaRPr kumimoji="1" lang="ja-JP" altLang="en-US" dirty="0">
              <a:solidFill>
                <a:schemeClr val="accent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Experiments And Evaluation</a:t>
            </a:r>
            <a:endParaRPr kumimoji="1" lang="ja-JP" altLang="en-US" dirty="0"/>
          </a:p>
        </p:txBody>
      </p:sp>
      <p:sp>
        <p:nvSpPr>
          <p:cNvPr id="3" name="コンテンツ プレースホルダ 2"/>
          <p:cNvSpPr>
            <a:spLocks noGrp="1"/>
          </p:cNvSpPr>
          <p:nvPr>
            <p:ph sz="quarter" idx="1"/>
          </p:nvPr>
        </p:nvSpPr>
        <p:spPr/>
        <p:txBody>
          <a:bodyPr/>
          <a:lstStyle/>
          <a:p>
            <a:r>
              <a:rPr lang="en-US" altLang="ja-JP" dirty="0" smtClean="0"/>
              <a:t>We demonstrate performances of</a:t>
            </a:r>
          </a:p>
          <a:p>
            <a:pPr lvl="1"/>
            <a:r>
              <a:rPr lang="en-US" altLang="ja-JP" dirty="0" smtClean="0"/>
              <a:t>tweet classification</a:t>
            </a:r>
          </a:p>
          <a:p>
            <a:pPr lvl="1"/>
            <a:r>
              <a:rPr lang="en-US" altLang="ja-JP" dirty="0" smtClean="0"/>
              <a:t>event detection from time-series data</a:t>
            </a:r>
          </a:p>
          <a:p>
            <a:pPr lvl="1">
              <a:buNone/>
            </a:pPr>
            <a:r>
              <a:rPr lang="en-US" altLang="ja-JP" dirty="0" smtClean="0"/>
              <a:t>  	  </a:t>
            </a:r>
            <a:r>
              <a:rPr lang="ja-JP" altLang="en-US" dirty="0" smtClean="0"/>
              <a:t>→　</a:t>
            </a:r>
            <a:r>
              <a:rPr lang="en-US" altLang="ja-JP" dirty="0" smtClean="0"/>
              <a:t>show this results in “application”</a:t>
            </a:r>
          </a:p>
          <a:p>
            <a:pPr lvl="1"/>
            <a:r>
              <a:rPr lang="en-US" altLang="ja-JP" dirty="0" smtClean="0"/>
              <a:t>location estimation from a series of spatial information  </a:t>
            </a:r>
          </a:p>
          <a:p>
            <a:pPr lvl="1"/>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
                                            <p:txEl>
                                              <p:pRg st="1" end="1"/>
                                            </p:txEl>
                                          </p:spTgt>
                                        </p:tgtEl>
                                        <p:attrNameLst>
                                          <p:attrName>style.color</p:attrName>
                                        </p:attrNameLst>
                                      </p:cBhvr>
                                      <p:to>
                                        <a:srgbClr val="FF0000"/>
                                      </p:to>
                                    </p:animClr>
                                  </p:childTnLst>
                                </p:cTn>
                              </p:par>
                              <p:par>
                                <p:cTn id="7" presetID="3" presetClass="emph" presetSubtype="2" fill="hold" grpId="0" nodeType="withEffect">
                                  <p:stCondLst>
                                    <p:cond delay="0"/>
                                  </p:stCondLst>
                                  <p:childTnLst>
                                    <p:animClr clrSpc="rgb" dir="cw">
                                      <p:cBhvr override="childStyle">
                                        <p:cTn id="8" dur="500" fill="hold"/>
                                        <p:tgtEl>
                                          <p:spTgt spid="3">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71472" y="1357298"/>
            <a:ext cx="7072362" cy="57150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latinLnBrk="0" hangingPunct="1"/>
            <a:r>
              <a:rPr kumimoji="0" lang="en-US" sz="3200" dirty="0" smtClean="0">
                <a:solidFill>
                  <a:schemeClr val="accent1"/>
                </a:solidFill>
              </a:rPr>
              <a:t>Introduction</a:t>
            </a:r>
            <a:endParaRPr kumimoji="0" lang="en-US" sz="3200" dirty="0">
              <a:solidFill>
                <a:schemeClr val="accent1"/>
              </a:solidFill>
            </a:endParaRPr>
          </a:p>
        </p:txBody>
      </p:sp>
      <p:sp>
        <p:nvSpPr>
          <p:cNvPr id="11" name="正方形/長方形 10"/>
          <p:cNvSpPr/>
          <p:nvPr/>
        </p:nvSpPr>
        <p:spPr>
          <a:xfrm>
            <a:off x="357158" y="1357298"/>
            <a:ext cx="213453" cy="57754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タイトル 1"/>
          <p:cNvSpPr>
            <a:spLocks noGrp="1"/>
          </p:cNvSpPr>
          <p:nvPr>
            <p:ph type="title"/>
          </p:nvPr>
        </p:nvSpPr>
        <p:spPr>
          <a:xfrm>
            <a:off x="457200" y="152400"/>
            <a:ext cx="8229600" cy="990600"/>
          </a:xfrm>
        </p:spPr>
        <p:txBody>
          <a:bodyPr/>
          <a:lstStyle/>
          <a:p>
            <a:r>
              <a:rPr kumimoji="1" lang="en-US" altLang="ja-JP" dirty="0" smtClean="0">
                <a:solidFill>
                  <a:schemeClr val="accent1"/>
                </a:solidFill>
              </a:rPr>
              <a:t>Outline</a:t>
            </a:r>
            <a:endParaRPr kumimoji="1" lang="ja-JP" altLang="en-US" dirty="0">
              <a:solidFill>
                <a:schemeClr val="accent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Evaluation of Semantic Analysis</a:t>
            </a:r>
          </a:p>
        </p:txBody>
      </p:sp>
      <p:sp>
        <p:nvSpPr>
          <p:cNvPr id="3" name="コンテンツ プレースホルダ 2"/>
          <p:cNvSpPr>
            <a:spLocks noGrp="1"/>
          </p:cNvSpPr>
          <p:nvPr>
            <p:ph sz="quarter" idx="1"/>
          </p:nvPr>
        </p:nvSpPr>
        <p:spPr/>
        <p:txBody>
          <a:bodyPr>
            <a:normAutofit/>
          </a:bodyPr>
          <a:lstStyle/>
          <a:p>
            <a:r>
              <a:rPr kumimoji="1" lang="en-US" altLang="ja-JP" dirty="0" smtClean="0"/>
              <a:t>Queries</a:t>
            </a:r>
          </a:p>
          <a:p>
            <a:pPr lvl="1"/>
            <a:r>
              <a:rPr lang="en-US" altLang="ja-JP" dirty="0" smtClean="0"/>
              <a:t>Earthquake   </a:t>
            </a:r>
            <a:r>
              <a:rPr kumimoji="1" lang="en-US" altLang="ja-JP" dirty="0" smtClean="0"/>
              <a:t>query: “shaking” and “earthquake”</a:t>
            </a:r>
          </a:p>
          <a:p>
            <a:pPr lvl="1"/>
            <a:r>
              <a:rPr kumimoji="1" lang="en-US" altLang="ja-JP" dirty="0" smtClean="0"/>
              <a:t>Typhoon       query:”typhoon”</a:t>
            </a:r>
          </a:p>
          <a:p>
            <a:pPr lvl="8"/>
            <a:r>
              <a:rPr lang="en-US" altLang="ja-JP" dirty="0" smtClean="0"/>
              <a:t>					</a:t>
            </a:r>
          </a:p>
          <a:p>
            <a:r>
              <a:rPr lang="en-US" altLang="ja-JP" dirty="0" smtClean="0"/>
              <a:t>Examples to create classifier</a:t>
            </a:r>
          </a:p>
          <a:p>
            <a:pPr lvl="1"/>
            <a:r>
              <a:rPr lang="en-US" altLang="ja-JP" dirty="0" smtClean="0"/>
              <a:t>597 positive examples</a:t>
            </a:r>
          </a:p>
          <a:p>
            <a:pPr lvl="8"/>
            <a:endParaRPr lang="en-US" altLang="ja-JP"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Evaluation of Semantic Analysis</a:t>
            </a:r>
          </a:p>
        </p:txBody>
      </p:sp>
      <p:sp>
        <p:nvSpPr>
          <p:cNvPr id="3" name="コンテンツ プレースホルダ 2"/>
          <p:cNvSpPr>
            <a:spLocks noGrp="1"/>
          </p:cNvSpPr>
          <p:nvPr>
            <p:ph sz="quarter" idx="1"/>
          </p:nvPr>
        </p:nvSpPr>
        <p:spPr/>
        <p:txBody>
          <a:bodyPr/>
          <a:lstStyle/>
          <a:p>
            <a:r>
              <a:rPr lang="en-US" altLang="ja-JP" dirty="0" smtClean="0"/>
              <a:t>“earthquake” query</a:t>
            </a:r>
          </a:p>
          <a:p>
            <a:endParaRPr kumimoji="1" lang="en-US" altLang="ja-JP" dirty="0" smtClean="0"/>
          </a:p>
          <a:p>
            <a:pPr lvl="5"/>
            <a:endParaRPr kumimoji="1" lang="en-US" altLang="ja-JP" dirty="0" smtClean="0"/>
          </a:p>
          <a:p>
            <a:endParaRPr lang="en-US" altLang="ja-JP" dirty="0" smtClean="0"/>
          </a:p>
          <a:p>
            <a:endParaRPr kumimoji="1" lang="en-US" altLang="ja-JP" dirty="0" smtClean="0"/>
          </a:p>
          <a:p>
            <a:pPr>
              <a:buNone/>
            </a:pPr>
            <a:endParaRPr kumimoji="1" lang="en-US" altLang="ja-JP" dirty="0" smtClean="0"/>
          </a:p>
          <a:p>
            <a:r>
              <a:rPr kumimoji="1" lang="en-US" altLang="ja-JP" dirty="0" smtClean="0"/>
              <a:t>“shaking” query</a:t>
            </a:r>
          </a:p>
        </p:txBody>
      </p:sp>
      <p:graphicFrame>
        <p:nvGraphicFramePr>
          <p:cNvPr id="4" name="表 3"/>
          <p:cNvGraphicFramePr>
            <a:graphicFrameLocks noGrp="1"/>
          </p:cNvGraphicFramePr>
          <p:nvPr/>
        </p:nvGraphicFramePr>
        <p:xfrm>
          <a:off x="2071670" y="1860552"/>
          <a:ext cx="4876800" cy="1854200"/>
        </p:xfrm>
        <a:graphic>
          <a:graphicData uri="http://schemas.openxmlformats.org/drawingml/2006/table">
            <a:tbl>
              <a:tblPr firstRow="1" bandRow="1">
                <a:tableStyleId>{21E4AEA4-8DFA-4A89-87EB-49C32662AFE0}</a:tableStyleId>
              </a:tblPr>
              <a:tblGrid>
                <a:gridCol w="1219200"/>
                <a:gridCol w="1219200"/>
                <a:gridCol w="1219200"/>
                <a:gridCol w="1219200"/>
              </a:tblGrid>
              <a:tr h="370840">
                <a:tc>
                  <a:txBody>
                    <a:bodyPr/>
                    <a:lstStyle/>
                    <a:p>
                      <a:r>
                        <a:rPr kumimoji="1" lang="en-US" altLang="ja-JP" dirty="0" smtClean="0"/>
                        <a:t>Features</a:t>
                      </a:r>
                      <a:endParaRPr kumimoji="1" lang="ja-JP" altLang="en-US" dirty="0"/>
                    </a:p>
                  </a:txBody>
                  <a:tcPr/>
                </a:tc>
                <a:tc>
                  <a:txBody>
                    <a:bodyPr/>
                    <a:lstStyle/>
                    <a:p>
                      <a:r>
                        <a:rPr kumimoji="1" lang="en-US" altLang="ja-JP" dirty="0" smtClean="0"/>
                        <a:t>Recall</a:t>
                      </a:r>
                      <a:endParaRPr kumimoji="1" lang="ja-JP" altLang="en-US" dirty="0"/>
                    </a:p>
                  </a:txBody>
                  <a:tcPr/>
                </a:tc>
                <a:tc>
                  <a:txBody>
                    <a:bodyPr/>
                    <a:lstStyle/>
                    <a:p>
                      <a:r>
                        <a:rPr kumimoji="1" lang="en-US" altLang="ja-JP" dirty="0" smtClean="0"/>
                        <a:t>Precision</a:t>
                      </a:r>
                      <a:endParaRPr kumimoji="1" lang="ja-JP" altLang="en-US" dirty="0"/>
                    </a:p>
                  </a:txBody>
                  <a:tcPr/>
                </a:tc>
                <a:tc>
                  <a:txBody>
                    <a:bodyPr/>
                    <a:lstStyle/>
                    <a:p>
                      <a:r>
                        <a:rPr kumimoji="1" lang="en-US" altLang="ja-JP" dirty="0" smtClean="0"/>
                        <a:t>F-Value</a:t>
                      </a:r>
                      <a:endParaRPr kumimoji="1" lang="ja-JP" altLang="en-US" dirty="0"/>
                    </a:p>
                  </a:txBody>
                  <a:tcPr/>
                </a:tc>
              </a:tr>
              <a:tr h="370840">
                <a:tc>
                  <a:txBody>
                    <a:bodyPr/>
                    <a:lstStyle/>
                    <a:p>
                      <a:r>
                        <a:rPr kumimoji="1" lang="en-US" altLang="ja-JP" dirty="0" smtClean="0"/>
                        <a:t>Statistical</a:t>
                      </a:r>
                      <a:endParaRPr kumimoji="1" lang="ja-JP" altLang="en-US" dirty="0"/>
                    </a:p>
                  </a:txBody>
                  <a:tcPr>
                    <a:solidFill>
                      <a:schemeClr val="accent4">
                        <a:lumMod val="75000"/>
                      </a:schemeClr>
                    </a:solidFill>
                  </a:tcPr>
                </a:tc>
                <a:tc>
                  <a:txBody>
                    <a:bodyPr/>
                    <a:lstStyle/>
                    <a:p>
                      <a:r>
                        <a:rPr kumimoji="1" lang="en-US" altLang="ja-JP" dirty="0" smtClean="0"/>
                        <a:t>87.50%</a:t>
                      </a:r>
                    </a:p>
                  </a:txBody>
                  <a:tcPr>
                    <a:solidFill>
                      <a:schemeClr val="accent4">
                        <a:lumMod val="75000"/>
                      </a:schemeClr>
                    </a:solidFill>
                  </a:tcPr>
                </a:tc>
                <a:tc>
                  <a:txBody>
                    <a:bodyPr/>
                    <a:lstStyle/>
                    <a:p>
                      <a:r>
                        <a:rPr kumimoji="1" lang="en-US" altLang="ja-JP" dirty="0" smtClean="0"/>
                        <a:t>63.64%</a:t>
                      </a:r>
                      <a:endParaRPr kumimoji="1" lang="ja-JP" altLang="en-US" dirty="0"/>
                    </a:p>
                  </a:txBody>
                  <a:tcPr>
                    <a:solidFill>
                      <a:schemeClr val="accent4">
                        <a:lumMod val="75000"/>
                      </a:schemeClr>
                    </a:solidFill>
                  </a:tcPr>
                </a:tc>
                <a:tc>
                  <a:txBody>
                    <a:bodyPr/>
                    <a:lstStyle/>
                    <a:p>
                      <a:r>
                        <a:rPr kumimoji="1" lang="en-US" altLang="ja-JP" dirty="0" smtClean="0"/>
                        <a:t>73.69%</a:t>
                      </a:r>
                      <a:endParaRPr kumimoji="1" lang="ja-JP" altLang="en-US" dirty="0"/>
                    </a:p>
                  </a:txBody>
                  <a:tcPr>
                    <a:solidFill>
                      <a:schemeClr val="accent4">
                        <a:lumMod val="75000"/>
                      </a:schemeClr>
                    </a:solidFill>
                  </a:tcPr>
                </a:tc>
              </a:tr>
              <a:tr h="370840">
                <a:tc>
                  <a:txBody>
                    <a:bodyPr/>
                    <a:lstStyle/>
                    <a:p>
                      <a:r>
                        <a:rPr kumimoji="1" lang="en-US" altLang="ja-JP" dirty="0" smtClean="0"/>
                        <a:t>Keywords</a:t>
                      </a:r>
                      <a:endParaRPr kumimoji="1" lang="ja-JP" altLang="en-US" dirty="0"/>
                    </a:p>
                  </a:txBody>
                  <a:tcPr/>
                </a:tc>
                <a:tc>
                  <a:txBody>
                    <a:bodyPr/>
                    <a:lstStyle/>
                    <a:p>
                      <a:r>
                        <a:rPr kumimoji="1" lang="en-US" altLang="ja-JP" dirty="0" smtClean="0"/>
                        <a:t>87.50%</a:t>
                      </a:r>
                      <a:endParaRPr kumimoji="1" lang="ja-JP" altLang="en-US" dirty="0"/>
                    </a:p>
                  </a:txBody>
                  <a:tcPr/>
                </a:tc>
                <a:tc>
                  <a:txBody>
                    <a:bodyPr/>
                    <a:lstStyle/>
                    <a:p>
                      <a:r>
                        <a:rPr kumimoji="1" lang="en-US" altLang="ja-JP" dirty="0" smtClean="0"/>
                        <a:t>38.89%</a:t>
                      </a:r>
                      <a:endParaRPr kumimoji="1" lang="ja-JP" altLang="en-US" dirty="0"/>
                    </a:p>
                  </a:txBody>
                  <a:tcPr/>
                </a:tc>
                <a:tc>
                  <a:txBody>
                    <a:bodyPr/>
                    <a:lstStyle/>
                    <a:p>
                      <a:r>
                        <a:rPr kumimoji="1" lang="en-US" altLang="ja-JP" dirty="0" smtClean="0"/>
                        <a:t>53.85%</a:t>
                      </a:r>
                      <a:endParaRPr kumimoji="1" lang="ja-JP" altLang="en-US" dirty="0"/>
                    </a:p>
                  </a:txBody>
                  <a:tcPr/>
                </a:tc>
              </a:tr>
              <a:tr h="370840">
                <a:tc>
                  <a:txBody>
                    <a:bodyPr/>
                    <a:lstStyle/>
                    <a:p>
                      <a:r>
                        <a:rPr kumimoji="1" lang="en-US" altLang="ja-JP" dirty="0" smtClean="0"/>
                        <a:t>Context</a:t>
                      </a:r>
                      <a:endParaRPr kumimoji="1" lang="ja-JP" altLang="en-US" dirty="0"/>
                    </a:p>
                  </a:txBody>
                  <a:tcPr/>
                </a:tc>
                <a:tc>
                  <a:txBody>
                    <a:bodyPr/>
                    <a:lstStyle/>
                    <a:p>
                      <a:r>
                        <a:rPr kumimoji="1" lang="en-US" altLang="ja-JP" dirty="0" smtClean="0"/>
                        <a:t>50.00%</a:t>
                      </a:r>
                      <a:endParaRPr kumimoji="1" lang="ja-JP" altLang="en-US" dirty="0"/>
                    </a:p>
                  </a:txBody>
                  <a:tcPr/>
                </a:tc>
                <a:tc>
                  <a:txBody>
                    <a:bodyPr/>
                    <a:lstStyle/>
                    <a:p>
                      <a:r>
                        <a:rPr kumimoji="1" lang="en-US" altLang="ja-JP" dirty="0" smtClean="0"/>
                        <a:t>66.67%</a:t>
                      </a:r>
                      <a:endParaRPr kumimoji="1" lang="ja-JP" altLang="en-US" dirty="0"/>
                    </a:p>
                  </a:txBody>
                  <a:tcPr/>
                </a:tc>
                <a:tc>
                  <a:txBody>
                    <a:bodyPr/>
                    <a:lstStyle/>
                    <a:p>
                      <a:r>
                        <a:rPr kumimoji="1" lang="en-US" altLang="ja-JP" dirty="0" smtClean="0"/>
                        <a:t>57.14%</a:t>
                      </a:r>
                      <a:endParaRPr kumimoji="1" lang="ja-JP" altLang="en-US" dirty="0"/>
                    </a:p>
                  </a:txBody>
                  <a:tcPr/>
                </a:tc>
              </a:tr>
              <a:tr h="370840">
                <a:tc>
                  <a:txBody>
                    <a:bodyPr/>
                    <a:lstStyle/>
                    <a:p>
                      <a:r>
                        <a:rPr kumimoji="1" lang="en-US" altLang="ja-JP" dirty="0" smtClean="0"/>
                        <a:t>All</a:t>
                      </a:r>
                      <a:endParaRPr kumimoji="1" lang="ja-JP" altLang="en-US" dirty="0"/>
                    </a:p>
                  </a:txBody>
                  <a:tcPr>
                    <a:solidFill>
                      <a:schemeClr val="accent4">
                        <a:lumMod val="75000"/>
                      </a:schemeClr>
                    </a:solidFill>
                  </a:tcPr>
                </a:tc>
                <a:tc>
                  <a:txBody>
                    <a:bodyPr/>
                    <a:lstStyle/>
                    <a:p>
                      <a:r>
                        <a:rPr kumimoji="1" lang="en-US" altLang="ja-JP" dirty="0" smtClean="0"/>
                        <a:t>87.50%</a:t>
                      </a:r>
                      <a:endParaRPr kumimoji="1" lang="ja-JP" altLang="en-US" dirty="0"/>
                    </a:p>
                  </a:txBody>
                  <a:tcPr>
                    <a:solidFill>
                      <a:schemeClr val="accent4">
                        <a:lumMod val="75000"/>
                      </a:schemeClr>
                    </a:solidFill>
                  </a:tcPr>
                </a:tc>
                <a:tc>
                  <a:txBody>
                    <a:bodyPr/>
                    <a:lstStyle/>
                    <a:p>
                      <a:r>
                        <a:rPr kumimoji="1" lang="en-US" altLang="ja-JP" dirty="0" smtClean="0"/>
                        <a:t>63.64%</a:t>
                      </a:r>
                      <a:endParaRPr kumimoji="1" lang="ja-JP" altLang="en-US" dirty="0"/>
                    </a:p>
                  </a:txBody>
                  <a:tcPr>
                    <a:solidFill>
                      <a:schemeClr val="accent4">
                        <a:lumMod val="75000"/>
                      </a:schemeClr>
                    </a:solidFill>
                  </a:tcPr>
                </a:tc>
                <a:tc>
                  <a:txBody>
                    <a:bodyPr/>
                    <a:lstStyle/>
                    <a:p>
                      <a:r>
                        <a:rPr kumimoji="1" lang="en-US" altLang="ja-JP" dirty="0" smtClean="0"/>
                        <a:t>73.69%</a:t>
                      </a:r>
                      <a:endParaRPr kumimoji="1" lang="ja-JP" altLang="en-US" dirty="0"/>
                    </a:p>
                  </a:txBody>
                  <a:tcPr>
                    <a:solidFill>
                      <a:schemeClr val="accent4">
                        <a:lumMod val="75000"/>
                      </a:schemeClr>
                    </a:solidFill>
                  </a:tcPr>
                </a:tc>
              </a:tr>
            </a:tbl>
          </a:graphicData>
        </a:graphic>
      </p:graphicFrame>
      <p:graphicFrame>
        <p:nvGraphicFramePr>
          <p:cNvPr id="5" name="表 4"/>
          <p:cNvGraphicFramePr>
            <a:graphicFrameLocks noGrp="1"/>
          </p:cNvGraphicFramePr>
          <p:nvPr/>
        </p:nvGraphicFramePr>
        <p:xfrm>
          <a:off x="2071670" y="4360882"/>
          <a:ext cx="4876800" cy="1854200"/>
        </p:xfrm>
        <a:graphic>
          <a:graphicData uri="http://schemas.openxmlformats.org/drawingml/2006/table">
            <a:tbl>
              <a:tblPr firstRow="1" bandRow="1">
                <a:tableStyleId>{21E4AEA4-8DFA-4A89-87EB-49C32662AFE0}</a:tableStyleId>
              </a:tblPr>
              <a:tblGrid>
                <a:gridCol w="1219200"/>
                <a:gridCol w="1219200"/>
                <a:gridCol w="1219200"/>
                <a:gridCol w="1219200"/>
              </a:tblGrid>
              <a:tr h="370840">
                <a:tc>
                  <a:txBody>
                    <a:bodyPr/>
                    <a:lstStyle/>
                    <a:p>
                      <a:r>
                        <a:rPr kumimoji="1" lang="en-US" altLang="ja-JP" dirty="0" smtClean="0"/>
                        <a:t>Features</a:t>
                      </a:r>
                      <a:endParaRPr kumimoji="1" lang="ja-JP" altLang="en-US" dirty="0"/>
                    </a:p>
                  </a:txBody>
                  <a:tcPr/>
                </a:tc>
                <a:tc>
                  <a:txBody>
                    <a:bodyPr/>
                    <a:lstStyle/>
                    <a:p>
                      <a:r>
                        <a:rPr kumimoji="1" lang="en-US" altLang="ja-JP" dirty="0" smtClean="0"/>
                        <a:t>Recall</a:t>
                      </a:r>
                      <a:endParaRPr kumimoji="1" lang="ja-JP" altLang="en-US" dirty="0"/>
                    </a:p>
                  </a:txBody>
                  <a:tcPr/>
                </a:tc>
                <a:tc>
                  <a:txBody>
                    <a:bodyPr/>
                    <a:lstStyle/>
                    <a:p>
                      <a:r>
                        <a:rPr kumimoji="1" lang="en-US" altLang="ja-JP" dirty="0" smtClean="0"/>
                        <a:t>Precision</a:t>
                      </a:r>
                      <a:endParaRPr kumimoji="1" lang="ja-JP" altLang="en-US" dirty="0"/>
                    </a:p>
                  </a:txBody>
                  <a:tcPr/>
                </a:tc>
                <a:tc>
                  <a:txBody>
                    <a:bodyPr/>
                    <a:lstStyle/>
                    <a:p>
                      <a:r>
                        <a:rPr kumimoji="1" lang="en-US" altLang="ja-JP" dirty="0" smtClean="0"/>
                        <a:t>F-Value</a:t>
                      </a:r>
                      <a:endParaRPr kumimoji="1" lang="ja-JP" altLang="en-US" dirty="0"/>
                    </a:p>
                  </a:txBody>
                  <a:tcPr/>
                </a:tc>
              </a:tr>
              <a:tr h="370840">
                <a:tc>
                  <a:txBody>
                    <a:bodyPr/>
                    <a:lstStyle/>
                    <a:p>
                      <a:r>
                        <a:rPr kumimoji="1" lang="en-US" altLang="ja-JP" dirty="0" smtClean="0"/>
                        <a:t>Statistical</a:t>
                      </a:r>
                      <a:endParaRPr kumimoji="1" lang="ja-JP" altLang="en-US" dirty="0"/>
                    </a:p>
                  </a:txBody>
                  <a:tcPr/>
                </a:tc>
                <a:tc>
                  <a:txBody>
                    <a:bodyPr/>
                    <a:lstStyle/>
                    <a:p>
                      <a:r>
                        <a:rPr kumimoji="1" lang="en-US" altLang="ja-JP" dirty="0" smtClean="0"/>
                        <a:t>66.67%</a:t>
                      </a:r>
                    </a:p>
                  </a:txBody>
                  <a:tcPr/>
                </a:tc>
                <a:tc>
                  <a:txBody>
                    <a:bodyPr/>
                    <a:lstStyle/>
                    <a:p>
                      <a:r>
                        <a:rPr kumimoji="1" lang="en-US" altLang="ja-JP" dirty="0" smtClean="0"/>
                        <a:t>68.57%</a:t>
                      </a:r>
                      <a:endParaRPr kumimoji="1" lang="ja-JP" altLang="en-US" dirty="0"/>
                    </a:p>
                  </a:txBody>
                  <a:tcPr/>
                </a:tc>
                <a:tc>
                  <a:txBody>
                    <a:bodyPr/>
                    <a:lstStyle/>
                    <a:p>
                      <a:r>
                        <a:rPr kumimoji="1" lang="en-US" altLang="ja-JP" dirty="0" smtClean="0"/>
                        <a:t>67.61%</a:t>
                      </a:r>
                      <a:endParaRPr kumimoji="1" lang="ja-JP" altLang="en-US" dirty="0"/>
                    </a:p>
                  </a:txBody>
                  <a:tcPr/>
                </a:tc>
              </a:tr>
              <a:tr h="370840">
                <a:tc>
                  <a:txBody>
                    <a:bodyPr/>
                    <a:lstStyle/>
                    <a:p>
                      <a:r>
                        <a:rPr kumimoji="1" lang="en-US" altLang="ja-JP" dirty="0" smtClean="0"/>
                        <a:t>Keywords</a:t>
                      </a:r>
                      <a:endParaRPr kumimoji="1" lang="ja-JP" altLang="en-US" dirty="0"/>
                    </a:p>
                  </a:txBody>
                  <a:tcPr/>
                </a:tc>
                <a:tc>
                  <a:txBody>
                    <a:bodyPr/>
                    <a:lstStyle/>
                    <a:p>
                      <a:r>
                        <a:rPr kumimoji="1" lang="en-US" altLang="ja-JP" dirty="0" smtClean="0"/>
                        <a:t>86.11%</a:t>
                      </a:r>
                      <a:endParaRPr kumimoji="1" lang="ja-JP" altLang="en-US" dirty="0"/>
                    </a:p>
                  </a:txBody>
                  <a:tcPr/>
                </a:tc>
                <a:tc>
                  <a:txBody>
                    <a:bodyPr/>
                    <a:lstStyle/>
                    <a:p>
                      <a:r>
                        <a:rPr kumimoji="1" lang="en-US" altLang="ja-JP" dirty="0" smtClean="0"/>
                        <a:t>57.41%</a:t>
                      </a:r>
                      <a:endParaRPr kumimoji="1" lang="ja-JP" altLang="en-US" dirty="0"/>
                    </a:p>
                  </a:txBody>
                  <a:tcPr/>
                </a:tc>
                <a:tc>
                  <a:txBody>
                    <a:bodyPr/>
                    <a:lstStyle/>
                    <a:p>
                      <a:r>
                        <a:rPr kumimoji="1" lang="en-US" altLang="ja-JP" dirty="0" smtClean="0"/>
                        <a:t>68.89%</a:t>
                      </a:r>
                      <a:endParaRPr kumimoji="1" lang="ja-JP" altLang="en-US" dirty="0"/>
                    </a:p>
                  </a:txBody>
                  <a:tcPr/>
                </a:tc>
              </a:tr>
              <a:tr h="370840">
                <a:tc>
                  <a:txBody>
                    <a:bodyPr/>
                    <a:lstStyle/>
                    <a:p>
                      <a:r>
                        <a:rPr kumimoji="1" lang="en-US" altLang="ja-JP" dirty="0" smtClean="0"/>
                        <a:t>Context</a:t>
                      </a:r>
                      <a:endParaRPr kumimoji="1" lang="ja-JP" altLang="en-US" dirty="0"/>
                    </a:p>
                  </a:txBody>
                  <a:tcPr/>
                </a:tc>
                <a:tc>
                  <a:txBody>
                    <a:bodyPr/>
                    <a:lstStyle/>
                    <a:p>
                      <a:r>
                        <a:rPr kumimoji="1" lang="en-US" altLang="ja-JP" dirty="0" smtClean="0"/>
                        <a:t>52.78%</a:t>
                      </a:r>
                      <a:endParaRPr kumimoji="1" lang="ja-JP" altLang="en-US" dirty="0"/>
                    </a:p>
                  </a:txBody>
                  <a:tcPr/>
                </a:tc>
                <a:tc>
                  <a:txBody>
                    <a:bodyPr/>
                    <a:lstStyle/>
                    <a:p>
                      <a:r>
                        <a:rPr kumimoji="1" lang="en-US" altLang="ja-JP" dirty="0" smtClean="0"/>
                        <a:t>86.36%</a:t>
                      </a:r>
                      <a:endParaRPr kumimoji="1" lang="ja-JP" altLang="en-US" dirty="0"/>
                    </a:p>
                  </a:txBody>
                  <a:tcPr/>
                </a:tc>
                <a:tc>
                  <a:txBody>
                    <a:bodyPr/>
                    <a:lstStyle/>
                    <a:p>
                      <a:r>
                        <a:rPr kumimoji="1" lang="en-US" altLang="ja-JP" dirty="0" smtClean="0"/>
                        <a:t>68.20%</a:t>
                      </a:r>
                      <a:endParaRPr kumimoji="1" lang="ja-JP" altLang="en-US" dirty="0"/>
                    </a:p>
                  </a:txBody>
                  <a:tcPr/>
                </a:tc>
              </a:tr>
              <a:tr h="370840">
                <a:tc>
                  <a:txBody>
                    <a:bodyPr/>
                    <a:lstStyle/>
                    <a:p>
                      <a:r>
                        <a:rPr kumimoji="1" lang="en-US" altLang="ja-JP" dirty="0" smtClean="0"/>
                        <a:t>All</a:t>
                      </a:r>
                      <a:endParaRPr kumimoji="1" lang="ja-JP" altLang="en-US" dirty="0"/>
                    </a:p>
                  </a:txBody>
                  <a:tcPr/>
                </a:tc>
                <a:tc>
                  <a:txBody>
                    <a:bodyPr/>
                    <a:lstStyle/>
                    <a:p>
                      <a:r>
                        <a:rPr kumimoji="1" lang="en-US" altLang="ja-JP" dirty="0" smtClean="0"/>
                        <a:t>80.56%</a:t>
                      </a:r>
                      <a:endParaRPr kumimoji="1" lang="ja-JP" altLang="en-US" dirty="0"/>
                    </a:p>
                  </a:txBody>
                  <a:tcPr/>
                </a:tc>
                <a:tc>
                  <a:txBody>
                    <a:bodyPr/>
                    <a:lstStyle/>
                    <a:p>
                      <a:r>
                        <a:rPr kumimoji="1" lang="en-US" altLang="ja-JP" dirty="0" smtClean="0"/>
                        <a:t>65.91%</a:t>
                      </a:r>
                      <a:endParaRPr kumimoji="1" lang="ja-JP" altLang="en-US" dirty="0"/>
                    </a:p>
                  </a:txBody>
                  <a:tcPr/>
                </a:tc>
                <a:tc>
                  <a:txBody>
                    <a:bodyPr/>
                    <a:lstStyle/>
                    <a:p>
                      <a:r>
                        <a:rPr kumimoji="1" lang="en-US" altLang="ja-JP" dirty="0" smtClean="0"/>
                        <a:t>72.50%</a:t>
                      </a:r>
                      <a:endParaRPr kumimoji="1" lang="ja-JP" altLang="en-US"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Discussions of Semantic Analysis</a:t>
            </a:r>
            <a:endParaRPr kumimoji="1" lang="ja-JP" altLang="en-US" dirty="0"/>
          </a:p>
        </p:txBody>
      </p:sp>
      <p:sp>
        <p:nvSpPr>
          <p:cNvPr id="3" name="コンテンツ プレースホルダ 2"/>
          <p:cNvSpPr>
            <a:spLocks noGrp="1"/>
          </p:cNvSpPr>
          <p:nvPr>
            <p:ph sz="quarter" idx="1"/>
          </p:nvPr>
        </p:nvSpPr>
        <p:spPr>
          <a:xfrm>
            <a:off x="785786" y="3214686"/>
            <a:ext cx="7686700" cy="2942274"/>
          </a:xfrm>
        </p:spPr>
        <p:txBody>
          <a:bodyPr>
            <a:normAutofit fontScale="85000" lnSpcReduction="20000"/>
          </a:bodyPr>
          <a:lstStyle/>
          <a:p>
            <a:r>
              <a:rPr lang="en-US" altLang="ja-JP" sz="2800" dirty="0" smtClean="0"/>
              <a:t>We obtain highest F-value when we use </a:t>
            </a:r>
            <a:r>
              <a:rPr lang="en-US" altLang="ja-JP" sz="2800" dirty="0" smtClean="0">
                <a:solidFill>
                  <a:srgbClr val="FF0000"/>
                </a:solidFill>
              </a:rPr>
              <a:t>Statistical features </a:t>
            </a:r>
            <a:r>
              <a:rPr lang="en-US" altLang="ja-JP" sz="2800" dirty="0" smtClean="0"/>
              <a:t>and </a:t>
            </a:r>
            <a:r>
              <a:rPr lang="en-US" altLang="ja-JP" sz="2800" dirty="0" smtClean="0">
                <a:solidFill>
                  <a:srgbClr val="FF0000"/>
                </a:solidFill>
              </a:rPr>
              <a:t>all features.</a:t>
            </a:r>
          </a:p>
          <a:p>
            <a:r>
              <a:rPr lang="en-US" altLang="ja-JP" sz="2800" dirty="0" smtClean="0"/>
              <a:t>Keyword features  and Word Context features don’t contribute much to the classification performance</a:t>
            </a:r>
          </a:p>
          <a:p>
            <a:endParaRPr lang="en-US" altLang="ja-JP" sz="2800" dirty="0" smtClean="0">
              <a:latin typeface="Gill Sans MT" pitchFamily="34" charset="0"/>
            </a:endParaRPr>
          </a:p>
          <a:p>
            <a:r>
              <a:rPr lang="en-US" altLang="ja-JP" sz="2800" dirty="0" smtClean="0">
                <a:latin typeface="Gill Sans MT" pitchFamily="34" charset="0"/>
              </a:rPr>
              <a:t>A user becomes surprised and might produce a very short tweet</a:t>
            </a:r>
          </a:p>
          <a:p>
            <a:r>
              <a:rPr lang="en-US" altLang="ja-JP" sz="2800" dirty="0" smtClean="0">
                <a:latin typeface="Gill Sans MT" pitchFamily="34" charset="0"/>
              </a:rPr>
              <a:t>It’s apparent that the precision is not so high as the recall</a:t>
            </a:r>
            <a:endParaRPr kumimoji="1" lang="ja-JP" altLang="en-US" dirty="0"/>
          </a:p>
        </p:txBody>
      </p:sp>
      <p:graphicFrame>
        <p:nvGraphicFramePr>
          <p:cNvPr id="4" name="表 3"/>
          <p:cNvGraphicFramePr>
            <a:graphicFrameLocks noGrp="1"/>
          </p:cNvGraphicFramePr>
          <p:nvPr/>
        </p:nvGraphicFramePr>
        <p:xfrm>
          <a:off x="2168050" y="1214422"/>
          <a:ext cx="4404216" cy="1906412"/>
        </p:xfrm>
        <a:graphic>
          <a:graphicData uri="http://schemas.openxmlformats.org/drawingml/2006/table">
            <a:tbl>
              <a:tblPr firstRow="1" bandRow="1">
                <a:tableStyleId>{21E4AEA4-8DFA-4A89-87EB-49C32662AFE0}</a:tableStyleId>
              </a:tblPr>
              <a:tblGrid>
                <a:gridCol w="1101054"/>
                <a:gridCol w="1101054"/>
                <a:gridCol w="1101054"/>
                <a:gridCol w="1101054"/>
              </a:tblGrid>
              <a:tr h="565292">
                <a:tc>
                  <a:txBody>
                    <a:bodyPr/>
                    <a:lstStyle/>
                    <a:p>
                      <a:r>
                        <a:rPr kumimoji="1" lang="en-US" altLang="ja-JP" sz="1600" dirty="0" smtClean="0"/>
                        <a:t>Features</a:t>
                      </a:r>
                      <a:endParaRPr kumimoji="1" lang="ja-JP" altLang="en-US" sz="1600" dirty="0"/>
                    </a:p>
                  </a:txBody>
                  <a:tcPr/>
                </a:tc>
                <a:tc>
                  <a:txBody>
                    <a:bodyPr/>
                    <a:lstStyle/>
                    <a:p>
                      <a:r>
                        <a:rPr kumimoji="1" lang="en-US" altLang="ja-JP" sz="1600" dirty="0" smtClean="0"/>
                        <a:t>Recall</a:t>
                      </a:r>
                      <a:endParaRPr kumimoji="1" lang="ja-JP" altLang="en-US" sz="1600" dirty="0"/>
                    </a:p>
                  </a:txBody>
                  <a:tcPr/>
                </a:tc>
                <a:tc>
                  <a:txBody>
                    <a:bodyPr/>
                    <a:lstStyle/>
                    <a:p>
                      <a:r>
                        <a:rPr kumimoji="1" lang="en-US" altLang="ja-JP" sz="1600" dirty="0" smtClean="0"/>
                        <a:t>Precision</a:t>
                      </a:r>
                      <a:endParaRPr kumimoji="1" lang="ja-JP" altLang="en-US" sz="1600" dirty="0"/>
                    </a:p>
                  </a:txBody>
                  <a:tcPr/>
                </a:tc>
                <a:tc>
                  <a:txBody>
                    <a:bodyPr/>
                    <a:lstStyle/>
                    <a:p>
                      <a:r>
                        <a:rPr kumimoji="1" lang="en-US" altLang="ja-JP" sz="1600" dirty="0" smtClean="0"/>
                        <a:t>F-Value</a:t>
                      </a:r>
                      <a:endParaRPr kumimoji="1" lang="ja-JP" altLang="en-US" sz="1600" dirty="0"/>
                    </a:p>
                  </a:txBody>
                  <a:tcPr/>
                </a:tc>
              </a:tr>
              <a:tr h="323024">
                <a:tc>
                  <a:txBody>
                    <a:bodyPr/>
                    <a:lstStyle/>
                    <a:p>
                      <a:r>
                        <a:rPr kumimoji="1" lang="en-US" altLang="ja-JP" sz="1600" dirty="0" smtClean="0"/>
                        <a:t>Statistical</a:t>
                      </a:r>
                      <a:endParaRPr kumimoji="1" lang="ja-JP" altLang="en-US" sz="1600" dirty="0"/>
                    </a:p>
                  </a:txBody>
                  <a:tcPr>
                    <a:solidFill>
                      <a:schemeClr val="accent4">
                        <a:lumMod val="75000"/>
                      </a:schemeClr>
                    </a:solidFill>
                  </a:tcPr>
                </a:tc>
                <a:tc>
                  <a:txBody>
                    <a:bodyPr/>
                    <a:lstStyle/>
                    <a:p>
                      <a:r>
                        <a:rPr kumimoji="1" lang="en-US" altLang="ja-JP" sz="1600" dirty="0" smtClean="0"/>
                        <a:t>87.50%</a:t>
                      </a:r>
                    </a:p>
                  </a:txBody>
                  <a:tcPr>
                    <a:solidFill>
                      <a:schemeClr val="accent4">
                        <a:lumMod val="75000"/>
                      </a:schemeClr>
                    </a:solidFill>
                  </a:tcPr>
                </a:tc>
                <a:tc>
                  <a:txBody>
                    <a:bodyPr/>
                    <a:lstStyle/>
                    <a:p>
                      <a:r>
                        <a:rPr kumimoji="1" lang="en-US" altLang="ja-JP" sz="1600" dirty="0" smtClean="0"/>
                        <a:t>63.64%</a:t>
                      </a:r>
                      <a:endParaRPr kumimoji="1" lang="ja-JP" altLang="en-US" sz="1600" dirty="0"/>
                    </a:p>
                  </a:txBody>
                  <a:tcPr>
                    <a:solidFill>
                      <a:schemeClr val="accent4">
                        <a:lumMod val="75000"/>
                      </a:schemeClr>
                    </a:solidFill>
                  </a:tcPr>
                </a:tc>
                <a:tc>
                  <a:txBody>
                    <a:bodyPr/>
                    <a:lstStyle/>
                    <a:p>
                      <a:r>
                        <a:rPr kumimoji="1" lang="en-US" altLang="ja-JP" sz="1600" dirty="0" smtClean="0"/>
                        <a:t>73.69%</a:t>
                      </a:r>
                      <a:endParaRPr kumimoji="1" lang="ja-JP" altLang="en-US" sz="1600" dirty="0"/>
                    </a:p>
                  </a:txBody>
                  <a:tcPr>
                    <a:solidFill>
                      <a:schemeClr val="accent4">
                        <a:lumMod val="75000"/>
                      </a:schemeClr>
                    </a:solidFill>
                  </a:tcPr>
                </a:tc>
              </a:tr>
              <a:tr h="323024">
                <a:tc>
                  <a:txBody>
                    <a:bodyPr/>
                    <a:lstStyle/>
                    <a:p>
                      <a:r>
                        <a:rPr kumimoji="1" lang="en-US" altLang="ja-JP" sz="1600" dirty="0" smtClean="0"/>
                        <a:t>Keywords</a:t>
                      </a:r>
                      <a:endParaRPr kumimoji="1" lang="ja-JP" altLang="en-US" sz="1600" dirty="0"/>
                    </a:p>
                  </a:txBody>
                  <a:tcPr/>
                </a:tc>
                <a:tc>
                  <a:txBody>
                    <a:bodyPr/>
                    <a:lstStyle/>
                    <a:p>
                      <a:r>
                        <a:rPr kumimoji="1" lang="en-US" altLang="ja-JP" sz="1600" dirty="0" smtClean="0"/>
                        <a:t>87.50%</a:t>
                      </a:r>
                      <a:endParaRPr kumimoji="1" lang="ja-JP" altLang="en-US" sz="1600" dirty="0"/>
                    </a:p>
                  </a:txBody>
                  <a:tcPr/>
                </a:tc>
                <a:tc>
                  <a:txBody>
                    <a:bodyPr/>
                    <a:lstStyle/>
                    <a:p>
                      <a:r>
                        <a:rPr kumimoji="1" lang="en-US" altLang="ja-JP" sz="1600" dirty="0" smtClean="0"/>
                        <a:t>38.89%</a:t>
                      </a:r>
                      <a:endParaRPr kumimoji="1" lang="ja-JP" altLang="en-US" sz="1600" dirty="0"/>
                    </a:p>
                  </a:txBody>
                  <a:tcPr/>
                </a:tc>
                <a:tc>
                  <a:txBody>
                    <a:bodyPr/>
                    <a:lstStyle/>
                    <a:p>
                      <a:r>
                        <a:rPr kumimoji="1" lang="en-US" altLang="ja-JP" sz="1600" dirty="0" smtClean="0"/>
                        <a:t>53.85%</a:t>
                      </a:r>
                      <a:endParaRPr kumimoji="1" lang="ja-JP" altLang="en-US" sz="1600" dirty="0"/>
                    </a:p>
                  </a:txBody>
                  <a:tcPr/>
                </a:tc>
              </a:tr>
              <a:tr h="323024">
                <a:tc>
                  <a:txBody>
                    <a:bodyPr/>
                    <a:lstStyle/>
                    <a:p>
                      <a:r>
                        <a:rPr kumimoji="1" lang="en-US" altLang="ja-JP" sz="1600" dirty="0" smtClean="0"/>
                        <a:t>Context</a:t>
                      </a:r>
                      <a:endParaRPr kumimoji="1" lang="ja-JP" altLang="en-US" sz="1600" dirty="0"/>
                    </a:p>
                  </a:txBody>
                  <a:tcPr/>
                </a:tc>
                <a:tc>
                  <a:txBody>
                    <a:bodyPr/>
                    <a:lstStyle/>
                    <a:p>
                      <a:r>
                        <a:rPr kumimoji="1" lang="en-US" altLang="ja-JP" sz="1600" dirty="0" smtClean="0"/>
                        <a:t>50.00%</a:t>
                      </a:r>
                      <a:endParaRPr kumimoji="1" lang="ja-JP" altLang="en-US" sz="1600" dirty="0"/>
                    </a:p>
                  </a:txBody>
                  <a:tcPr/>
                </a:tc>
                <a:tc>
                  <a:txBody>
                    <a:bodyPr/>
                    <a:lstStyle/>
                    <a:p>
                      <a:r>
                        <a:rPr kumimoji="1" lang="en-US" altLang="ja-JP" sz="1600" dirty="0" smtClean="0"/>
                        <a:t>66.67%</a:t>
                      </a:r>
                      <a:endParaRPr kumimoji="1" lang="ja-JP" altLang="en-US" sz="1600" dirty="0"/>
                    </a:p>
                  </a:txBody>
                  <a:tcPr/>
                </a:tc>
                <a:tc>
                  <a:txBody>
                    <a:bodyPr/>
                    <a:lstStyle/>
                    <a:p>
                      <a:r>
                        <a:rPr kumimoji="1" lang="en-US" altLang="ja-JP" sz="1600" dirty="0" smtClean="0"/>
                        <a:t>57.14%</a:t>
                      </a:r>
                      <a:endParaRPr kumimoji="1" lang="ja-JP" altLang="en-US" sz="1600" dirty="0"/>
                    </a:p>
                  </a:txBody>
                  <a:tcPr/>
                </a:tc>
              </a:tr>
              <a:tr h="323024">
                <a:tc>
                  <a:txBody>
                    <a:bodyPr/>
                    <a:lstStyle/>
                    <a:p>
                      <a:r>
                        <a:rPr kumimoji="1" lang="en-US" altLang="ja-JP" sz="1600" dirty="0" smtClean="0"/>
                        <a:t>All</a:t>
                      </a:r>
                      <a:endParaRPr kumimoji="1" lang="ja-JP" altLang="en-US" sz="1600" dirty="0"/>
                    </a:p>
                  </a:txBody>
                  <a:tcPr>
                    <a:solidFill>
                      <a:schemeClr val="accent4">
                        <a:lumMod val="75000"/>
                      </a:schemeClr>
                    </a:solidFill>
                  </a:tcPr>
                </a:tc>
                <a:tc>
                  <a:txBody>
                    <a:bodyPr/>
                    <a:lstStyle/>
                    <a:p>
                      <a:r>
                        <a:rPr kumimoji="1" lang="en-US" altLang="ja-JP" sz="1600" dirty="0" smtClean="0"/>
                        <a:t>87.50%</a:t>
                      </a:r>
                      <a:endParaRPr kumimoji="1" lang="ja-JP" altLang="en-US" sz="1600" dirty="0"/>
                    </a:p>
                  </a:txBody>
                  <a:tcPr>
                    <a:solidFill>
                      <a:schemeClr val="accent4">
                        <a:lumMod val="75000"/>
                      </a:schemeClr>
                    </a:solidFill>
                  </a:tcPr>
                </a:tc>
                <a:tc>
                  <a:txBody>
                    <a:bodyPr/>
                    <a:lstStyle/>
                    <a:p>
                      <a:r>
                        <a:rPr kumimoji="1" lang="en-US" altLang="ja-JP" sz="1600" dirty="0" smtClean="0"/>
                        <a:t>63.64%</a:t>
                      </a:r>
                      <a:endParaRPr kumimoji="1" lang="ja-JP" altLang="en-US" sz="1600" dirty="0"/>
                    </a:p>
                  </a:txBody>
                  <a:tcPr>
                    <a:solidFill>
                      <a:schemeClr val="accent4">
                        <a:lumMod val="75000"/>
                      </a:schemeClr>
                    </a:solidFill>
                  </a:tcPr>
                </a:tc>
                <a:tc>
                  <a:txBody>
                    <a:bodyPr/>
                    <a:lstStyle/>
                    <a:p>
                      <a:r>
                        <a:rPr kumimoji="1" lang="en-US" altLang="ja-JP" sz="1600" dirty="0" smtClean="0"/>
                        <a:t>73.69%</a:t>
                      </a:r>
                      <a:endParaRPr kumimoji="1" lang="ja-JP" altLang="en-US" sz="1600" dirty="0"/>
                    </a:p>
                  </a:txBody>
                  <a:tcPr>
                    <a:solidFill>
                      <a:schemeClr val="accent4">
                        <a:lumMod val="75000"/>
                      </a:schemeClr>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Experiments And Evaluation</a:t>
            </a:r>
            <a:endParaRPr kumimoji="1" lang="ja-JP" altLang="en-US" dirty="0"/>
          </a:p>
        </p:txBody>
      </p:sp>
      <p:sp>
        <p:nvSpPr>
          <p:cNvPr id="3" name="コンテンツ プレースホルダ 2"/>
          <p:cNvSpPr>
            <a:spLocks noGrp="1"/>
          </p:cNvSpPr>
          <p:nvPr>
            <p:ph sz="quarter" idx="1"/>
          </p:nvPr>
        </p:nvSpPr>
        <p:spPr/>
        <p:txBody>
          <a:bodyPr/>
          <a:lstStyle/>
          <a:p>
            <a:r>
              <a:rPr lang="en-US" altLang="ja-JP" dirty="0" smtClean="0"/>
              <a:t>We demonstrate performances of</a:t>
            </a:r>
          </a:p>
          <a:p>
            <a:pPr lvl="1"/>
            <a:r>
              <a:rPr lang="en-US" altLang="ja-JP" dirty="0" smtClean="0"/>
              <a:t>tweet classification</a:t>
            </a:r>
          </a:p>
          <a:p>
            <a:pPr lvl="1"/>
            <a:r>
              <a:rPr lang="en-US" altLang="ja-JP" dirty="0" smtClean="0"/>
              <a:t>event detection from time-series data</a:t>
            </a:r>
          </a:p>
          <a:p>
            <a:pPr lvl="1">
              <a:buNone/>
            </a:pPr>
            <a:r>
              <a:rPr lang="en-US" altLang="ja-JP" dirty="0" smtClean="0"/>
              <a:t>  	  </a:t>
            </a:r>
            <a:r>
              <a:rPr lang="ja-JP" altLang="en-US" dirty="0" smtClean="0"/>
              <a:t>→　</a:t>
            </a:r>
            <a:r>
              <a:rPr lang="en-US" altLang="ja-JP" dirty="0" smtClean="0"/>
              <a:t>show this results in “application”</a:t>
            </a:r>
          </a:p>
          <a:p>
            <a:pPr lvl="1"/>
            <a:r>
              <a:rPr lang="en-US" altLang="ja-JP" dirty="0" smtClean="0">
                <a:solidFill>
                  <a:srgbClr val="FF0000"/>
                </a:solidFill>
              </a:rPr>
              <a:t>location estimation from a series of spatial information  </a:t>
            </a:r>
          </a:p>
          <a:p>
            <a:pPr lvl="1"/>
            <a:endParaRPr kumimoji="1" lang="ja-JP"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Evaluation of Spatial Estimation</a:t>
            </a:r>
            <a:endParaRPr kumimoji="1" lang="ja-JP" altLang="en-US" dirty="0"/>
          </a:p>
        </p:txBody>
      </p:sp>
      <p:sp>
        <p:nvSpPr>
          <p:cNvPr id="3" name="コンテンツ プレースホルダ 2"/>
          <p:cNvSpPr>
            <a:spLocks noGrp="1"/>
          </p:cNvSpPr>
          <p:nvPr>
            <p:ph sz="quarter" idx="1"/>
          </p:nvPr>
        </p:nvSpPr>
        <p:spPr/>
        <p:txBody>
          <a:bodyPr>
            <a:normAutofit fontScale="92500" lnSpcReduction="10000"/>
          </a:bodyPr>
          <a:lstStyle/>
          <a:p>
            <a:r>
              <a:rPr lang="en-US" altLang="ja-JP" dirty="0" smtClean="0"/>
              <a:t>Target events</a:t>
            </a:r>
          </a:p>
          <a:p>
            <a:pPr lvl="1"/>
            <a:r>
              <a:rPr lang="en-US" altLang="ja-JP" dirty="0" smtClean="0"/>
              <a:t>earthquakes</a:t>
            </a:r>
          </a:p>
          <a:p>
            <a:pPr lvl="2"/>
            <a:r>
              <a:rPr lang="en-US" altLang="ja-JP" dirty="0" smtClean="0"/>
              <a:t>25 earthquakes from August.2009 to October 2009</a:t>
            </a:r>
          </a:p>
          <a:p>
            <a:pPr lvl="1"/>
            <a:r>
              <a:rPr lang="en-US" altLang="ja-JP" dirty="0" smtClean="0"/>
              <a:t>typhoons</a:t>
            </a:r>
          </a:p>
          <a:p>
            <a:pPr lvl="2"/>
            <a:r>
              <a:rPr lang="en-US" altLang="ja-JP" dirty="0" smtClean="0"/>
              <a:t>name: </a:t>
            </a:r>
            <a:r>
              <a:rPr lang="en-US" altLang="ja-JP" dirty="0" err="1" smtClean="0"/>
              <a:t>Melor</a:t>
            </a:r>
            <a:endParaRPr lang="en-US" altLang="ja-JP" dirty="0" smtClean="0"/>
          </a:p>
          <a:p>
            <a:pPr lvl="8"/>
            <a:endParaRPr lang="en-US" altLang="ja-JP" dirty="0" smtClean="0"/>
          </a:p>
          <a:p>
            <a:r>
              <a:rPr kumimoji="1" lang="en-US" altLang="ja-JP" dirty="0" smtClean="0"/>
              <a:t>Baseline methods</a:t>
            </a:r>
          </a:p>
          <a:p>
            <a:pPr lvl="1"/>
            <a:r>
              <a:rPr lang="en-US" altLang="ja-JP" dirty="0" smtClean="0"/>
              <a:t>weighed average</a:t>
            </a:r>
          </a:p>
          <a:p>
            <a:pPr lvl="2"/>
            <a:r>
              <a:rPr lang="en-US" altLang="ja-JP" dirty="0" smtClean="0"/>
              <a:t>simply takes the average of latitudes and longitudes</a:t>
            </a:r>
          </a:p>
          <a:p>
            <a:pPr lvl="1"/>
            <a:r>
              <a:rPr kumimoji="1" lang="en-US" altLang="ja-JP" dirty="0" smtClean="0"/>
              <a:t>the median</a:t>
            </a:r>
          </a:p>
          <a:p>
            <a:pPr lvl="2"/>
            <a:r>
              <a:rPr lang="en-US" altLang="ja-JP" dirty="0" smtClean="0"/>
              <a:t>simply takes the median of latitudes and longitudes</a:t>
            </a:r>
          </a:p>
          <a:p>
            <a:pPr lvl="8"/>
            <a:endParaRPr lang="en-US" altLang="ja-JP" dirty="0" smtClean="0"/>
          </a:p>
          <a:p>
            <a:r>
              <a:rPr lang="en-US" altLang="ja-JP" dirty="0" smtClean="0"/>
              <a:t>We evaluate methods by distances from actual centers</a:t>
            </a:r>
          </a:p>
          <a:p>
            <a:pPr lvl="1"/>
            <a:r>
              <a:rPr lang="en-US" altLang="ja-JP" dirty="0" smtClean="0"/>
              <a:t>a distance from an actual center is smaller, a method works better</a:t>
            </a:r>
          </a:p>
          <a:p>
            <a:pPr lvl="2"/>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Evaluation of Spatial Estimation</a:t>
            </a:r>
            <a:endParaRPr kumimoji="1" lang="ja-JP" altLang="en-US" dirty="0"/>
          </a:p>
        </p:txBody>
      </p:sp>
      <p:grpSp>
        <p:nvGrpSpPr>
          <p:cNvPr id="3" name="Group 39"/>
          <p:cNvGrpSpPr>
            <a:grpSpLocks/>
          </p:cNvGrpSpPr>
          <p:nvPr/>
        </p:nvGrpSpPr>
        <p:grpSpPr bwMode="auto">
          <a:xfrm>
            <a:off x="2500298" y="1357298"/>
            <a:ext cx="5689600" cy="5067300"/>
            <a:chOff x="1088" y="564"/>
            <a:chExt cx="3584" cy="3192"/>
          </a:xfrm>
        </p:grpSpPr>
        <p:pic>
          <p:nvPicPr>
            <p:cNvPr id="7" name="Picture 4" descr="gmap静岡地震（震源地あり）"/>
            <p:cNvPicPr>
              <a:picLocks noChangeAspect="1" noChangeArrowheads="1"/>
            </p:cNvPicPr>
            <p:nvPr/>
          </p:nvPicPr>
          <p:blipFill>
            <a:blip r:embed="rId3" cstate="print"/>
            <a:srcRect/>
            <a:stretch>
              <a:fillRect/>
            </a:stretch>
          </p:blipFill>
          <p:spPr bwMode="auto">
            <a:xfrm>
              <a:off x="1088" y="564"/>
              <a:ext cx="3584" cy="3192"/>
            </a:xfrm>
            <a:prstGeom prst="rect">
              <a:avLst/>
            </a:prstGeom>
            <a:noFill/>
          </p:spPr>
        </p:pic>
        <p:sp>
          <p:nvSpPr>
            <p:cNvPr id="8" name="Line 5"/>
            <p:cNvSpPr>
              <a:spLocks noChangeShapeType="1"/>
            </p:cNvSpPr>
            <p:nvPr/>
          </p:nvSpPr>
          <p:spPr bwMode="auto">
            <a:xfrm flipV="1">
              <a:off x="3470" y="2160"/>
              <a:ext cx="577" cy="91"/>
            </a:xfrm>
            <a:prstGeom prst="line">
              <a:avLst/>
            </a:prstGeom>
            <a:noFill/>
            <a:ln w="15875">
              <a:pattFill prst="pct70">
                <a:fgClr>
                  <a:schemeClr val="tx1"/>
                </a:fgClr>
                <a:bgClr>
                  <a:srgbClr val="FFFFFF"/>
                </a:bgClr>
              </a:pattFill>
              <a:round/>
              <a:headEnd/>
              <a:tailEnd/>
            </a:ln>
            <a:effectLst/>
          </p:spPr>
          <p:txBody>
            <a:bodyPr/>
            <a:lstStyle/>
            <a:p>
              <a:endParaRPr lang="ja-JP" altLang="en-US"/>
            </a:p>
          </p:txBody>
        </p:sp>
        <p:sp>
          <p:nvSpPr>
            <p:cNvPr id="9" name="Text Box 6"/>
            <p:cNvSpPr txBox="1">
              <a:spLocks noChangeArrowheads="1"/>
            </p:cNvSpPr>
            <p:nvPr/>
          </p:nvSpPr>
          <p:spPr bwMode="auto">
            <a:xfrm>
              <a:off x="4001" y="2044"/>
              <a:ext cx="464" cy="212"/>
            </a:xfrm>
            <a:prstGeom prst="rect">
              <a:avLst/>
            </a:prstGeom>
            <a:noFill/>
            <a:ln w="9525">
              <a:noFill/>
              <a:miter lim="800000"/>
              <a:headEnd/>
              <a:tailEnd/>
            </a:ln>
            <a:effectLst/>
          </p:spPr>
          <p:txBody>
            <a:bodyPr wrap="none">
              <a:spAutoFit/>
            </a:bodyPr>
            <a:lstStyle/>
            <a:p>
              <a:r>
                <a:rPr lang="en-US" altLang="ja-JP" sz="1600">
                  <a:effectLst>
                    <a:outerShdw blurRad="38100" dist="38100" dir="2700000" algn="tl">
                      <a:srgbClr val="C0C0C0"/>
                    </a:outerShdw>
                  </a:effectLst>
                </a:rPr>
                <a:t>Tokyo</a:t>
              </a:r>
            </a:p>
          </p:txBody>
        </p:sp>
        <p:sp>
          <p:nvSpPr>
            <p:cNvPr id="10" name="Text Box 7"/>
            <p:cNvSpPr txBox="1">
              <a:spLocks noChangeArrowheads="1"/>
            </p:cNvSpPr>
            <p:nvPr/>
          </p:nvSpPr>
          <p:spPr bwMode="auto">
            <a:xfrm>
              <a:off x="2154" y="3173"/>
              <a:ext cx="486" cy="212"/>
            </a:xfrm>
            <a:prstGeom prst="rect">
              <a:avLst/>
            </a:prstGeom>
            <a:noFill/>
            <a:ln w="9525">
              <a:noFill/>
              <a:miter lim="800000"/>
              <a:headEnd/>
              <a:tailEnd/>
            </a:ln>
            <a:effectLst/>
          </p:spPr>
          <p:txBody>
            <a:bodyPr wrap="none">
              <a:spAutoFit/>
            </a:bodyPr>
            <a:lstStyle/>
            <a:p>
              <a:r>
                <a:rPr lang="en-US" altLang="ja-JP" sz="1600">
                  <a:effectLst>
                    <a:outerShdw blurRad="38100" dist="38100" dir="2700000" algn="tl">
                      <a:srgbClr val="C0C0C0"/>
                    </a:outerShdw>
                  </a:effectLst>
                </a:rPr>
                <a:t>Osaka</a:t>
              </a:r>
            </a:p>
          </p:txBody>
        </p:sp>
        <p:sp>
          <p:nvSpPr>
            <p:cNvPr id="11" name="Line 9"/>
            <p:cNvSpPr>
              <a:spLocks noChangeShapeType="1"/>
            </p:cNvSpPr>
            <p:nvPr/>
          </p:nvSpPr>
          <p:spPr bwMode="auto">
            <a:xfrm>
              <a:off x="1701" y="2024"/>
              <a:ext cx="272" cy="680"/>
            </a:xfrm>
            <a:prstGeom prst="line">
              <a:avLst/>
            </a:prstGeom>
            <a:noFill/>
            <a:ln w="15875">
              <a:pattFill prst="pct70">
                <a:fgClr>
                  <a:schemeClr val="tx1"/>
                </a:fgClr>
                <a:bgClr>
                  <a:srgbClr val="FFFFFF"/>
                </a:bgClr>
              </a:pattFill>
              <a:round/>
              <a:headEnd/>
              <a:tailEnd/>
            </a:ln>
            <a:effectLst/>
          </p:spPr>
          <p:txBody>
            <a:bodyPr/>
            <a:lstStyle/>
            <a:p>
              <a:endParaRPr lang="ja-JP" altLang="en-US"/>
            </a:p>
          </p:txBody>
        </p:sp>
        <p:sp>
          <p:nvSpPr>
            <p:cNvPr id="12" name="Line 10"/>
            <p:cNvSpPr>
              <a:spLocks noChangeShapeType="1"/>
            </p:cNvSpPr>
            <p:nvPr/>
          </p:nvSpPr>
          <p:spPr bwMode="auto">
            <a:xfrm flipH="1">
              <a:off x="2961" y="2750"/>
              <a:ext cx="1" cy="624"/>
            </a:xfrm>
            <a:prstGeom prst="line">
              <a:avLst/>
            </a:prstGeom>
            <a:noFill/>
            <a:ln w="25400">
              <a:pattFill prst="pct70">
                <a:fgClr>
                  <a:srgbClr val="FF0000"/>
                </a:fgClr>
                <a:bgClr>
                  <a:srgbClr val="FFFFFF"/>
                </a:bgClr>
              </a:pattFill>
              <a:round/>
              <a:headEnd/>
              <a:tailEnd/>
            </a:ln>
            <a:effectLst/>
          </p:spPr>
          <p:txBody>
            <a:bodyPr/>
            <a:lstStyle/>
            <a:p>
              <a:endParaRPr lang="ja-JP" altLang="en-US"/>
            </a:p>
          </p:txBody>
        </p:sp>
        <p:sp>
          <p:nvSpPr>
            <p:cNvPr id="13" name="Text Box 11"/>
            <p:cNvSpPr txBox="1">
              <a:spLocks noChangeArrowheads="1"/>
            </p:cNvSpPr>
            <p:nvPr/>
          </p:nvSpPr>
          <p:spPr bwMode="auto">
            <a:xfrm>
              <a:off x="2773" y="3354"/>
              <a:ext cx="1700" cy="231"/>
            </a:xfrm>
            <a:prstGeom prst="rect">
              <a:avLst/>
            </a:prstGeom>
            <a:solidFill>
              <a:schemeClr val="bg1">
                <a:alpha val="30000"/>
              </a:schemeClr>
            </a:solidFill>
            <a:ln w="9525">
              <a:noFill/>
              <a:miter lim="800000"/>
              <a:headEnd/>
              <a:tailEnd/>
            </a:ln>
            <a:effectLst/>
          </p:spPr>
          <p:txBody>
            <a:bodyPr wrap="none">
              <a:spAutoFit/>
            </a:bodyPr>
            <a:lstStyle/>
            <a:p>
              <a:r>
                <a:rPr lang="en-US" altLang="ja-JP">
                  <a:solidFill>
                    <a:srgbClr val="FF0000"/>
                  </a:solidFill>
                </a:rPr>
                <a:t>actual earthquake center</a:t>
              </a:r>
            </a:p>
          </p:txBody>
        </p:sp>
        <p:sp>
          <p:nvSpPr>
            <p:cNvPr id="14" name="Line 12"/>
            <p:cNvSpPr>
              <a:spLocks noChangeShapeType="1"/>
            </p:cNvSpPr>
            <p:nvPr/>
          </p:nvSpPr>
          <p:spPr bwMode="auto">
            <a:xfrm>
              <a:off x="1882" y="2795"/>
              <a:ext cx="454" cy="409"/>
            </a:xfrm>
            <a:prstGeom prst="line">
              <a:avLst/>
            </a:prstGeom>
            <a:noFill/>
            <a:ln w="15875">
              <a:pattFill prst="pct70">
                <a:fgClr>
                  <a:schemeClr val="tx1"/>
                </a:fgClr>
                <a:bgClr>
                  <a:srgbClr val="FFFFFF"/>
                </a:bgClr>
              </a:pattFill>
              <a:round/>
              <a:headEnd/>
              <a:tailEnd/>
            </a:ln>
            <a:effectLst/>
          </p:spPr>
          <p:txBody>
            <a:bodyPr/>
            <a:lstStyle/>
            <a:p>
              <a:endParaRPr lang="ja-JP" altLang="en-US"/>
            </a:p>
          </p:txBody>
        </p:sp>
        <p:sp>
          <p:nvSpPr>
            <p:cNvPr id="15" name="Text Box 13"/>
            <p:cNvSpPr txBox="1">
              <a:spLocks noChangeArrowheads="1"/>
            </p:cNvSpPr>
            <p:nvPr/>
          </p:nvSpPr>
          <p:spPr bwMode="auto">
            <a:xfrm>
              <a:off x="1338" y="1842"/>
              <a:ext cx="443" cy="212"/>
            </a:xfrm>
            <a:prstGeom prst="rect">
              <a:avLst/>
            </a:prstGeom>
            <a:noFill/>
            <a:ln w="9525">
              <a:noFill/>
              <a:miter lim="800000"/>
              <a:headEnd/>
              <a:tailEnd/>
            </a:ln>
            <a:effectLst/>
          </p:spPr>
          <p:txBody>
            <a:bodyPr wrap="none">
              <a:spAutoFit/>
            </a:bodyPr>
            <a:lstStyle/>
            <a:p>
              <a:r>
                <a:rPr lang="en-US" altLang="ja-JP" sz="1600"/>
                <a:t>Kyoto</a:t>
              </a:r>
            </a:p>
          </p:txBody>
        </p:sp>
        <p:grpSp>
          <p:nvGrpSpPr>
            <p:cNvPr id="4" name="Group 29"/>
            <p:cNvGrpSpPr>
              <a:grpSpLocks/>
            </p:cNvGrpSpPr>
            <p:nvPr/>
          </p:nvGrpSpPr>
          <p:grpSpPr bwMode="auto">
            <a:xfrm>
              <a:off x="3199" y="2211"/>
              <a:ext cx="136" cy="136"/>
              <a:chOff x="264" y="2868"/>
              <a:chExt cx="136" cy="136"/>
            </a:xfrm>
          </p:grpSpPr>
          <p:sp>
            <p:nvSpPr>
              <p:cNvPr id="26" name="Line 25"/>
              <p:cNvSpPr>
                <a:spLocks noChangeShapeType="1"/>
              </p:cNvSpPr>
              <p:nvPr/>
            </p:nvSpPr>
            <p:spPr bwMode="auto">
              <a:xfrm>
                <a:off x="264" y="2868"/>
                <a:ext cx="136" cy="136"/>
              </a:xfrm>
              <a:prstGeom prst="line">
                <a:avLst/>
              </a:prstGeom>
              <a:noFill/>
              <a:ln w="60325">
                <a:solidFill>
                  <a:schemeClr val="bg1"/>
                </a:solidFill>
                <a:round/>
                <a:headEnd/>
                <a:tailEnd/>
              </a:ln>
              <a:effectLst/>
            </p:spPr>
            <p:txBody>
              <a:bodyPr/>
              <a:lstStyle/>
              <a:p>
                <a:endParaRPr lang="ja-JP" altLang="en-US"/>
              </a:p>
            </p:txBody>
          </p:sp>
          <p:sp>
            <p:nvSpPr>
              <p:cNvPr id="27" name="Line 26"/>
              <p:cNvSpPr>
                <a:spLocks noChangeShapeType="1"/>
              </p:cNvSpPr>
              <p:nvPr/>
            </p:nvSpPr>
            <p:spPr bwMode="auto">
              <a:xfrm flipH="1">
                <a:off x="264" y="2868"/>
                <a:ext cx="136" cy="136"/>
              </a:xfrm>
              <a:prstGeom prst="line">
                <a:avLst/>
              </a:prstGeom>
              <a:noFill/>
              <a:ln w="60325">
                <a:solidFill>
                  <a:schemeClr val="bg1"/>
                </a:solidFill>
                <a:round/>
                <a:headEnd/>
                <a:tailEnd/>
              </a:ln>
              <a:effectLst/>
            </p:spPr>
            <p:txBody>
              <a:bodyPr/>
              <a:lstStyle/>
              <a:p>
                <a:endParaRPr lang="ja-JP" altLang="en-US"/>
              </a:p>
            </p:txBody>
          </p:sp>
          <p:sp>
            <p:nvSpPr>
              <p:cNvPr id="28" name="Line 27"/>
              <p:cNvSpPr>
                <a:spLocks noChangeShapeType="1"/>
              </p:cNvSpPr>
              <p:nvPr/>
            </p:nvSpPr>
            <p:spPr bwMode="auto">
              <a:xfrm>
                <a:off x="264" y="2868"/>
                <a:ext cx="136" cy="136"/>
              </a:xfrm>
              <a:prstGeom prst="line">
                <a:avLst/>
              </a:prstGeom>
              <a:noFill/>
              <a:ln w="34925">
                <a:solidFill>
                  <a:srgbClr val="66FF33"/>
                </a:solidFill>
                <a:round/>
                <a:headEnd/>
                <a:tailEnd/>
              </a:ln>
              <a:effectLst/>
            </p:spPr>
            <p:txBody>
              <a:bodyPr/>
              <a:lstStyle/>
              <a:p>
                <a:endParaRPr lang="ja-JP" altLang="en-US"/>
              </a:p>
            </p:txBody>
          </p:sp>
          <p:sp>
            <p:nvSpPr>
              <p:cNvPr id="29" name="Line 28"/>
              <p:cNvSpPr>
                <a:spLocks noChangeShapeType="1"/>
              </p:cNvSpPr>
              <p:nvPr/>
            </p:nvSpPr>
            <p:spPr bwMode="auto">
              <a:xfrm flipH="1">
                <a:off x="264" y="2868"/>
                <a:ext cx="136" cy="136"/>
              </a:xfrm>
              <a:prstGeom prst="line">
                <a:avLst/>
              </a:prstGeom>
              <a:noFill/>
              <a:ln w="34925">
                <a:solidFill>
                  <a:srgbClr val="66FF33"/>
                </a:solidFill>
                <a:round/>
                <a:headEnd/>
                <a:tailEnd/>
              </a:ln>
              <a:effectLst/>
            </p:spPr>
            <p:txBody>
              <a:bodyPr/>
              <a:lstStyle/>
              <a:p>
                <a:endParaRPr lang="ja-JP" altLang="en-US"/>
              </a:p>
            </p:txBody>
          </p:sp>
        </p:grpSp>
        <p:grpSp>
          <p:nvGrpSpPr>
            <p:cNvPr id="5" name="Group 30"/>
            <p:cNvGrpSpPr>
              <a:grpSpLocks/>
            </p:cNvGrpSpPr>
            <p:nvPr/>
          </p:nvGrpSpPr>
          <p:grpSpPr bwMode="auto">
            <a:xfrm>
              <a:off x="2886" y="2394"/>
              <a:ext cx="136" cy="136"/>
              <a:chOff x="264" y="2868"/>
              <a:chExt cx="136" cy="136"/>
            </a:xfrm>
          </p:grpSpPr>
          <p:sp>
            <p:nvSpPr>
              <p:cNvPr id="22" name="Line 31"/>
              <p:cNvSpPr>
                <a:spLocks noChangeShapeType="1"/>
              </p:cNvSpPr>
              <p:nvPr/>
            </p:nvSpPr>
            <p:spPr bwMode="auto">
              <a:xfrm>
                <a:off x="264" y="2868"/>
                <a:ext cx="136" cy="136"/>
              </a:xfrm>
              <a:prstGeom prst="line">
                <a:avLst/>
              </a:prstGeom>
              <a:noFill/>
              <a:ln w="60325">
                <a:solidFill>
                  <a:schemeClr val="bg1"/>
                </a:solidFill>
                <a:round/>
                <a:headEnd/>
                <a:tailEnd/>
              </a:ln>
              <a:effectLst/>
            </p:spPr>
            <p:txBody>
              <a:bodyPr/>
              <a:lstStyle/>
              <a:p>
                <a:endParaRPr lang="ja-JP" altLang="en-US"/>
              </a:p>
            </p:txBody>
          </p:sp>
          <p:sp>
            <p:nvSpPr>
              <p:cNvPr id="23" name="Line 32"/>
              <p:cNvSpPr>
                <a:spLocks noChangeShapeType="1"/>
              </p:cNvSpPr>
              <p:nvPr/>
            </p:nvSpPr>
            <p:spPr bwMode="auto">
              <a:xfrm flipH="1">
                <a:off x="264" y="2868"/>
                <a:ext cx="136" cy="136"/>
              </a:xfrm>
              <a:prstGeom prst="line">
                <a:avLst/>
              </a:prstGeom>
              <a:noFill/>
              <a:ln w="60325">
                <a:solidFill>
                  <a:schemeClr val="bg1"/>
                </a:solidFill>
                <a:round/>
                <a:headEnd/>
                <a:tailEnd/>
              </a:ln>
              <a:effectLst/>
            </p:spPr>
            <p:txBody>
              <a:bodyPr/>
              <a:lstStyle/>
              <a:p>
                <a:endParaRPr lang="ja-JP" altLang="en-US"/>
              </a:p>
            </p:txBody>
          </p:sp>
          <p:sp>
            <p:nvSpPr>
              <p:cNvPr id="24" name="Line 33"/>
              <p:cNvSpPr>
                <a:spLocks noChangeShapeType="1"/>
              </p:cNvSpPr>
              <p:nvPr/>
            </p:nvSpPr>
            <p:spPr bwMode="auto">
              <a:xfrm>
                <a:off x="264" y="2868"/>
                <a:ext cx="136" cy="136"/>
              </a:xfrm>
              <a:prstGeom prst="line">
                <a:avLst/>
              </a:prstGeom>
              <a:noFill/>
              <a:ln w="34925">
                <a:solidFill>
                  <a:srgbClr val="66FF33"/>
                </a:solidFill>
                <a:round/>
                <a:headEnd/>
                <a:tailEnd/>
              </a:ln>
              <a:effectLst/>
            </p:spPr>
            <p:txBody>
              <a:bodyPr/>
              <a:lstStyle/>
              <a:p>
                <a:endParaRPr lang="ja-JP" altLang="en-US"/>
              </a:p>
            </p:txBody>
          </p:sp>
          <p:sp>
            <p:nvSpPr>
              <p:cNvPr id="25" name="Line 34"/>
              <p:cNvSpPr>
                <a:spLocks noChangeShapeType="1"/>
              </p:cNvSpPr>
              <p:nvPr/>
            </p:nvSpPr>
            <p:spPr bwMode="auto">
              <a:xfrm flipH="1">
                <a:off x="264" y="2868"/>
                <a:ext cx="136" cy="136"/>
              </a:xfrm>
              <a:prstGeom prst="line">
                <a:avLst/>
              </a:prstGeom>
              <a:noFill/>
              <a:ln w="34925">
                <a:solidFill>
                  <a:srgbClr val="66FF33"/>
                </a:solidFill>
                <a:round/>
                <a:headEnd/>
                <a:tailEnd/>
              </a:ln>
              <a:effectLst/>
            </p:spPr>
            <p:txBody>
              <a:bodyPr/>
              <a:lstStyle/>
              <a:p>
                <a:endParaRPr lang="ja-JP" altLang="en-US"/>
              </a:p>
            </p:txBody>
          </p:sp>
        </p:grpSp>
        <p:sp>
          <p:nvSpPr>
            <p:cNvPr id="18" name="Text Box 35"/>
            <p:cNvSpPr txBox="1">
              <a:spLocks noChangeArrowheads="1"/>
            </p:cNvSpPr>
            <p:nvPr/>
          </p:nvSpPr>
          <p:spPr bwMode="auto">
            <a:xfrm>
              <a:off x="3734" y="2500"/>
              <a:ext cx="742" cy="366"/>
            </a:xfrm>
            <a:prstGeom prst="rect">
              <a:avLst/>
            </a:prstGeom>
            <a:solidFill>
              <a:schemeClr val="bg1">
                <a:alpha val="50000"/>
              </a:schemeClr>
            </a:solidFill>
            <a:ln w="9525">
              <a:noFill/>
              <a:miter lim="800000"/>
              <a:headEnd/>
              <a:tailEnd/>
            </a:ln>
            <a:effectLst/>
          </p:spPr>
          <p:txBody>
            <a:bodyPr wrap="none">
              <a:spAutoFit/>
            </a:bodyPr>
            <a:lstStyle/>
            <a:p>
              <a:r>
                <a:rPr lang="en-US" altLang="ja-JP" sz="1600">
                  <a:solidFill>
                    <a:srgbClr val="008000"/>
                  </a:solidFill>
                </a:rPr>
                <a:t>estimation</a:t>
              </a:r>
              <a:br>
                <a:rPr lang="en-US" altLang="ja-JP" sz="1600">
                  <a:solidFill>
                    <a:srgbClr val="008000"/>
                  </a:solidFill>
                </a:rPr>
              </a:br>
              <a:r>
                <a:rPr lang="en-US" altLang="ja-JP" sz="1600">
                  <a:solidFill>
                    <a:srgbClr val="008000"/>
                  </a:solidFill>
                </a:rPr>
                <a:t> by median</a:t>
              </a:r>
            </a:p>
          </p:txBody>
        </p:sp>
        <p:sp>
          <p:nvSpPr>
            <p:cNvPr id="19" name="Text Box 36"/>
            <p:cNvSpPr txBox="1">
              <a:spLocks noChangeArrowheads="1"/>
            </p:cNvSpPr>
            <p:nvPr/>
          </p:nvSpPr>
          <p:spPr bwMode="auto">
            <a:xfrm>
              <a:off x="3462" y="2933"/>
              <a:ext cx="1013" cy="366"/>
            </a:xfrm>
            <a:prstGeom prst="rect">
              <a:avLst/>
            </a:prstGeom>
            <a:solidFill>
              <a:schemeClr val="bg1">
                <a:alpha val="50000"/>
              </a:schemeClr>
            </a:solidFill>
            <a:ln w="9525">
              <a:noFill/>
              <a:miter lim="800000"/>
              <a:headEnd/>
              <a:tailEnd/>
            </a:ln>
            <a:effectLst/>
          </p:spPr>
          <p:txBody>
            <a:bodyPr wrap="none">
              <a:spAutoFit/>
            </a:bodyPr>
            <a:lstStyle/>
            <a:p>
              <a:r>
                <a:rPr lang="en-US" altLang="ja-JP" sz="1600">
                  <a:solidFill>
                    <a:srgbClr val="008000"/>
                  </a:solidFill>
                </a:rPr>
                <a:t>estimation</a:t>
              </a:r>
              <a:br>
                <a:rPr lang="en-US" altLang="ja-JP" sz="1600">
                  <a:solidFill>
                    <a:srgbClr val="008000"/>
                  </a:solidFill>
                </a:rPr>
              </a:br>
              <a:r>
                <a:rPr lang="en-US" altLang="ja-JP" sz="1600">
                  <a:solidFill>
                    <a:srgbClr val="008000"/>
                  </a:solidFill>
                </a:rPr>
                <a:t> by particle filter</a:t>
              </a:r>
            </a:p>
          </p:txBody>
        </p:sp>
        <p:sp>
          <p:nvSpPr>
            <p:cNvPr id="20" name="Line 37"/>
            <p:cNvSpPr>
              <a:spLocks noChangeShapeType="1"/>
            </p:cNvSpPr>
            <p:nvPr/>
          </p:nvSpPr>
          <p:spPr bwMode="auto">
            <a:xfrm>
              <a:off x="3004" y="2512"/>
              <a:ext cx="435" cy="497"/>
            </a:xfrm>
            <a:prstGeom prst="line">
              <a:avLst/>
            </a:prstGeom>
            <a:noFill/>
            <a:ln w="25400">
              <a:pattFill prst="pct75">
                <a:fgClr>
                  <a:srgbClr val="008000"/>
                </a:fgClr>
                <a:bgClr>
                  <a:srgbClr val="FFFFFF"/>
                </a:bgClr>
              </a:pattFill>
              <a:round/>
              <a:headEnd/>
              <a:tailEnd/>
            </a:ln>
            <a:effectLst/>
          </p:spPr>
          <p:txBody>
            <a:bodyPr/>
            <a:lstStyle/>
            <a:p>
              <a:endParaRPr lang="ja-JP" altLang="en-US"/>
            </a:p>
          </p:txBody>
        </p:sp>
        <p:sp>
          <p:nvSpPr>
            <p:cNvPr id="21" name="Line 38"/>
            <p:cNvSpPr>
              <a:spLocks noChangeShapeType="1"/>
            </p:cNvSpPr>
            <p:nvPr/>
          </p:nvSpPr>
          <p:spPr bwMode="auto">
            <a:xfrm>
              <a:off x="3343" y="2338"/>
              <a:ext cx="391" cy="276"/>
            </a:xfrm>
            <a:prstGeom prst="line">
              <a:avLst/>
            </a:prstGeom>
            <a:noFill/>
            <a:ln w="25400">
              <a:pattFill prst="pct75">
                <a:fgClr>
                  <a:srgbClr val="008000"/>
                </a:fgClr>
                <a:bgClr>
                  <a:srgbClr val="FFFFFF"/>
                </a:bgClr>
              </a:pattFill>
              <a:round/>
              <a:headEnd/>
              <a:tailEnd/>
            </a:ln>
            <a:effectLst/>
          </p:spPr>
          <p:txBody>
            <a:bodyPr/>
            <a:lstStyle/>
            <a:p>
              <a:endParaRPr lang="ja-JP" altLang="en-US"/>
            </a:p>
          </p:txBody>
        </p:sp>
      </p:grpSp>
      <p:sp>
        <p:nvSpPr>
          <p:cNvPr id="30" name="正方形/長方形 29"/>
          <p:cNvSpPr/>
          <p:nvPr/>
        </p:nvSpPr>
        <p:spPr>
          <a:xfrm>
            <a:off x="2500330" y="1357298"/>
            <a:ext cx="2786050" cy="10715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smtClean="0">
                <a:solidFill>
                  <a:schemeClr val="tx1"/>
                </a:solidFill>
              </a:rPr>
              <a:t> balloon: each tweets</a:t>
            </a:r>
          </a:p>
          <a:p>
            <a:r>
              <a:rPr lang="en-US" altLang="ja-JP" sz="2400" dirty="0" smtClean="0">
                <a:solidFill>
                  <a:schemeClr val="tx1"/>
                </a:solidFill>
              </a:rPr>
              <a:t> color   : post time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Evaluation of Spatial Estimation</a:t>
            </a:r>
            <a:endParaRPr kumimoji="1" lang="ja-JP" altLang="en-US" dirty="0"/>
          </a:p>
        </p:txBody>
      </p:sp>
      <p:pic>
        <p:nvPicPr>
          <p:cNvPr id="29698" name="Picture 2"/>
          <p:cNvPicPr>
            <a:picLocks noChangeAspect="1" noChangeArrowheads="1"/>
          </p:cNvPicPr>
          <p:nvPr/>
        </p:nvPicPr>
        <p:blipFill>
          <a:blip r:embed="rId3" cstate="print"/>
          <a:srcRect/>
          <a:stretch>
            <a:fillRect/>
          </a:stretch>
        </p:blipFill>
        <p:spPr bwMode="auto">
          <a:xfrm>
            <a:off x="1785918" y="1214422"/>
            <a:ext cx="5643602" cy="56329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Evaluation of Spatial Estimation</a:t>
            </a:r>
            <a:endParaRPr kumimoji="1" lang="ja-JP" altLang="en-US" dirty="0"/>
          </a:p>
        </p:txBody>
      </p:sp>
      <p:pic>
        <p:nvPicPr>
          <p:cNvPr id="114690" name="Picture 2"/>
          <p:cNvPicPr>
            <a:picLocks noChangeAspect="1" noChangeArrowheads="1"/>
          </p:cNvPicPr>
          <p:nvPr/>
        </p:nvPicPr>
        <p:blipFill>
          <a:blip r:embed="rId3" cstate="print"/>
          <a:srcRect/>
          <a:stretch>
            <a:fillRect/>
          </a:stretch>
        </p:blipFill>
        <p:spPr bwMode="auto">
          <a:xfrm>
            <a:off x="372369" y="1690691"/>
            <a:ext cx="8557349" cy="3952887"/>
          </a:xfrm>
          <a:prstGeom prst="rect">
            <a:avLst/>
          </a:prstGeom>
          <a:noFill/>
          <a:ln w="9525">
            <a:noFill/>
            <a:miter lim="800000"/>
            <a:headEnd/>
            <a:tailEnd/>
          </a:ln>
        </p:spPr>
      </p:pic>
      <p:sp>
        <p:nvSpPr>
          <p:cNvPr id="5" name="テキスト ボックス 4"/>
          <p:cNvSpPr txBox="1"/>
          <p:nvPr/>
        </p:nvSpPr>
        <p:spPr>
          <a:xfrm>
            <a:off x="428596" y="1119830"/>
            <a:ext cx="5857916" cy="523220"/>
          </a:xfrm>
          <a:prstGeom prst="rect">
            <a:avLst/>
          </a:prstGeom>
          <a:noFill/>
        </p:spPr>
        <p:txBody>
          <a:bodyPr wrap="square" rtlCol="0">
            <a:spAutoFit/>
          </a:bodyPr>
          <a:lstStyle/>
          <a:p>
            <a:r>
              <a:rPr kumimoji="1" lang="en-US" altLang="ja-JP" sz="2800" dirty="0" smtClean="0"/>
              <a:t>Earthquakes</a:t>
            </a:r>
            <a:endParaRPr kumimoji="1" lang="ja-JP" altLang="en-US" sz="2800" dirty="0"/>
          </a:p>
        </p:txBody>
      </p:sp>
      <p:graphicFrame>
        <p:nvGraphicFramePr>
          <p:cNvPr id="6" name="表 5"/>
          <p:cNvGraphicFramePr>
            <a:graphicFrameLocks noGrp="1"/>
          </p:cNvGraphicFramePr>
          <p:nvPr/>
        </p:nvGraphicFramePr>
        <p:xfrm>
          <a:off x="500033" y="5500702"/>
          <a:ext cx="8358248" cy="335280"/>
        </p:xfrm>
        <a:graphic>
          <a:graphicData uri="http://schemas.openxmlformats.org/drawingml/2006/table">
            <a:tbl>
              <a:tblPr firstRow="1" bandRow="1">
                <a:tableStyleId>{616DA210-FB5B-4158-B5E0-FEB733F419BA}</a:tableStyleId>
              </a:tblPr>
              <a:tblGrid>
                <a:gridCol w="1062490"/>
                <a:gridCol w="1062489"/>
                <a:gridCol w="1558317"/>
                <a:gridCol w="1699982"/>
                <a:gridCol w="1558317"/>
                <a:gridCol w="1416653"/>
              </a:tblGrid>
              <a:tr h="214314">
                <a:tc>
                  <a:txBody>
                    <a:bodyPr/>
                    <a:lstStyle/>
                    <a:p>
                      <a:r>
                        <a:rPr kumimoji="1" lang="en-US" altLang="ja-JP" sz="1600" dirty="0" smtClean="0"/>
                        <a:t>Average</a:t>
                      </a:r>
                      <a:endParaRPr kumimoji="1" lang="ja-JP" altLang="en-US" sz="1600" dirty="0"/>
                    </a:p>
                  </a:txBody>
                  <a:tcPr>
                    <a:solidFill>
                      <a:schemeClr val="bg1"/>
                    </a:solidFill>
                  </a:tcPr>
                </a:tc>
                <a:tc>
                  <a:txBody>
                    <a:bodyPr/>
                    <a:lstStyle/>
                    <a:p>
                      <a:pPr algn="ctr"/>
                      <a:r>
                        <a:rPr kumimoji="1" lang="ja-JP" altLang="en-US" sz="1600" dirty="0" smtClean="0"/>
                        <a:t>－</a:t>
                      </a:r>
                      <a:endParaRPr kumimoji="1" lang="ja-JP" altLang="en-US" sz="1600" dirty="0"/>
                    </a:p>
                  </a:txBody>
                  <a:tcPr>
                    <a:solidFill>
                      <a:schemeClr val="bg1"/>
                    </a:solidFill>
                  </a:tcPr>
                </a:tc>
                <a:tc>
                  <a:txBody>
                    <a:bodyPr/>
                    <a:lstStyle/>
                    <a:p>
                      <a:pPr algn="r"/>
                      <a:r>
                        <a:rPr kumimoji="1" lang="en-US" altLang="ja-JP" sz="1600" dirty="0" smtClean="0"/>
                        <a:t>5.47</a:t>
                      </a:r>
                      <a:endParaRPr kumimoji="1" lang="ja-JP" altLang="en-US" sz="1600" dirty="0"/>
                    </a:p>
                  </a:txBody>
                  <a:tcPr>
                    <a:solidFill>
                      <a:schemeClr val="bg1"/>
                    </a:solidFill>
                  </a:tcPr>
                </a:tc>
                <a:tc>
                  <a:txBody>
                    <a:bodyPr/>
                    <a:lstStyle/>
                    <a:p>
                      <a:pPr algn="r"/>
                      <a:r>
                        <a:rPr kumimoji="1" lang="en-US" altLang="ja-JP" sz="1600" dirty="0" smtClean="0"/>
                        <a:t>3.62</a:t>
                      </a:r>
                      <a:endParaRPr kumimoji="1" lang="ja-JP" altLang="en-US" sz="1600" dirty="0"/>
                    </a:p>
                  </a:txBody>
                  <a:tcPr>
                    <a:solidFill>
                      <a:schemeClr val="bg1"/>
                    </a:solidFill>
                  </a:tcPr>
                </a:tc>
                <a:tc>
                  <a:txBody>
                    <a:bodyPr/>
                    <a:lstStyle/>
                    <a:p>
                      <a:pPr algn="r"/>
                      <a:r>
                        <a:rPr kumimoji="1" lang="en-US" altLang="ja-JP" sz="1600" dirty="0" smtClean="0"/>
                        <a:t>3.85</a:t>
                      </a:r>
                      <a:endParaRPr kumimoji="1" lang="ja-JP" altLang="en-US" sz="1600" dirty="0"/>
                    </a:p>
                  </a:txBody>
                  <a:tcPr>
                    <a:solidFill>
                      <a:schemeClr val="bg1"/>
                    </a:solidFill>
                  </a:tcPr>
                </a:tc>
                <a:tc>
                  <a:txBody>
                    <a:bodyPr/>
                    <a:lstStyle/>
                    <a:p>
                      <a:pPr algn="r"/>
                      <a:r>
                        <a:rPr kumimoji="1" lang="en-US" altLang="ja-JP" sz="1600" dirty="0" smtClean="0">
                          <a:solidFill>
                            <a:srgbClr val="FF0000"/>
                          </a:solidFill>
                        </a:rPr>
                        <a:t>3.01</a:t>
                      </a:r>
                      <a:endParaRPr kumimoji="1" lang="ja-JP" altLang="en-US" sz="1600" dirty="0">
                        <a:solidFill>
                          <a:srgbClr val="FF0000"/>
                        </a:solidFill>
                      </a:endParaRPr>
                    </a:p>
                  </a:txBody>
                  <a:tcPr>
                    <a:solidFill>
                      <a:schemeClr val="bg1"/>
                    </a:solidFill>
                  </a:tcPr>
                </a:tc>
              </a:tr>
            </a:tbl>
          </a:graphicData>
        </a:graphic>
      </p:graphicFrame>
      <p:sp>
        <p:nvSpPr>
          <p:cNvPr id="7" name="テキスト ボックス 6"/>
          <p:cNvSpPr txBox="1"/>
          <p:nvPr/>
        </p:nvSpPr>
        <p:spPr>
          <a:xfrm>
            <a:off x="785786" y="5857892"/>
            <a:ext cx="7715304" cy="461665"/>
          </a:xfrm>
          <a:prstGeom prst="rect">
            <a:avLst/>
          </a:prstGeom>
          <a:noFill/>
        </p:spPr>
        <p:txBody>
          <a:bodyPr wrap="square" rtlCol="0">
            <a:spAutoFit/>
          </a:bodyPr>
          <a:lstStyle/>
          <a:p>
            <a:r>
              <a:rPr kumimoji="1" lang="en-US" altLang="ja-JP" sz="2400" dirty="0" smtClean="0"/>
              <a:t>Particle </a:t>
            </a:r>
            <a:r>
              <a:rPr lang="en-US" altLang="ja-JP" sz="2400" dirty="0" smtClean="0"/>
              <a:t>fi</a:t>
            </a:r>
            <a:r>
              <a:rPr kumimoji="1" lang="en-US" altLang="ja-JP" sz="2400" dirty="0" smtClean="0"/>
              <a:t>lters works better than other methods</a:t>
            </a:r>
            <a:endParaRPr kumimoji="1" lang="ja-JP" altLang="en-US" sz="2400" dirty="0"/>
          </a:p>
        </p:txBody>
      </p:sp>
      <p:graphicFrame>
        <p:nvGraphicFramePr>
          <p:cNvPr id="8" name="表 7"/>
          <p:cNvGraphicFramePr>
            <a:graphicFrameLocks noGrp="1"/>
          </p:cNvGraphicFramePr>
          <p:nvPr/>
        </p:nvGraphicFramePr>
        <p:xfrm>
          <a:off x="285722" y="1664960"/>
          <a:ext cx="8715434" cy="304800"/>
        </p:xfrm>
        <a:graphic>
          <a:graphicData uri="http://schemas.openxmlformats.org/drawingml/2006/table">
            <a:tbl>
              <a:tblPr firstRow="1" bandRow="1">
                <a:tableStyleId>{616DA210-FB5B-4158-B5E0-FEB733F419BA}</a:tableStyleId>
              </a:tblPr>
              <a:tblGrid>
                <a:gridCol w="928694"/>
                <a:gridCol w="1428760"/>
                <a:gridCol w="1428760"/>
                <a:gridCol w="1714512"/>
                <a:gridCol w="1643074"/>
                <a:gridCol w="1571634"/>
              </a:tblGrid>
              <a:tr h="192404">
                <a:tc>
                  <a:txBody>
                    <a:bodyPr/>
                    <a:lstStyle/>
                    <a:p>
                      <a:pPr algn="ctr"/>
                      <a:r>
                        <a:rPr kumimoji="1" lang="en-US" altLang="ja-JP" sz="1400" dirty="0" smtClean="0"/>
                        <a:t>Date</a:t>
                      </a:r>
                      <a:endParaRPr kumimoji="1" lang="ja-JP" altLang="en-US" sz="1400" dirty="0"/>
                    </a:p>
                  </a:txBody>
                  <a:tcPr>
                    <a:solidFill>
                      <a:schemeClr val="bg1"/>
                    </a:solidFill>
                  </a:tcPr>
                </a:tc>
                <a:tc>
                  <a:txBody>
                    <a:bodyPr/>
                    <a:lstStyle/>
                    <a:p>
                      <a:pPr algn="ctr"/>
                      <a:r>
                        <a:rPr kumimoji="1" lang="en-US" altLang="ja-JP" sz="1400" baseline="0" dirty="0" smtClean="0"/>
                        <a:t>Actual Center</a:t>
                      </a:r>
                      <a:endParaRPr kumimoji="1" lang="ja-JP" altLang="en-US" sz="1400" dirty="0"/>
                    </a:p>
                  </a:txBody>
                  <a:tcPr>
                    <a:solidFill>
                      <a:schemeClr val="bg1"/>
                    </a:solidFill>
                  </a:tcPr>
                </a:tc>
                <a:tc>
                  <a:txBody>
                    <a:bodyPr/>
                    <a:lstStyle/>
                    <a:p>
                      <a:pPr algn="ctr"/>
                      <a:r>
                        <a:rPr kumimoji="1" lang="en-US" altLang="ja-JP" sz="1400" dirty="0" smtClean="0"/>
                        <a:t>Median</a:t>
                      </a:r>
                      <a:endParaRPr kumimoji="1" lang="ja-JP" altLang="en-US" sz="1400" dirty="0"/>
                    </a:p>
                  </a:txBody>
                  <a:tcPr>
                    <a:solidFill>
                      <a:schemeClr val="bg1"/>
                    </a:solidFill>
                  </a:tcPr>
                </a:tc>
                <a:tc>
                  <a:txBody>
                    <a:bodyPr/>
                    <a:lstStyle/>
                    <a:p>
                      <a:pPr algn="ctr"/>
                      <a:r>
                        <a:rPr kumimoji="1" lang="en-US" altLang="ja-JP" sz="1400" dirty="0" smtClean="0"/>
                        <a:t>Weighed</a:t>
                      </a:r>
                      <a:r>
                        <a:rPr kumimoji="1" lang="en-US" altLang="ja-JP" sz="1400" baseline="0" dirty="0" smtClean="0"/>
                        <a:t> Average</a:t>
                      </a:r>
                      <a:endParaRPr kumimoji="1" lang="ja-JP" altLang="en-US" sz="1400" dirty="0"/>
                    </a:p>
                  </a:txBody>
                  <a:tcPr>
                    <a:solidFill>
                      <a:schemeClr val="bg1"/>
                    </a:solidFill>
                  </a:tcPr>
                </a:tc>
                <a:tc>
                  <a:txBody>
                    <a:bodyPr/>
                    <a:lstStyle/>
                    <a:p>
                      <a:pPr algn="ctr"/>
                      <a:r>
                        <a:rPr kumimoji="1" lang="en-US" altLang="ja-JP" sz="1400" dirty="0" err="1" smtClean="0"/>
                        <a:t>Kalma</a:t>
                      </a:r>
                      <a:r>
                        <a:rPr kumimoji="1" lang="en-US" altLang="ja-JP" sz="1400" baseline="0" dirty="0" err="1" smtClean="0"/>
                        <a:t>n</a:t>
                      </a:r>
                      <a:r>
                        <a:rPr kumimoji="1" lang="en-US" altLang="ja-JP" sz="1400" baseline="0" dirty="0" smtClean="0"/>
                        <a:t> Filter</a:t>
                      </a:r>
                      <a:endParaRPr kumimoji="1" lang="ja-JP" altLang="en-US" sz="1400" dirty="0"/>
                    </a:p>
                  </a:txBody>
                  <a:tcPr>
                    <a:solidFill>
                      <a:schemeClr val="bg1"/>
                    </a:solidFill>
                  </a:tcPr>
                </a:tc>
                <a:tc>
                  <a:txBody>
                    <a:bodyPr/>
                    <a:lstStyle/>
                    <a:p>
                      <a:pPr algn="ctr"/>
                      <a:r>
                        <a:rPr kumimoji="1" lang="en-US" altLang="ja-JP" sz="1400" dirty="0" smtClean="0">
                          <a:solidFill>
                            <a:srgbClr val="FF0000"/>
                          </a:solidFill>
                        </a:rPr>
                        <a:t>Particle</a:t>
                      </a:r>
                      <a:r>
                        <a:rPr kumimoji="1" lang="en-US" altLang="ja-JP" sz="1400" baseline="0" dirty="0" smtClean="0">
                          <a:solidFill>
                            <a:srgbClr val="FF0000"/>
                          </a:solidFill>
                        </a:rPr>
                        <a:t> </a:t>
                      </a:r>
                      <a:r>
                        <a:rPr kumimoji="1" lang="en-US" altLang="ja-JP" sz="1400" dirty="0" smtClean="0">
                          <a:solidFill>
                            <a:srgbClr val="FF0000"/>
                          </a:solidFill>
                        </a:rPr>
                        <a:t>Filter</a:t>
                      </a:r>
                      <a:endParaRPr kumimoji="1" lang="ja-JP" altLang="en-US" sz="1400" dirty="0">
                        <a:solidFill>
                          <a:srgbClr val="FF0000"/>
                        </a:solidFill>
                      </a:endParaRPr>
                    </a:p>
                  </a:txBody>
                  <a:tcPr>
                    <a:solidFill>
                      <a:schemeClr val="bg1"/>
                    </a:solidFill>
                  </a:tcPr>
                </a:tc>
              </a:tr>
            </a:tbl>
          </a:graphicData>
        </a:graphic>
      </p:graphicFrame>
      <p:sp>
        <p:nvSpPr>
          <p:cNvPr id="9" name="角丸四角形吹き出し 8"/>
          <p:cNvSpPr/>
          <p:nvPr/>
        </p:nvSpPr>
        <p:spPr>
          <a:xfrm>
            <a:off x="928662" y="2428868"/>
            <a:ext cx="2571768" cy="857256"/>
          </a:xfrm>
          <a:prstGeom prst="wedgeRoundRectCallout">
            <a:avLst>
              <a:gd name="adj1" fmla="val 63890"/>
              <a:gd name="adj2" fmla="val 3093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mean square er</a:t>
            </a:r>
            <a:r>
              <a:rPr lang="en-US" altLang="ja-JP" dirty="0" smtClean="0"/>
              <a:t>rors o</a:t>
            </a:r>
            <a:r>
              <a:rPr kumimoji="1" lang="en-US" altLang="ja-JP" dirty="0" smtClean="0"/>
              <a:t>f latitu</a:t>
            </a:r>
            <a:r>
              <a:rPr lang="en-US" altLang="ja-JP" dirty="0" smtClean="0"/>
              <a:t>des and longitude</a:t>
            </a:r>
            <a:endParaRPr kumimoji="1" lang="ja-JP"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Evaluation of Spatial Estimation</a:t>
            </a:r>
            <a:endParaRPr kumimoji="1" lang="ja-JP" altLang="en-US" dirty="0"/>
          </a:p>
        </p:txBody>
      </p:sp>
      <p:sp>
        <p:nvSpPr>
          <p:cNvPr id="5" name="テキスト ボックス 4"/>
          <p:cNvSpPr txBox="1"/>
          <p:nvPr/>
        </p:nvSpPr>
        <p:spPr>
          <a:xfrm>
            <a:off x="428596" y="1119830"/>
            <a:ext cx="5857916" cy="523220"/>
          </a:xfrm>
          <a:prstGeom prst="rect">
            <a:avLst/>
          </a:prstGeom>
          <a:noFill/>
        </p:spPr>
        <p:txBody>
          <a:bodyPr wrap="square" rtlCol="0">
            <a:spAutoFit/>
          </a:bodyPr>
          <a:lstStyle/>
          <a:p>
            <a:r>
              <a:rPr lang="en-US" altLang="ja-JP" sz="2800" dirty="0" smtClean="0"/>
              <a:t>A typhoon</a:t>
            </a:r>
            <a:endParaRPr kumimoji="1" lang="ja-JP" altLang="en-US" sz="2800" dirty="0"/>
          </a:p>
        </p:txBody>
      </p:sp>
      <p:graphicFrame>
        <p:nvGraphicFramePr>
          <p:cNvPr id="6" name="表 5"/>
          <p:cNvGraphicFramePr>
            <a:graphicFrameLocks noGrp="1"/>
          </p:cNvGraphicFramePr>
          <p:nvPr/>
        </p:nvGraphicFramePr>
        <p:xfrm>
          <a:off x="214282" y="3786190"/>
          <a:ext cx="8715434" cy="335280"/>
        </p:xfrm>
        <a:graphic>
          <a:graphicData uri="http://schemas.openxmlformats.org/drawingml/2006/table">
            <a:tbl>
              <a:tblPr firstRow="1" bandRow="1">
                <a:tableStyleId>{616DA210-FB5B-4158-B5E0-FEB733F419BA}</a:tableStyleId>
              </a:tblPr>
              <a:tblGrid>
                <a:gridCol w="1214446"/>
                <a:gridCol w="1143008"/>
                <a:gridCol w="1428760"/>
                <a:gridCol w="1714512"/>
                <a:gridCol w="1643074"/>
                <a:gridCol w="1571634"/>
              </a:tblGrid>
              <a:tr h="214314">
                <a:tc>
                  <a:txBody>
                    <a:bodyPr/>
                    <a:lstStyle/>
                    <a:p>
                      <a:r>
                        <a:rPr kumimoji="1" lang="en-US" altLang="ja-JP" sz="1600" dirty="0" smtClean="0"/>
                        <a:t>Average</a:t>
                      </a:r>
                      <a:endParaRPr kumimoji="1" lang="ja-JP" altLang="en-US" sz="1600" dirty="0"/>
                    </a:p>
                  </a:txBody>
                  <a:tcPr>
                    <a:solidFill>
                      <a:schemeClr val="bg1"/>
                    </a:solidFill>
                  </a:tcPr>
                </a:tc>
                <a:tc>
                  <a:txBody>
                    <a:bodyPr/>
                    <a:lstStyle/>
                    <a:p>
                      <a:pPr algn="ctr"/>
                      <a:r>
                        <a:rPr kumimoji="1" lang="ja-JP" altLang="en-US" sz="1600" dirty="0" smtClean="0"/>
                        <a:t>－</a:t>
                      </a:r>
                      <a:endParaRPr kumimoji="1" lang="ja-JP" altLang="en-US" sz="1600" dirty="0"/>
                    </a:p>
                  </a:txBody>
                  <a:tcPr>
                    <a:solidFill>
                      <a:schemeClr val="bg1"/>
                    </a:solidFill>
                  </a:tcPr>
                </a:tc>
                <a:tc>
                  <a:txBody>
                    <a:bodyPr/>
                    <a:lstStyle/>
                    <a:p>
                      <a:pPr algn="r"/>
                      <a:r>
                        <a:rPr kumimoji="1" lang="en-US" altLang="ja-JP" sz="1600" dirty="0" smtClean="0"/>
                        <a:t>4.39</a:t>
                      </a:r>
                      <a:endParaRPr kumimoji="1" lang="ja-JP" altLang="en-US" sz="1600" dirty="0"/>
                    </a:p>
                  </a:txBody>
                  <a:tcPr>
                    <a:solidFill>
                      <a:schemeClr val="bg1"/>
                    </a:solidFill>
                  </a:tcPr>
                </a:tc>
                <a:tc>
                  <a:txBody>
                    <a:bodyPr/>
                    <a:lstStyle/>
                    <a:p>
                      <a:pPr algn="r"/>
                      <a:r>
                        <a:rPr kumimoji="1" lang="en-US" altLang="ja-JP" sz="1600" dirty="0" smtClean="0"/>
                        <a:t>4.02</a:t>
                      </a:r>
                      <a:endParaRPr kumimoji="1" lang="ja-JP" altLang="en-US" sz="1600" dirty="0"/>
                    </a:p>
                  </a:txBody>
                  <a:tcPr>
                    <a:solidFill>
                      <a:schemeClr val="bg1"/>
                    </a:solidFill>
                  </a:tcPr>
                </a:tc>
                <a:tc>
                  <a:txBody>
                    <a:bodyPr/>
                    <a:lstStyle/>
                    <a:p>
                      <a:pPr algn="r"/>
                      <a:r>
                        <a:rPr kumimoji="1" lang="en-US" altLang="ja-JP" sz="1600" dirty="0" smtClean="0"/>
                        <a:t>9.56</a:t>
                      </a:r>
                      <a:endParaRPr kumimoji="1" lang="ja-JP" altLang="en-US" sz="1600" dirty="0"/>
                    </a:p>
                  </a:txBody>
                  <a:tcPr>
                    <a:solidFill>
                      <a:schemeClr val="bg1"/>
                    </a:solidFill>
                  </a:tcPr>
                </a:tc>
                <a:tc>
                  <a:txBody>
                    <a:bodyPr/>
                    <a:lstStyle/>
                    <a:p>
                      <a:pPr algn="r"/>
                      <a:r>
                        <a:rPr kumimoji="1" lang="en-US" altLang="ja-JP" sz="1600" dirty="0" smtClean="0">
                          <a:solidFill>
                            <a:srgbClr val="FF0000"/>
                          </a:solidFill>
                        </a:rPr>
                        <a:t>3.58</a:t>
                      </a:r>
                      <a:endParaRPr kumimoji="1" lang="ja-JP" altLang="en-US" sz="1600" dirty="0">
                        <a:solidFill>
                          <a:srgbClr val="FF0000"/>
                        </a:solidFill>
                      </a:endParaRPr>
                    </a:p>
                  </a:txBody>
                  <a:tcPr>
                    <a:solidFill>
                      <a:schemeClr val="bg1"/>
                    </a:solidFill>
                  </a:tcPr>
                </a:tc>
              </a:tr>
            </a:tbl>
          </a:graphicData>
        </a:graphic>
      </p:graphicFrame>
      <p:sp>
        <p:nvSpPr>
          <p:cNvPr id="7" name="テキスト ボックス 6"/>
          <p:cNvSpPr txBox="1"/>
          <p:nvPr/>
        </p:nvSpPr>
        <p:spPr>
          <a:xfrm>
            <a:off x="714348" y="5143512"/>
            <a:ext cx="7715304" cy="461665"/>
          </a:xfrm>
          <a:prstGeom prst="rect">
            <a:avLst/>
          </a:prstGeom>
          <a:noFill/>
        </p:spPr>
        <p:txBody>
          <a:bodyPr wrap="square" rtlCol="0">
            <a:spAutoFit/>
          </a:bodyPr>
          <a:lstStyle/>
          <a:p>
            <a:r>
              <a:rPr kumimoji="1" lang="en-US" altLang="ja-JP" sz="2400" dirty="0" smtClean="0"/>
              <a:t>Particle Filters works better than other methods</a:t>
            </a:r>
            <a:endParaRPr kumimoji="1" lang="ja-JP" altLang="en-US" sz="2400" dirty="0"/>
          </a:p>
        </p:txBody>
      </p:sp>
      <p:pic>
        <p:nvPicPr>
          <p:cNvPr id="115714" name="Picture 2"/>
          <p:cNvPicPr>
            <a:picLocks noChangeAspect="1" noChangeArrowheads="1"/>
          </p:cNvPicPr>
          <p:nvPr/>
        </p:nvPicPr>
        <p:blipFill>
          <a:blip r:embed="rId3" cstate="print"/>
          <a:srcRect/>
          <a:stretch>
            <a:fillRect/>
          </a:stretch>
        </p:blipFill>
        <p:spPr bwMode="auto">
          <a:xfrm>
            <a:off x="172739" y="1714488"/>
            <a:ext cx="8685541" cy="1989876"/>
          </a:xfrm>
          <a:prstGeom prst="rect">
            <a:avLst/>
          </a:prstGeom>
          <a:noFill/>
          <a:ln w="9525">
            <a:noFill/>
            <a:miter lim="800000"/>
            <a:headEnd/>
            <a:tailEnd/>
          </a:ln>
        </p:spPr>
      </p:pic>
      <p:graphicFrame>
        <p:nvGraphicFramePr>
          <p:cNvPr id="8" name="表 7"/>
          <p:cNvGraphicFramePr>
            <a:graphicFrameLocks noGrp="1"/>
          </p:cNvGraphicFramePr>
          <p:nvPr/>
        </p:nvGraphicFramePr>
        <p:xfrm>
          <a:off x="214282" y="1664960"/>
          <a:ext cx="8715434" cy="304800"/>
        </p:xfrm>
        <a:graphic>
          <a:graphicData uri="http://schemas.openxmlformats.org/drawingml/2006/table">
            <a:tbl>
              <a:tblPr firstRow="1" bandRow="1">
                <a:tableStyleId>{616DA210-FB5B-4158-B5E0-FEB733F419BA}</a:tableStyleId>
              </a:tblPr>
              <a:tblGrid>
                <a:gridCol w="928694"/>
                <a:gridCol w="1428760"/>
                <a:gridCol w="1428760"/>
                <a:gridCol w="1714512"/>
                <a:gridCol w="1643074"/>
                <a:gridCol w="1571634"/>
              </a:tblGrid>
              <a:tr h="192404">
                <a:tc>
                  <a:txBody>
                    <a:bodyPr/>
                    <a:lstStyle/>
                    <a:p>
                      <a:pPr algn="ctr"/>
                      <a:r>
                        <a:rPr kumimoji="1" lang="en-US" altLang="ja-JP" sz="1400" dirty="0" smtClean="0"/>
                        <a:t>Date</a:t>
                      </a:r>
                      <a:endParaRPr kumimoji="1" lang="ja-JP" altLang="en-US" sz="1400" dirty="0"/>
                    </a:p>
                  </a:txBody>
                  <a:tcPr>
                    <a:solidFill>
                      <a:schemeClr val="bg1"/>
                    </a:solidFill>
                  </a:tcPr>
                </a:tc>
                <a:tc>
                  <a:txBody>
                    <a:bodyPr/>
                    <a:lstStyle/>
                    <a:p>
                      <a:pPr algn="ctr"/>
                      <a:r>
                        <a:rPr kumimoji="1" lang="en-US" altLang="ja-JP" sz="1400" baseline="0" dirty="0" smtClean="0"/>
                        <a:t>Actual Center</a:t>
                      </a:r>
                      <a:endParaRPr kumimoji="1" lang="ja-JP" altLang="en-US" sz="1400" dirty="0"/>
                    </a:p>
                  </a:txBody>
                  <a:tcPr>
                    <a:solidFill>
                      <a:schemeClr val="bg1"/>
                    </a:solidFill>
                  </a:tcPr>
                </a:tc>
                <a:tc>
                  <a:txBody>
                    <a:bodyPr/>
                    <a:lstStyle/>
                    <a:p>
                      <a:pPr algn="ctr"/>
                      <a:r>
                        <a:rPr kumimoji="1" lang="en-US" altLang="ja-JP" sz="1400" dirty="0" smtClean="0"/>
                        <a:t>Median</a:t>
                      </a:r>
                      <a:endParaRPr kumimoji="1" lang="ja-JP" altLang="en-US" sz="1400" dirty="0"/>
                    </a:p>
                  </a:txBody>
                  <a:tcPr>
                    <a:solidFill>
                      <a:schemeClr val="bg1"/>
                    </a:solidFill>
                  </a:tcPr>
                </a:tc>
                <a:tc>
                  <a:txBody>
                    <a:bodyPr/>
                    <a:lstStyle/>
                    <a:p>
                      <a:pPr algn="ctr"/>
                      <a:r>
                        <a:rPr kumimoji="1" lang="en-US" altLang="ja-JP" sz="1400" dirty="0" smtClean="0"/>
                        <a:t>Weighed</a:t>
                      </a:r>
                      <a:r>
                        <a:rPr kumimoji="1" lang="en-US" altLang="ja-JP" sz="1400" baseline="0" dirty="0" smtClean="0"/>
                        <a:t> Average</a:t>
                      </a:r>
                      <a:endParaRPr kumimoji="1" lang="ja-JP" altLang="en-US" sz="1400" dirty="0"/>
                    </a:p>
                  </a:txBody>
                  <a:tcPr>
                    <a:solidFill>
                      <a:schemeClr val="bg1"/>
                    </a:solidFill>
                  </a:tcPr>
                </a:tc>
                <a:tc>
                  <a:txBody>
                    <a:bodyPr/>
                    <a:lstStyle/>
                    <a:p>
                      <a:pPr algn="ctr"/>
                      <a:r>
                        <a:rPr kumimoji="1" lang="en-US" altLang="ja-JP" sz="1400" dirty="0" err="1" smtClean="0"/>
                        <a:t>Kalma</a:t>
                      </a:r>
                      <a:r>
                        <a:rPr kumimoji="1" lang="en-US" altLang="ja-JP" sz="1400" baseline="0" dirty="0" err="1" smtClean="0"/>
                        <a:t>n</a:t>
                      </a:r>
                      <a:r>
                        <a:rPr kumimoji="1" lang="en-US" altLang="ja-JP" sz="1400" baseline="0" dirty="0" smtClean="0"/>
                        <a:t> Filter</a:t>
                      </a:r>
                      <a:endParaRPr kumimoji="1" lang="ja-JP" altLang="en-US" sz="1400" dirty="0"/>
                    </a:p>
                  </a:txBody>
                  <a:tcPr>
                    <a:solidFill>
                      <a:schemeClr val="bg1"/>
                    </a:solidFill>
                  </a:tcPr>
                </a:tc>
                <a:tc>
                  <a:txBody>
                    <a:bodyPr/>
                    <a:lstStyle/>
                    <a:p>
                      <a:pPr algn="ctr"/>
                      <a:r>
                        <a:rPr kumimoji="1" lang="en-US" altLang="ja-JP" sz="1400" dirty="0" smtClean="0">
                          <a:solidFill>
                            <a:srgbClr val="FF0000"/>
                          </a:solidFill>
                        </a:rPr>
                        <a:t>Particle</a:t>
                      </a:r>
                      <a:r>
                        <a:rPr kumimoji="1" lang="en-US" altLang="ja-JP" sz="1400" baseline="0" dirty="0" smtClean="0">
                          <a:solidFill>
                            <a:srgbClr val="FF0000"/>
                          </a:solidFill>
                        </a:rPr>
                        <a:t> </a:t>
                      </a:r>
                      <a:r>
                        <a:rPr kumimoji="1" lang="en-US" altLang="ja-JP" sz="1400" dirty="0" smtClean="0">
                          <a:solidFill>
                            <a:srgbClr val="FF0000"/>
                          </a:solidFill>
                        </a:rPr>
                        <a:t>Filter</a:t>
                      </a:r>
                      <a:endParaRPr kumimoji="1" lang="ja-JP" altLang="en-US" sz="1400" dirty="0">
                        <a:solidFill>
                          <a:srgbClr val="FF0000"/>
                        </a:solidFill>
                      </a:endParaRPr>
                    </a:p>
                  </a:txBody>
                  <a:tcPr>
                    <a:solidFill>
                      <a:schemeClr val="bg1"/>
                    </a:solidFill>
                  </a:tcPr>
                </a:tc>
              </a:tr>
            </a:tbl>
          </a:graphicData>
        </a:graphic>
      </p:graphicFrame>
      <p:sp>
        <p:nvSpPr>
          <p:cNvPr id="9" name="角丸四角形吹き出し 8"/>
          <p:cNvSpPr/>
          <p:nvPr/>
        </p:nvSpPr>
        <p:spPr>
          <a:xfrm>
            <a:off x="642910" y="2428868"/>
            <a:ext cx="2571768" cy="857256"/>
          </a:xfrm>
          <a:prstGeom prst="wedgeRoundRectCallout">
            <a:avLst>
              <a:gd name="adj1" fmla="val 67954"/>
              <a:gd name="adj2" fmla="val 1066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mean square er</a:t>
            </a:r>
            <a:r>
              <a:rPr lang="en-US" altLang="ja-JP" dirty="0" smtClean="0"/>
              <a:t>rors o</a:t>
            </a:r>
            <a:r>
              <a:rPr kumimoji="1" lang="en-US" altLang="ja-JP" dirty="0" smtClean="0"/>
              <a:t>f latitu</a:t>
            </a:r>
            <a:r>
              <a:rPr lang="en-US" altLang="ja-JP" dirty="0" smtClean="0"/>
              <a:t>des and longitude</a:t>
            </a:r>
            <a:endParaRPr kumimoji="1" lang="ja-JP"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Discussions of Experiments</a:t>
            </a:r>
            <a:endParaRPr kumimoji="1" lang="ja-JP" altLang="en-US" dirty="0"/>
          </a:p>
        </p:txBody>
      </p:sp>
      <p:sp>
        <p:nvSpPr>
          <p:cNvPr id="3" name="コンテンツ プレースホルダ 2"/>
          <p:cNvSpPr>
            <a:spLocks noGrp="1"/>
          </p:cNvSpPr>
          <p:nvPr>
            <p:ph sz="quarter" idx="1"/>
          </p:nvPr>
        </p:nvSpPr>
        <p:spPr/>
        <p:txBody>
          <a:bodyPr/>
          <a:lstStyle/>
          <a:p>
            <a:r>
              <a:rPr lang="en-US" altLang="ja-JP" sz="2800" dirty="0" smtClean="0"/>
              <a:t> Particle filters performs better than other methods</a:t>
            </a:r>
          </a:p>
          <a:p>
            <a:r>
              <a:rPr lang="en-US" altLang="ja-JP" sz="2800" dirty="0" smtClean="0">
                <a:latin typeface="Gill Sans MT" pitchFamily="34" charset="0"/>
              </a:rPr>
              <a:t>If the center of a target event is in an oceanic area, it’s more difficult to locate it precisely from tweets</a:t>
            </a:r>
          </a:p>
          <a:p>
            <a:r>
              <a:rPr lang="en-US" altLang="ja-JP" sz="2800" dirty="0" smtClean="0">
                <a:latin typeface="Gill Sans MT" pitchFamily="34" charset="0"/>
              </a:rPr>
              <a:t>It becomes more difficult to make good estimation in less populated areas</a:t>
            </a:r>
            <a:endParaRPr lang="en-US" altLang="ja-JP" sz="2800" dirty="0" smtClean="0"/>
          </a:p>
          <a:p>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What’s happening?</a:t>
            </a:r>
            <a:endParaRPr kumimoji="1" lang="ja-JP" altLang="en-US" dirty="0"/>
          </a:p>
        </p:txBody>
      </p:sp>
      <p:sp>
        <p:nvSpPr>
          <p:cNvPr id="3" name="コンテンツ プレースホルダ 2"/>
          <p:cNvSpPr>
            <a:spLocks noGrp="1"/>
          </p:cNvSpPr>
          <p:nvPr>
            <p:ph sz="quarter" idx="1"/>
          </p:nvPr>
        </p:nvSpPr>
        <p:spPr/>
        <p:txBody>
          <a:bodyPr/>
          <a:lstStyle/>
          <a:p>
            <a:r>
              <a:rPr kumimoji="1" lang="en-US" altLang="ja-JP" dirty="0" smtClean="0"/>
              <a:t>Twitter</a:t>
            </a:r>
          </a:p>
          <a:p>
            <a:pPr lvl="1"/>
            <a:r>
              <a:rPr lang="en-US" altLang="ja-JP" dirty="0" smtClean="0"/>
              <a:t>is one of the most popular </a:t>
            </a:r>
            <a:r>
              <a:rPr lang="en-US" altLang="ja-JP" dirty="0" err="1" smtClean="0"/>
              <a:t>microblogging</a:t>
            </a:r>
            <a:r>
              <a:rPr lang="en-US" altLang="ja-JP" dirty="0" smtClean="0"/>
              <a:t> services</a:t>
            </a:r>
          </a:p>
          <a:p>
            <a:pPr lvl="1"/>
            <a:r>
              <a:rPr lang="en-US" altLang="ja-JP" dirty="0" smtClean="0"/>
              <a:t>has received much attention recently</a:t>
            </a:r>
          </a:p>
          <a:p>
            <a:r>
              <a:rPr lang="en-US" altLang="ja-JP" dirty="0" err="1" smtClean="0"/>
              <a:t>Microblogging</a:t>
            </a:r>
            <a:r>
              <a:rPr lang="en-US" altLang="ja-JP" dirty="0" smtClean="0"/>
              <a:t>  </a:t>
            </a:r>
          </a:p>
          <a:p>
            <a:pPr lvl="1"/>
            <a:r>
              <a:rPr lang="en-US" altLang="ja-JP" dirty="0" smtClean="0"/>
              <a:t>is a form of blogging </a:t>
            </a:r>
          </a:p>
          <a:p>
            <a:pPr lvl="2"/>
            <a:r>
              <a:rPr lang="en-US" altLang="ja-JP" dirty="0" smtClean="0"/>
              <a:t>that allows users to send brief text updates</a:t>
            </a:r>
          </a:p>
          <a:p>
            <a:pPr lvl="1"/>
            <a:r>
              <a:rPr lang="en-US" altLang="ja-JP" dirty="0" smtClean="0"/>
              <a:t>is a form of </a:t>
            </a:r>
            <a:r>
              <a:rPr lang="en-US" altLang="ja-JP" dirty="0" err="1" smtClean="0"/>
              <a:t>micromedia</a:t>
            </a:r>
            <a:endParaRPr lang="en-US" altLang="ja-JP" dirty="0" smtClean="0"/>
          </a:p>
          <a:p>
            <a:pPr lvl="2"/>
            <a:r>
              <a:rPr lang="en-US" altLang="ja-JP" dirty="0" smtClean="0"/>
              <a:t>that allows users to send photographs or audio clips</a:t>
            </a:r>
          </a:p>
          <a:p>
            <a:pPr lvl="2"/>
            <a:endParaRPr lang="en-US" altLang="ja-JP" dirty="0" smtClean="0"/>
          </a:p>
          <a:p>
            <a:r>
              <a:rPr lang="en-US" altLang="ja-JP" dirty="0" smtClean="0"/>
              <a:t>In this research, we focus on an important characteristic</a:t>
            </a:r>
          </a:p>
          <a:p>
            <a:endParaRPr lang="en-US" altLang="ja-JP" dirty="0" smtClean="0"/>
          </a:p>
        </p:txBody>
      </p:sp>
      <p:sp>
        <p:nvSpPr>
          <p:cNvPr id="4" name="テキスト ボックス 3"/>
          <p:cNvSpPr txBox="1"/>
          <p:nvPr/>
        </p:nvSpPr>
        <p:spPr>
          <a:xfrm>
            <a:off x="2500298" y="5643578"/>
            <a:ext cx="3286148" cy="646331"/>
          </a:xfrm>
          <a:prstGeom prst="rect">
            <a:avLst/>
          </a:prstGeom>
          <a:noFill/>
        </p:spPr>
        <p:txBody>
          <a:bodyPr wrap="square" rtlCol="0">
            <a:spAutoFit/>
          </a:bodyPr>
          <a:lstStyle/>
          <a:p>
            <a:r>
              <a:rPr lang="en-US" altLang="ja-JP" sz="3600" dirty="0" smtClean="0">
                <a:solidFill>
                  <a:srgbClr val="C00000"/>
                </a:solidFill>
              </a:rPr>
              <a:t>real-time nature</a:t>
            </a:r>
            <a:endParaRPr kumimoji="1" lang="ja-JP" altLang="en-US" sz="3600"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1"/>
          <p:cNvSpPr>
            <a:spLocks noGrp="1"/>
          </p:cNvSpPr>
          <p:nvPr>
            <p:ph type="title"/>
          </p:nvPr>
        </p:nvSpPr>
        <p:spPr>
          <a:xfrm>
            <a:off x="457200" y="152400"/>
            <a:ext cx="8229600" cy="990600"/>
          </a:xfrm>
        </p:spPr>
        <p:txBody>
          <a:bodyPr/>
          <a:lstStyle/>
          <a:p>
            <a:r>
              <a:rPr kumimoji="1" lang="en-US" altLang="ja-JP" dirty="0" smtClean="0">
                <a:solidFill>
                  <a:schemeClr val="accent1"/>
                </a:solidFill>
              </a:rPr>
              <a:t>Outline</a:t>
            </a:r>
            <a:endParaRPr kumimoji="1" lang="ja-JP" altLang="en-US" dirty="0">
              <a:solidFill>
                <a:schemeClr val="accent1"/>
              </a:solidFill>
            </a:endParaRPr>
          </a:p>
        </p:txBody>
      </p:sp>
      <p:sp>
        <p:nvSpPr>
          <p:cNvPr id="19" name="正方形/長方形 18"/>
          <p:cNvSpPr/>
          <p:nvPr/>
        </p:nvSpPr>
        <p:spPr>
          <a:xfrm>
            <a:off x="571472" y="4843474"/>
            <a:ext cx="7072362" cy="57150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r>
              <a:rPr kumimoji="0" lang="en-US" altLang="ja-JP" sz="3200" dirty="0" smtClean="0">
                <a:solidFill>
                  <a:schemeClr val="accent1"/>
                </a:solidFill>
              </a:rPr>
              <a:t>Application</a:t>
            </a:r>
            <a:endParaRPr kumimoji="0" lang="en-US" altLang="ja-JP" sz="3200" dirty="0">
              <a:solidFill>
                <a:schemeClr val="accent1"/>
              </a:solidFill>
            </a:endParaRPr>
          </a:p>
        </p:txBody>
      </p:sp>
      <p:sp>
        <p:nvSpPr>
          <p:cNvPr id="20" name="正方形/長方形 19"/>
          <p:cNvSpPr/>
          <p:nvPr/>
        </p:nvSpPr>
        <p:spPr>
          <a:xfrm>
            <a:off x="357158" y="4843474"/>
            <a:ext cx="213453" cy="57754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Earthquake Reporting System </a:t>
            </a:r>
            <a:r>
              <a:rPr kumimoji="1" lang="en-US" altLang="ja-JP" dirty="0" smtClean="0"/>
              <a:t>	</a:t>
            </a:r>
            <a:endParaRPr kumimoji="1" lang="ja-JP" altLang="en-US" dirty="0"/>
          </a:p>
        </p:txBody>
      </p:sp>
      <p:sp>
        <p:nvSpPr>
          <p:cNvPr id="3" name="コンテンツ プレースホルダ 2"/>
          <p:cNvSpPr>
            <a:spLocks noGrp="1"/>
          </p:cNvSpPr>
          <p:nvPr>
            <p:ph sz="quarter" idx="1"/>
          </p:nvPr>
        </p:nvSpPr>
        <p:spPr/>
        <p:txBody>
          <a:bodyPr/>
          <a:lstStyle/>
          <a:p>
            <a:r>
              <a:rPr kumimoji="1" lang="en-US" altLang="ja-JP" dirty="0" err="1" smtClean="0"/>
              <a:t>Toretter</a:t>
            </a:r>
            <a:r>
              <a:rPr kumimoji="1" lang="en-US" altLang="ja-JP" dirty="0" smtClean="0"/>
              <a:t> ( http://toretter.com)</a:t>
            </a:r>
          </a:p>
          <a:p>
            <a:pPr lvl="1"/>
            <a:r>
              <a:rPr lang="en-US" altLang="ja-JP" sz="2800" dirty="0" smtClean="0"/>
              <a:t>Earthquake reporting system using the event detection algorithm</a:t>
            </a:r>
          </a:p>
          <a:p>
            <a:pPr lvl="1"/>
            <a:r>
              <a:rPr lang="en-US" altLang="ja-JP" sz="2800" dirty="0" smtClean="0"/>
              <a:t>All users can see the detection of past earthquakes</a:t>
            </a:r>
          </a:p>
          <a:p>
            <a:pPr lvl="1"/>
            <a:r>
              <a:rPr lang="en-US" altLang="ja-JP" sz="2800" dirty="0" smtClean="0"/>
              <a:t>Registered users can receive e-mails of earthquake detection reports</a:t>
            </a:r>
            <a:endParaRPr kumimoji="1" lang="ja-JP" altLang="en-US" sz="2800" dirty="0"/>
          </a:p>
        </p:txBody>
      </p:sp>
      <p:sp>
        <p:nvSpPr>
          <p:cNvPr id="4" name="角丸四角形 3"/>
          <p:cNvSpPr/>
          <p:nvPr/>
        </p:nvSpPr>
        <p:spPr>
          <a:xfrm>
            <a:off x="1571604" y="4000504"/>
            <a:ext cx="5429288" cy="22145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 Dear Alice,</a:t>
            </a:r>
          </a:p>
          <a:p>
            <a:endParaRPr lang="en-US" altLang="ja-JP" sz="2400" dirty="0" smtClean="0">
              <a:solidFill>
                <a:schemeClr val="tx1"/>
              </a:solidFill>
            </a:endParaRPr>
          </a:p>
          <a:p>
            <a:r>
              <a:rPr lang="en-US" altLang="ja-JP" sz="2400" dirty="0" smtClean="0">
                <a:solidFill>
                  <a:schemeClr val="tx1"/>
                </a:solidFill>
              </a:rPr>
              <a:t>We have just detected an earthquake</a:t>
            </a:r>
          </a:p>
          <a:p>
            <a:r>
              <a:rPr lang="en-US" altLang="ja-JP" sz="2400" dirty="0" smtClean="0">
                <a:solidFill>
                  <a:schemeClr val="tx1"/>
                </a:solidFill>
              </a:rPr>
              <a:t>around Chiba. Please take care.</a:t>
            </a:r>
          </a:p>
          <a:p>
            <a:endParaRPr lang="en-US" altLang="ja-JP" sz="2400" dirty="0" smtClean="0">
              <a:solidFill>
                <a:schemeClr val="tx1"/>
              </a:solidFill>
            </a:endParaRPr>
          </a:p>
          <a:p>
            <a:r>
              <a:rPr lang="en-US" altLang="ja-JP" sz="2400" dirty="0" err="1" smtClean="0">
                <a:solidFill>
                  <a:schemeClr val="tx1"/>
                </a:solidFill>
              </a:rPr>
              <a:t>Toretter</a:t>
            </a:r>
            <a:r>
              <a:rPr lang="en-US" altLang="ja-JP" sz="2400" dirty="0" smtClean="0">
                <a:solidFill>
                  <a:schemeClr val="tx1"/>
                </a:solidFill>
              </a:rPr>
              <a:t> Alert System</a:t>
            </a:r>
            <a:endParaRPr kumimoji="1" lang="ja-JP" altLang="en-US" sz="2400"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Screenshot of Toretter.com</a:t>
            </a:r>
            <a:endParaRPr kumimoji="1" lang="ja-JP" altLang="en-US" dirty="0"/>
          </a:p>
        </p:txBody>
      </p:sp>
      <p:pic>
        <p:nvPicPr>
          <p:cNvPr id="117762" name="Picture 2"/>
          <p:cNvPicPr>
            <a:picLocks noGrp="1" noChangeAspect="1" noChangeArrowheads="1"/>
          </p:cNvPicPr>
          <p:nvPr>
            <p:ph sz="quarter" idx="1"/>
          </p:nvPr>
        </p:nvPicPr>
        <p:blipFill>
          <a:blip r:embed="rId3" cstate="print"/>
          <a:srcRect/>
          <a:stretch>
            <a:fillRect/>
          </a:stretch>
        </p:blipFill>
        <p:spPr bwMode="auto">
          <a:xfrm>
            <a:off x="1282002" y="1219200"/>
            <a:ext cx="6579996" cy="493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Earthquake Reporting System 	</a:t>
            </a:r>
            <a:endParaRPr kumimoji="1" lang="ja-JP" altLang="en-US" dirty="0"/>
          </a:p>
        </p:txBody>
      </p:sp>
      <p:sp>
        <p:nvSpPr>
          <p:cNvPr id="3" name="コンテンツ プレースホルダ 2"/>
          <p:cNvSpPr>
            <a:spLocks noGrp="1"/>
          </p:cNvSpPr>
          <p:nvPr>
            <p:ph sz="quarter" idx="1"/>
          </p:nvPr>
        </p:nvSpPr>
        <p:spPr/>
        <p:txBody>
          <a:bodyPr>
            <a:normAutofit/>
          </a:bodyPr>
          <a:lstStyle/>
          <a:p>
            <a:r>
              <a:rPr kumimoji="1" lang="en-US" altLang="ja-JP" dirty="0" smtClean="0"/>
              <a:t>Effectiveness of alerts of this system</a:t>
            </a:r>
          </a:p>
          <a:p>
            <a:pPr lvl="1"/>
            <a:r>
              <a:rPr lang="en-US" altLang="ja-JP" dirty="0" smtClean="0"/>
              <a:t>Alert E-mails urges users to prepare for the earthquake </a:t>
            </a:r>
            <a:r>
              <a:rPr kumimoji="1" lang="en-US" altLang="ja-JP" dirty="0" smtClean="0"/>
              <a:t>if </a:t>
            </a:r>
            <a:r>
              <a:rPr lang="en-US" altLang="ja-JP" sz="2500" dirty="0" smtClean="0"/>
              <a:t>they are received by a user shortly before the earthquake actually </a:t>
            </a:r>
            <a:r>
              <a:rPr lang="en-US" altLang="ja-JP" sz="2800" dirty="0" smtClean="0"/>
              <a:t>arrives.</a:t>
            </a:r>
          </a:p>
          <a:p>
            <a:pPr lvl="1"/>
            <a:endParaRPr lang="en-US" altLang="ja-JP" sz="2800" dirty="0" smtClean="0"/>
          </a:p>
          <a:p>
            <a:r>
              <a:rPr lang="en-US" altLang="ja-JP" dirty="0" smtClean="0"/>
              <a:t>Is it possible to receive the e-mail before the earthquake actually arrives?</a:t>
            </a:r>
          </a:p>
          <a:p>
            <a:pPr lvl="1"/>
            <a:r>
              <a:rPr lang="en-US" altLang="ja-JP" sz="2500" dirty="0" smtClean="0"/>
              <a:t>An earthquake is transmitted through the earth's </a:t>
            </a:r>
            <a:r>
              <a:rPr lang="en-US" altLang="ja-JP" sz="2800" dirty="0" smtClean="0"/>
              <a:t>crust at about 3~7 km/s.</a:t>
            </a:r>
          </a:p>
          <a:p>
            <a:pPr lvl="1"/>
            <a:r>
              <a:rPr lang="en-US" altLang="ja-JP" sz="2500" dirty="0" smtClean="0"/>
              <a:t>a person has about </a:t>
            </a:r>
            <a:r>
              <a:rPr lang="en-US" altLang="ja-JP" sz="2500" dirty="0" smtClean="0">
                <a:solidFill>
                  <a:srgbClr val="FF0000"/>
                </a:solidFill>
              </a:rPr>
              <a:t>20~30 </a:t>
            </a:r>
            <a:r>
              <a:rPr lang="en-US" altLang="ja-JP" sz="2800" dirty="0" smtClean="0">
                <a:solidFill>
                  <a:srgbClr val="FF0000"/>
                </a:solidFill>
              </a:rPr>
              <a:t>sec </a:t>
            </a:r>
            <a:r>
              <a:rPr lang="en-US" altLang="ja-JP" sz="2800" dirty="0" smtClean="0"/>
              <a:t>before its arrival at a point that is 100 km distant from an actual center</a:t>
            </a:r>
            <a:endParaRPr lang="en-US" altLang="ja-JP" dirty="0" smtClean="0"/>
          </a:p>
          <a:p>
            <a:pPr lvl="1"/>
            <a:endParaRPr lang="en-US" altLang="ja-JP" sz="28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Results of Earthquake Detection</a:t>
            </a:r>
            <a:endParaRPr kumimoji="1" lang="ja-JP" altLang="en-US" dirty="0"/>
          </a:p>
        </p:txBody>
      </p:sp>
      <p:sp>
        <p:nvSpPr>
          <p:cNvPr id="4" name="テキスト ボックス 3"/>
          <p:cNvSpPr txBox="1"/>
          <p:nvPr/>
        </p:nvSpPr>
        <p:spPr>
          <a:xfrm>
            <a:off x="500034" y="4906044"/>
            <a:ext cx="8358214" cy="954107"/>
          </a:xfrm>
          <a:prstGeom prst="rect">
            <a:avLst/>
          </a:prstGeom>
          <a:noFill/>
        </p:spPr>
        <p:txBody>
          <a:bodyPr wrap="square" rtlCol="0">
            <a:spAutoFit/>
          </a:bodyPr>
          <a:lstStyle/>
          <a:p>
            <a:r>
              <a:rPr lang="en-US" altLang="ja-JP" sz="2800" dirty="0" smtClean="0"/>
              <a:t>In all cases, we sent E-mails  before announces of JMA</a:t>
            </a:r>
            <a:endParaRPr lang="en-US" altLang="ja-JP" sz="2800" dirty="0"/>
          </a:p>
          <a:p>
            <a:r>
              <a:rPr lang="en-US" altLang="ja-JP" sz="2800" dirty="0" smtClean="0"/>
              <a:t>In the earliest cases, we can sent E-mails in 19 sec.</a:t>
            </a:r>
          </a:p>
        </p:txBody>
      </p:sp>
      <p:graphicFrame>
        <p:nvGraphicFramePr>
          <p:cNvPr id="5" name="表 4"/>
          <p:cNvGraphicFramePr>
            <a:graphicFrameLocks noGrp="1"/>
          </p:cNvGraphicFramePr>
          <p:nvPr/>
        </p:nvGraphicFramePr>
        <p:xfrm>
          <a:off x="285720" y="1397000"/>
          <a:ext cx="8429688" cy="3383280"/>
        </p:xfrm>
        <a:graphic>
          <a:graphicData uri="http://schemas.openxmlformats.org/drawingml/2006/table">
            <a:tbl>
              <a:tblPr firstRow="1" bandRow="1">
                <a:tableStyleId>{5C22544A-7EE6-4342-B048-85BDC9FD1C3A}</a:tableStyleId>
              </a:tblPr>
              <a:tblGrid>
                <a:gridCol w="1053711"/>
                <a:gridCol w="1053711"/>
                <a:gridCol w="1053711"/>
                <a:gridCol w="1053711"/>
                <a:gridCol w="1053711"/>
                <a:gridCol w="1053711"/>
                <a:gridCol w="1053711"/>
                <a:gridCol w="1053711"/>
              </a:tblGrid>
              <a:tr h="506070">
                <a:tc>
                  <a:txBody>
                    <a:bodyPr/>
                    <a:lstStyle/>
                    <a:p>
                      <a:pPr algn="ctr"/>
                      <a:r>
                        <a:rPr kumimoji="1" lang="en-US" altLang="ja-JP" sz="1200" dirty="0" smtClean="0"/>
                        <a:t>Date</a:t>
                      </a:r>
                      <a:endParaRPr kumimoji="1" lang="ja-JP" altLang="en-US" sz="1200" dirty="0"/>
                    </a:p>
                  </a:txBody>
                  <a:tcPr/>
                </a:tc>
                <a:tc>
                  <a:txBody>
                    <a:bodyPr/>
                    <a:lstStyle/>
                    <a:p>
                      <a:pPr algn="ctr"/>
                      <a:r>
                        <a:rPr kumimoji="1" lang="en-US" altLang="ja-JP" sz="1200" dirty="0" smtClean="0"/>
                        <a:t>Magnitude</a:t>
                      </a:r>
                      <a:r>
                        <a:rPr kumimoji="1" lang="en-US" altLang="ja-JP" sz="1200" baseline="0" dirty="0" smtClean="0"/>
                        <a:t> </a:t>
                      </a:r>
                      <a:endParaRPr kumimoji="1" lang="ja-JP" altLang="en-US" sz="1200" dirty="0"/>
                    </a:p>
                  </a:txBody>
                  <a:tcPr/>
                </a:tc>
                <a:tc>
                  <a:txBody>
                    <a:bodyPr/>
                    <a:lstStyle/>
                    <a:p>
                      <a:pPr algn="ctr"/>
                      <a:r>
                        <a:rPr kumimoji="1" lang="en-US" altLang="ja-JP" sz="1200" dirty="0" smtClean="0"/>
                        <a:t>Location</a:t>
                      </a:r>
                      <a:endParaRPr kumimoji="1" lang="ja-JP" altLang="en-US" sz="1200" dirty="0"/>
                    </a:p>
                  </a:txBody>
                  <a:tcPr/>
                </a:tc>
                <a:tc>
                  <a:txBody>
                    <a:bodyPr/>
                    <a:lstStyle/>
                    <a:p>
                      <a:pPr algn="ctr"/>
                      <a:r>
                        <a:rPr kumimoji="1" lang="en-US" altLang="ja-JP" sz="1200" dirty="0" smtClean="0"/>
                        <a:t>Time</a:t>
                      </a:r>
                      <a:endParaRPr kumimoji="1" lang="ja-JP" altLang="en-US" sz="1200" dirty="0"/>
                    </a:p>
                  </a:txBody>
                  <a:tcPr/>
                </a:tc>
                <a:tc>
                  <a:txBody>
                    <a:bodyPr/>
                    <a:lstStyle/>
                    <a:p>
                      <a:pPr algn="ctr"/>
                      <a:r>
                        <a:rPr kumimoji="1" lang="en-US" altLang="ja-JP" sz="1200" dirty="0" smtClean="0"/>
                        <a:t>E-mail sent</a:t>
                      </a:r>
                      <a:r>
                        <a:rPr kumimoji="1" lang="en-US" altLang="ja-JP" sz="1200" baseline="0" dirty="0" smtClean="0"/>
                        <a:t> time</a:t>
                      </a:r>
                      <a:endParaRPr kumimoji="1" lang="ja-JP" altLang="en-US" sz="1200" dirty="0"/>
                    </a:p>
                  </a:txBody>
                  <a:tcPr/>
                </a:tc>
                <a:tc>
                  <a:txBody>
                    <a:bodyPr/>
                    <a:lstStyle/>
                    <a:p>
                      <a:pPr algn="ctr"/>
                      <a:r>
                        <a:rPr kumimoji="1" lang="en-US" altLang="ja-JP" sz="1200" dirty="0" smtClean="0"/>
                        <a:t>time</a:t>
                      </a:r>
                      <a:r>
                        <a:rPr kumimoji="1" lang="en-US" altLang="ja-JP" sz="1200" baseline="0" dirty="0" smtClean="0"/>
                        <a:t> gap</a:t>
                      </a:r>
                    </a:p>
                    <a:p>
                      <a:pPr algn="ctr"/>
                      <a:r>
                        <a:rPr kumimoji="1" lang="en-US" altLang="ja-JP" sz="1200" baseline="0" dirty="0" smtClean="0"/>
                        <a:t>[sec] </a:t>
                      </a:r>
                      <a:endParaRPr kumimoji="1" lang="ja-JP" alt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 tweets</a:t>
                      </a:r>
                      <a:r>
                        <a:rPr kumimoji="1" lang="en-US" altLang="ja-JP" sz="1200" baseline="0" dirty="0" smtClean="0"/>
                        <a:t>  within  10 minutes</a:t>
                      </a:r>
                      <a:endParaRPr kumimoji="1" lang="ja-JP" altLang="en-US" sz="1200" dirty="0" smtClean="0"/>
                    </a:p>
                  </a:txBody>
                  <a:tcPr/>
                </a:tc>
                <a:tc>
                  <a:txBody>
                    <a:bodyPr/>
                    <a:lstStyle/>
                    <a:p>
                      <a:pPr algn="ctr"/>
                      <a:r>
                        <a:rPr kumimoji="1" lang="en-US" altLang="ja-JP" sz="1200" dirty="0" smtClean="0"/>
                        <a:t>Announce of JMA</a:t>
                      </a:r>
                      <a:endParaRPr kumimoji="1" lang="ja-JP" altLang="en-US" sz="1200" dirty="0"/>
                    </a:p>
                  </a:txBody>
                  <a:tcPr/>
                </a:tc>
              </a:tr>
              <a:tr h="216887">
                <a:tc>
                  <a:txBody>
                    <a:bodyPr/>
                    <a:lstStyle/>
                    <a:p>
                      <a:pPr algn="ctr"/>
                      <a:r>
                        <a:rPr kumimoji="1" lang="en-US" altLang="ja-JP" sz="1200" dirty="0" smtClean="0"/>
                        <a:t>Aug.</a:t>
                      </a:r>
                      <a:r>
                        <a:rPr kumimoji="1" lang="en-US" altLang="ja-JP" sz="1200" baseline="0" dirty="0" smtClean="0"/>
                        <a:t> 18</a:t>
                      </a:r>
                      <a:endParaRPr kumimoji="1" lang="ja-JP" altLang="en-US" sz="1200" dirty="0"/>
                    </a:p>
                  </a:txBody>
                  <a:tcPr/>
                </a:tc>
                <a:tc>
                  <a:txBody>
                    <a:bodyPr/>
                    <a:lstStyle/>
                    <a:p>
                      <a:pPr algn="ctr"/>
                      <a:r>
                        <a:rPr kumimoji="1" lang="en-US" altLang="ja-JP" sz="1200" dirty="0" smtClean="0"/>
                        <a:t>4.5</a:t>
                      </a:r>
                      <a:endParaRPr kumimoji="1" lang="ja-JP" altLang="en-US" sz="1200" dirty="0"/>
                    </a:p>
                  </a:txBody>
                  <a:tcPr/>
                </a:tc>
                <a:tc>
                  <a:txBody>
                    <a:bodyPr/>
                    <a:lstStyle/>
                    <a:p>
                      <a:pPr algn="ctr"/>
                      <a:r>
                        <a:rPr kumimoji="1" lang="en-US" altLang="ja-JP" sz="1200" dirty="0" smtClean="0"/>
                        <a:t>Tochigi</a:t>
                      </a:r>
                      <a:endParaRPr kumimoji="1" lang="ja-JP" altLang="en-US" sz="1200" dirty="0"/>
                    </a:p>
                  </a:txBody>
                  <a:tcPr/>
                </a:tc>
                <a:tc>
                  <a:txBody>
                    <a:bodyPr/>
                    <a:lstStyle/>
                    <a:p>
                      <a:pPr algn="ctr"/>
                      <a:r>
                        <a:rPr kumimoji="1" lang="en-US" altLang="ja-JP" sz="1200" dirty="0" smtClean="0"/>
                        <a:t>6:58:55</a:t>
                      </a:r>
                      <a:endParaRPr kumimoji="1" lang="ja-JP" altLang="en-US" sz="1200" dirty="0"/>
                    </a:p>
                  </a:txBody>
                  <a:tcPr/>
                </a:tc>
                <a:tc>
                  <a:txBody>
                    <a:bodyPr/>
                    <a:lstStyle/>
                    <a:p>
                      <a:pPr algn="ctr"/>
                      <a:r>
                        <a:rPr kumimoji="1" lang="en-US" altLang="ja-JP" sz="1200" dirty="0" smtClean="0"/>
                        <a:t>7:00:30</a:t>
                      </a:r>
                      <a:endParaRPr kumimoji="1" lang="ja-JP" altLang="en-US" sz="1200" dirty="0"/>
                    </a:p>
                  </a:txBody>
                  <a:tcPr/>
                </a:tc>
                <a:tc>
                  <a:txBody>
                    <a:bodyPr/>
                    <a:lstStyle/>
                    <a:p>
                      <a:pPr algn="ctr"/>
                      <a:r>
                        <a:rPr kumimoji="1" lang="en-US" altLang="ja-JP" sz="1200" dirty="0" smtClean="0"/>
                        <a:t>95</a:t>
                      </a:r>
                      <a:endParaRPr kumimoji="1" lang="ja-JP" altLang="en-US" sz="1200" dirty="0"/>
                    </a:p>
                  </a:txBody>
                  <a:tcPr/>
                </a:tc>
                <a:tc>
                  <a:txBody>
                    <a:bodyPr/>
                    <a:lstStyle/>
                    <a:p>
                      <a:pPr algn="ctr"/>
                      <a:r>
                        <a:rPr kumimoji="1" lang="en-US" altLang="ja-JP" sz="1200" dirty="0" smtClean="0"/>
                        <a:t>35</a:t>
                      </a:r>
                      <a:endParaRPr kumimoji="1" lang="ja-JP" altLang="en-US" sz="1200" dirty="0"/>
                    </a:p>
                  </a:txBody>
                  <a:tcPr/>
                </a:tc>
                <a:tc>
                  <a:txBody>
                    <a:bodyPr/>
                    <a:lstStyle/>
                    <a:p>
                      <a:pPr algn="ctr"/>
                      <a:r>
                        <a:rPr kumimoji="1" lang="en-US" altLang="ja-JP" sz="1200" dirty="0" smtClean="0"/>
                        <a:t>7:08</a:t>
                      </a:r>
                      <a:endParaRPr kumimoji="1" lang="ja-JP" altLang="en-US" sz="1200" dirty="0"/>
                    </a:p>
                  </a:txBody>
                  <a:tcPr/>
                </a:tc>
              </a:tr>
              <a:tr h="216887">
                <a:tc>
                  <a:txBody>
                    <a:bodyPr/>
                    <a:lstStyle/>
                    <a:p>
                      <a:pPr algn="ctr"/>
                      <a:r>
                        <a:rPr kumimoji="1" lang="en-US" altLang="ja-JP" sz="1200" dirty="0" smtClean="0"/>
                        <a:t>Aug. 18</a:t>
                      </a:r>
                      <a:endParaRPr kumimoji="1" lang="ja-JP" altLang="en-US" sz="1200" dirty="0"/>
                    </a:p>
                  </a:txBody>
                  <a:tcPr/>
                </a:tc>
                <a:tc>
                  <a:txBody>
                    <a:bodyPr/>
                    <a:lstStyle/>
                    <a:p>
                      <a:pPr algn="ctr"/>
                      <a:r>
                        <a:rPr kumimoji="1" lang="en-US" altLang="ja-JP" sz="1200" dirty="0" smtClean="0"/>
                        <a:t>3.1</a:t>
                      </a:r>
                      <a:endParaRPr kumimoji="1" lang="ja-JP" altLang="en-US" sz="1200" dirty="0"/>
                    </a:p>
                  </a:txBody>
                  <a:tcPr/>
                </a:tc>
                <a:tc>
                  <a:txBody>
                    <a:bodyPr/>
                    <a:lstStyle/>
                    <a:p>
                      <a:pPr algn="ctr"/>
                      <a:r>
                        <a:rPr kumimoji="1" lang="en-US" altLang="ja-JP" sz="1200" dirty="0" smtClean="0"/>
                        <a:t>Suruga-wan</a:t>
                      </a:r>
                      <a:endParaRPr kumimoji="1" lang="ja-JP" altLang="en-US" sz="1200" dirty="0"/>
                    </a:p>
                  </a:txBody>
                  <a:tcPr/>
                </a:tc>
                <a:tc>
                  <a:txBody>
                    <a:bodyPr/>
                    <a:lstStyle/>
                    <a:p>
                      <a:pPr algn="ctr"/>
                      <a:r>
                        <a:rPr kumimoji="1" lang="en-US" altLang="ja-JP" sz="1200" dirty="0" smtClean="0"/>
                        <a:t>19:22:48</a:t>
                      </a:r>
                      <a:endParaRPr kumimoji="1" lang="ja-JP" altLang="en-US" sz="1200" dirty="0"/>
                    </a:p>
                  </a:txBody>
                  <a:tcPr/>
                </a:tc>
                <a:tc>
                  <a:txBody>
                    <a:bodyPr/>
                    <a:lstStyle/>
                    <a:p>
                      <a:pPr algn="ctr"/>
                      <a:r>
                        <a:rPr kumimoji="1" lang="en-US" altLang="ja-JP" sz="1200" dirty="0" smtClean="0"/>
                        <a:t>19:23:14</a:t>
                      </a:r>
                      <a:endParaRPr kumimoji="1" lang="ja-JP" altLang="en-US" sz="1200" dirty="0"/>
                    </a:p>
                  </a:txBody>
                  <a:tcPr/>
                </a:tc>
                <a:tc>
                  <a:txBody>
                    <a:bodyPr/>
                    <a:lstStyle/>
                    <a:p>
                      <a:pPr algn="ctr"/>
                      <a:r>
                        <a:rPr kumimoji="1" lang="en-US" altLang="ja-JP" sz="1200" dirty="0" smtClean="0"/>
                        <a:t>26</a:t>
                      </a:r>
                      <a:endParaRPr kumimoji="1" lang="ja-JP" altLang="en-US" sz="1200" dirty="0"/>
                    </a:p>
                  </a:txBody>
                  <a:tcPr/>
                </a:tc>
                <a:tc>
                  <a:txBody>
                    <a:bodyPr/>
                    <a:lstStyle/>
                    <a:p>
                      <a:pPr algn="ctr"/>
                      <a:r>
                        <a:rPr kumimoji="1" lang="en-US" altLang="ja-JP" sz="1200" dirty="0" smtClean="0"/>
                        <a:t>17</a:t>
                      </a:r>
                      <a:endParaRPr kumimoji="1" lang="ja-JP" altLang="en-US" sz="1200" dirty="0"/>
                    </a:p>
                  </a:txBody>
                  <a:tcPr/>
                </a:tc>
                <a:tc>
                  <a:txBody>
                    <a:bodyPr/>
                    <a:lstStyle/>
                    <a:p>
                      <a:pPr algn="ctr"/>
                      <a:r>
                        <a:rPr kumimoji="1" lang="en-US" altLang="ja-JP" sz="1200" dirty="0" smtClean="0"/>
                        <a:t>19:28</a:t>
                      </a:r>
                      <a:endParaRPr kumimoji="1" lang="ja-JP" altLang="en-US" sz="1200" dirty="0"/>
                    </a:p>
                  </a:txBody>
                  <a:tcPr/>
                </a:tc>
              </a:tr>
              <a:tr h="216887">
                <a:tc>
                  <a:txBody>
                    <a:bodyPr/>
                    <a:lstStyle/>
                    <a:p>
                      <a:pPr algn="ctr"/>
                      <a:r>
                        <a:rPr kumimoji="1" lang="en-US" altLang="ja-JP" sz="1200" dirty="0" smtClean="0"/>
                        <a:t>Aug. 21</a:t>
                      </a:r>
                      <a:endParaRPr kumimoji="1" lang="ja-JP" altLang="en-US" sz="1200" dirty="0"/>
                    </a:p>
                  </a:txBody>
                  <a:tcPr>
                    <a:solidFill>
                      <a:schemeClr val="accent4">
                        <a:lumMod val="75000"/>
                      </a:schemeClr>
                    </a:solidFill>
                  </a:tcPr>
                </a:tc>
                <a:tc>
                  <a:txBody>
                    <a:bodyPr/>
                    <a:lstStyle/>
                    <a:p>
                      <a:pPr algn="ctr"/>
                      <a:r>
                        <a:rPr kumimoji="1" lang="en-US" altLang="ja-JP" sz="1200" dirty="0" smtClean="0"/>
                        <a:t>4.1</a:t>
                      </a:r>
                      <a:endParaRPr kumimoji="1" lang="ja-JP" altLang="en-US" sz="1200" dirty="0"/>
                    </a:p>
                  </a:txBody>
                  <a:tcPr>
                    <a:solidFill>
                      <a:schemeClr val="accent4">
                        <a:lumMod val="75000"/>
                      </a:schemeClr>
                    </a:solidFill>
                  </a:tcPr>
                </a:tc>
                <a:tc>
                  <a:txBody>
                    <a:bodyPr/>
                    <a:lstStyle/>
                    <a:p>
                      <a:pPr algn="ctr"/>
                      <a:r>
                        <a:rPr kumimoji="1" lang="en-US" altLang="ja-JP" sz="1200" dirty="0" smtClean="0"/>
                        <a:t>Chiba</a:t>
                      </a:r>
                      <a:endParaRPr kumimoji="1" lang="ja-JP" altLang="en-US" sz="1200" dirty="0"/>
                    </a:p>
                  </a:txBody>
                  <a:tcPr>
                    <a:solidFill>
                      <a:schemeClr val="accent4">
                        <a:lumMod val="75000"/>
                      </a:schemeClr>
                    </a:solidFill>
                  </a:tcPr>
                </a:tc>
                <a:tc>
                  <a:txBody>
                    <a:bodyPr/>
                    <a:lstStyle/>
                    <a:p>
                      <a:pPr algn="ctr"/>
                      <a:r>
                        <a:rPr kumimoji="1" lang="en-US" altLang="ja-JP" sz="1200" dirty="0" smtClean="0"/>
                        <a:t>8:51:16</a:t>
                      </a:r>
                      <a:endParaRPr kumimoji="1" lang="ja-JP" altLang="en-US" sz="1200" dirty="0"/>
                    </a:p>
                  </a:txBody>
                  <a:tcPr>
                    <a:solidFill>
                      <a:schemeClr val="accent4">
                        <a:lumMod val="75000"/>
                      </a:schemeClr>
                    </a:solidFill>
                  </a:tcPr>
                </a:tc>
                <a:tc>
                  <a:txBody>
                    <a:bodyPr/>
                    <a:lstStyle/>
                    <a:p>
                      <a:pPr algn="ctr"/>
                      <a:r>
                        <a:rPr kumimoji="1" lang="en-US" altLang="ja-JP" sz="1200" dirty="0" smtClean="0"/>
                        <a:t>8:51:35</a:t>
                      </a:r>
                      <a:endParaRPr kumimoji="1" lang="ja-JP" altLang="en-US" sz="1200" dirty="0"/>
                    </a:p>
                  </a:txBody>
                  <a:tcPr>
                    <a:solidFill>
                      <a:schemeClr val="accent4">
                        <a:lumMod val="75000"/>
                      </a:schemeClr>
                    </a:solidFill>
                  </a:tcPr>
                </a:tc>
                <a:tc>
                  <a:txBody>
                    <a:bodyPr/>
                    <a:lstStyle/>
                    <a:p>
                      <a:pPr algn="ctr"/>
                      <a:r>
                        <a:rPr kumimoji="1" lang="en-US" altLang="ja-JP" sz="1200" dirty="0" smtClean="0"/>
                        <a:t>19</a:t>
                      </a:r>
                      <a:endParaRPr kumimoji="1" lang="ja-JP" altLang="en-US" sz="1200" dirty="0"/>
                    </a:p>
                  </a:txBody>
                  <a:tcPr>
                    <a:solidFill>
                      <a:srgbClr val="00B050"/>
                    </a:solidFill>
                  </a:tcPr>
                </a:tc>
                <a:tc>
                  <a:txBody>
                    <a:bodyPr/>
                    <a:lstStyle/>
                    <a:p>
                      <a:pPr algn="ctr"/>
                      <a:r>
                        <a:rPr kumimoji="1" lang="en-US" altLang="ja-JP" sz="1200" dirty="0" smtClean="0"/>
                        <a:t>52</a:t>
                      </a:r>
                      <a:endParaRPr kumimoji="1" lang="ja-JP" altLang="en-US" sz="1200" dirty="0"/>
                    </a:p>
                  </a:txBody>
                  <a:tcPr>
                    <a:solidFill>
                      <a:schemeClr val="accent4">
                        <a:lumMod val="75000"/>
                      </a:schemeClr>
                    </a:solidFill>
                  </a:tcPr>
                </a:tc>
                <a:tc>
                  <a:txBody>
                    <a:bodyPr/>
                    <a:lstStyle/>
                    <a:p>
                      <a:pPr algn="ctr"/>
                      <a:r>
                        <a:rPr kumimoji="1" lang="en-US" altLang="ja-JP" sz="1200" dirty="0" smtClean="0"/>
                        <a:t>8:56</a:t>
                      </a:r>
                      <a:endParaRPr kumimoji="1" lang="ja-JP" altLang="en-US" sz="1200" dirty="0"/>
                    </a:p>
                  </a:txBody>
                  <a:tcPr>
                    <a:solidFill>
                      <a:schemeClr val="accent4">
                        <a:lumMod val="75000"/>
                      </a:schemeClr>
                    </a:solidFill>
                  </a:tcPr>
                </a:tc>
              </a:tr>
              <a:tr h="216887">
                <a:tc>
                  <a:txBody>
                    <a:bodyPr/>
                    <a:lstStyle/>
                    <a:p>
                      <a:pPr algn="ctr"/>
                      <a:r>
                        <a:rPr kumimoji="1" lang="en-US" altLang="ja-JP" sz="1200" dirty="0" smtClean="0"/>
                        <a:t>Aug. 25</a:t>
                      </a:r>
                      <a:endParaRPr kumimoji="1" lang="ja-JP" altLang="en-US" sz="1200" dirty="0"/>
                    </a:p>
                  </a:txBody>
                  <a:tcPr/>
                </a:tc>
                <a:tc>
                  <a:txBody>
                    <a:bodyPr/>
                    <a:lstStyle/>
                    <a:p>
                      <a:pPr algn="ctr"/>
                      <a:r>
                        <a:rPr kumimoji="1" lang="en-US" altLang="ja-JP" sz="1200" dirty="0" smtClean="0"/>
                        <a:t>4.3</a:t>
                      </a:r>
                      <a:endParaRPr kumimoji="1" lang="ja-JP" altLang="en-US" sz="1200" dirty="0"/>
                    </a:p>
                  </a:txBody>
                  <a:tcPr/>
                </a:tc>
                <a:tc>
                  <a:txBody>
                    <a:bodyPr/>
                    <a:lstStyle/>
                    <a:p>
                      <a:pPr algn="ctr"/>
                      <a:r>
                        <a:rPr kumimoji="1" lang="en-US" altLang="ja-JP" sz="1200" dirty="0" err="1" smtClean="0"/>
                        <a:t>Uraga-oki</a:t>
                      </a:r>
                      <a:endParaRPr kumimoji="1" lang="ja-JP" altLang="en-US" sz="1200" dirty="0"/>
                    </a:p>
                  </a:txBody>
                  <a:tcPr/>
                </a:tc>
                <a:tc>
                  <a:txBody>
                    <a:bodyPr/>
                    <a:lstStyle/>
                    <a:p>
                      <a:pPr algn="ctr"/>
                      <a:r>
                        <a:rPr kumimoji="1" lang="en-US" altLang="ja-JP" sz="1200" dirty="0" smtClean="0"/>
                        <a:t>2:22:49</a:t>
                      </a:r>
                      <a:endParaRPr kumimoji="1" lang="ja-JP" altLang="en-US" sz="1200" dirty="0"/>
                    </a:p>
                  </a:txBody>
                  <a:tcPr/>
                </a:tc>
                <a:tc>
                  <a:txBody>
                    <a:bodyPr/>
                    <a:lstStyle/>
                    <a:p>
                      <a:pPr algn="ctr"/>
                      <a:r>
                        <a:rPr kumimoji="1" lang="en-US" altLang="ja-JP" sz="1200" dirty="0" smtClean="0"/>
                        <a:t>2:23:21</a:t>
                      </a:r>
                      <a:endParaRPr kumimoji="1" lang="ja-JP" altLang="en-US" sz="1200" dirty="0"/>
                    </a:p>
                  </a:txBody>
                  <a:tcPr/>
                </a:tc>
                <a:tc>
                  <a:txBody>
                    <a:bodyPr/>
                    <a:lstStyle/>
                    <a:p>
                      <a:pPr algn="ctr"/>
                      <a:r>
                        <a:rPr kumimoji="1" lang="en-US" altLang="ja-JP" sz="1200" dirty="0" smtClean="0"/>
                        <a:t>31</a:t>
                      </a:r>
                      <a:endParaRPr kumimoji="1" lang="ja-JP" altLang="en-US" sz="1200" dirty="0"/>
                    </a:p>
                  </a:txBody>
                  <a:tcPr/>
                </a:tc>
                <a:tc>
                  <a:txBody>
                    <a:bodyPr/>
                    <a:lstStyle/>
                    <a:p>
                      <a:pPr algn="ctr"/>
                      <a:r>
                        <a:rPr kumimoji="1" lang="en-US" altLang="ja-JP" sz="1200" dirty="0" smtClean="0"/>
                        <a:t>23</a:t>
                      </a:r>
                      <a:endParaRPr kumimoji="1" lang="ja-JP" altLang="en-US" sz="1200" dirty="0"/>
                    </a:p>
                  </a:txBody>
                  <a:tcPr/>
                </a:tc>
                <a:tc>
                  <a:txBody>
                    <a:bodyPr/>
                    <a:lstStyle/>
                    <a:p>
                      <a:pPr algn="ctr"/>
                      <a:r>
                        <a:rPr kumimoji="1" lang="en-US" altLang="ja-JP" sz="1200" dirty="0" smtClean="0"/>
                        <a:t>2:27</a:t>
                      </a:r>
                      <a:endParaRPr kumimoji="1" lang="ja-JP" altLang="en-US" sz="1200" dirty="0"/>
                    </a:p>
                  </a:txBody>
                  <a:tcPr/>
                </a:tc>
              </a:tr>
              <a:tr h="216887">
                <a:tc>
                  <a:txBody>
                    <a:bodyPr/>
                    <a:lstStyle/>
                    <a:p>
                      <a:pPr algn="ctr"/>
                      <a:r>
                        <a:rPr kumimoji="1" lang="en-US" altLang="ja-JP" sz="1200" dirty="0" smtClean="0"/>
                        <a:t>Aug.25</a:t>
                      </a:r>
                      <a:endParaRPr kumimoji="1" lang="ja-JP" altLang="en-US" sz="1200" dirty="0"/>
                    </a:p>
                  </a:txBody>
                  <a:tcPr/>
                </a:tc>
                <a:tc>
                  <a:txBody>
                    <a:bodyPr/>
                    <a:lstStyle/>
                    <a:p>
                      <a:pPr algn="ctr"/>
                      <a:r>
                        <a:rPr kumimoji="1" lang="en-US" altLang="ja-JP" sz="1200" dirty="0" smtClean="0"/>
                        <a:t>3.5</a:t>
                      </a:r>
                      <a:endParaRPr kumimoji="1" lang="ja-JP" altLang="en-US" sz="1200" dirty="0"/>
                    </a:p>
                  </a:txBody>
                  <a:tcPr/>
                </a:tc>
                <a:tc>
                  <a:txBody>
                    <a:bodyPr/>
                    <a:lstStyle/>
                    <a:p>
                      <a:pPr algn="ctr"/>
                      <a:r>
                        <a:rPr kumimoji="1" lang="en-US" altLang="ja-JP" sz="1200" dirty="0" smtClean="0"/>
                        <a:t>Fukushima</a:t>
                      </a:r>
                      <a:endParaRPr kumimoji="1" lang="ja-JP" altLang="en-US" sz="1200" dirty="0"/>
                    </a:p>
                  </a:txBody>
                  <a:tcPr/>
                </a:tc>
                <a:tc>
                  <a:txBody>
                    <a:bodyPr/>
                    <a:lstStyle/>
                    <a:p>
                      <a:pPr algn="ctr"/>
                      <a:r>
                        <a:rPr kumimoji="1" lang="en-US" altLang="ja-JP" sz="1200" dirty="0" smtClean="0"/>
                        <a:t>2:21:15</a:t>
                      </a:r>
                      <a:endParaRPr kumimoji="1" lang="ja-JP" altLang="en-US" sz="1200" dirty="0"/>
                    </a:p>
                  </a:txBody>
                  <a:tcPr/>
                </a:tc>
                <a:tc>
                  <a:txBody>
                    <a:bodyPr/>
                    <a:lstStyle/>
                    <a:p>
                      <a:pPr algn="ctr"/>
                      <a:r>
                        <a:rPr kumimoji="1" lang="en-US" altLang="ja-JP" sz="1200" dirty="0" smtClean="0"/>
                        <a:t>22:22:29</a:t>
                      </a:r>
                      <a:endParaRPr kumimoji="1" lang="ja-JP" altLang="en-US" sz="1200" dirty="0"/>
                    </a:p>
                  </a:txBody>
                  <a:tcPr/>
                </a:tc>
                <a:tc>
                  <a:txBody>
                    <a:bodyPr/>
                    <a:lstStyle/>
                    <a:p>
                      <a:pPr algn="ctr"/>
                      <a:r>
                        <a:rPr kumimoji="1" lang="en-US" altLang="ja-JP" sz="1200" dirty="0" smtClean="0"/>
                        <a:t>73</a:t>
                      </a:r>
                      <a:endParaRPr kumimoji="1" lang="ja-JP" altLang="en-US" sz="1200" dirty="0"/>
                    </a:p>
                  </a:txBody>
                  <a:tcPr/>
                </a:tc>
                <a:tc>
                  <a:txBody>
                    <a:bodyPr/>
                    <a:lstStyle/>
                    <a:p>
                      <a:pPr algn="ctr"/>
                      <a:r>
                        <a:rPr kumimoji="1" lang="en-US" altLang="ja-JP" sz="1200" dirty="0" smtClean="0"/>
                        <a:t>13</a:t>
                      </a:r>
                      <a:endParaRPr kumimoji="1" lang="ja-JP" altLang="en-US" sz="1200" dirty="0"/>
                    </a:p>
                  </a:txBody>
                  <a:tcPr/>
                </a:tc>
                <a:tc>
                  <a:txBody>
                    <a:bodyPr/>
                    <a:lstStyle/>
                    <a:p>
                      <a:pPr algn="ctr"/>
                      <a:r>
                        <a:rPr kumimoji="1" lang="en-US" altLang="ja-JP" sz="1200" dirty="0" smtClean="0"/>
                        <a:t>22:26</a:t>
                      </a:r>
                      <a:endParaRPr kumimoji="1" lang="ja-JP" altLang="en-US" sz="1200" dirty="0"/>
                    </a:p>
                  </a:txBody>
                  <a:tcPr/>
                </a:tc>
              </a:tr>
              <a:tr h="216887">
                <a:tc>
                  <a:txBody>
                    <a:bodyPr/>
                    <a:lstStyle/>
                    <a:p>
                      <a:pPr algn="ctr"/>
                      <a:r>
                        <a:rPr kumimoji="1" lang="en-US" altLang="ja-JP" sz="1200" dirty="0" smtClean="0"/>
                        <a:t>Aug.</a:t>
                      </a:r>
                      <a:r>
                        <a:rPr kumimoji="1" lang="en-US" altLang="ja-JP" sz="1200" baseline="0" dirty="0" smtClean="0"/>
                        <a:t> 27</a:t>
                      </a:r>
                      <a:endParaRPr kumimoji="1" lang="ja-JP" altLang="en-US" sz="1200" dirty="0"/>
                    </a:p>
                  </a:txBody>
                  <a:tcPr/>
                </a:tc>
                <a:tc>
                  <a:txBody>
                    <a:bodyPr/>
                    <a:lstStyle/>
                    <a:p>
                      <a:pPr algn="ctr"/>
                      <a:r>
                        <a:rPr kumimoji="1" lang="en-US" altLang="ja-JP" sz="1200" dirty="0" smtClean="0"/>
                        <a:t>3.9</a:t>
                      </a:r>
                      <a:endParaRPr kumimoji="1" lang="ja-JP" altLang="en-US" sz="1200" dirty="0"/>
                    </a:p>
                  </a:txBody>
                  <a:tcPr/>
                </a:tc>
                <a:tc>
                  <a:txBody>
                    <a:bodyPr/>
                    <a:lstStyle/>
                    <a:p>
                      <a:pPr algn="ctr"/>
                      <a:r>
                        <a:rPr kumimoji="1" lang="en-US" altLang="ja-JP" sz="1200" dirty="0" smtClean="0"/>
                        <a:t>Wakayama</a:t>
                      </a:r>
                      <a:endParaRPr kumimoji="1" lang="ja-JP" altLang="en-US" sz="1200" dirty="0"/>
                    </a:p>
                  </a:txBody>
                  <a:tcPr/>
                </a:tc>
                <a:tc>
                  <a:txBody>
                    <a:bodyPr/>
                    <a:lstStyle/>
                    <a:p>
                      <a:pPr algn="ctr"/>
                      <a:r>
                        <a:rPr kumimoji="1" lang="en-US" altLang="ja-JP" sz="1200" dirty="0" smtClean="0"/>
                        <a:t>17:47:30</a:t>
                      </a:r>
                      <a:endParaRPr kumimoji="1" lang="ja-JP" altLang="en-US" sz="1200" dirty="0"/>
                    </a:p>
                  </a:txBody>
                  <a:tcPr/>
                </a:tc>
                <a:tc>
                  <a:txBody>
                    <a:bodyPr/>
                    <a:lstStyle/>
                    <a:p>
                      <a:pPr algn="ctr"/>
                      <a:r>
                        <a:rPr kumimoji="1" lang="en-US" altLang="ja-JP" sz="1200" dirty="0" smtClean="0"/>
                        <a:t>17:48:11</a:t>
                      </a:r>
                      <a:endParaRPr kumimoji="1" lang="ja-JP" altLang="en-US" sz="1200" dirty="0"/>
                    </a:p>
                  </a:txBody>
                  <a:tcPr/>
                </a:tc>
                <a:tc>
                  <a:txBody>
                    <a:bodyPr/>
                    <a:lstStyle/>
                    <a:p>
                      <a:pPr algn="ctr"/>
                      <a:r>
                        <a:rPr kumimoji="1" lang="en-US" altLang="ja-JP" sz="1200" dirty="0" smtClean="0"/>
                        <a:t>41</a:t>
                      </a:r>
                      <a:endParaRPr kumimoji="1" lang="ja-JP" altLang="en-US" sz="1200" dirty="0"/>
                    </a:p>
                  </a:txBody>
                  <a:tcPr/>
                </a:tc>
                <a:tc>
                  <a:txBody>
                    <a:bodyPr/>
                    <a:lstStyle/>
                    <a:p>
                      <a:pPr algn="ctr"/>
                      <a:r>
                        <a:rPr kumimoji="1" lang="en-US" altLang="ja-JP" sz="1200" dirty="0" smtClean="0"/>
                        <a:t>16</a:t>
                      </a:r>
                      <a:endParaRPr kumimoji="1" lang="ja-JP" altLang="en-US" sz="1200" dirty="0"/>
                    </a:p>
                  </a:txBody>
                  <a:tcPr/>
                </a:tc>
                <a:tc>
                  <a:txBody>
                    <a:bodyPr/>
                    <a:lstStyle/>
                    <a:p>
                      <a:pPr algn="ctr"/>
                      <a:r>
                        <a:rPr kumimoji="1" lang="en-US" altLang="ja-JP" sz="1200" dirty="0" smtClean="0"/>
                        <a:t>1:7:53</a:t>
                      </a:r>
                      <a:endParaRPr kumimoji="1" lang="ja-JP" altLang="en-US" sz="1200" dirty="0"/>
                    </a:p>
                  </a:txBody>
                  <a:tcPr/>
                </a:tc>
              </a:tr>
              <a:tr h="216887">
                <a:tc>
                  <a:txBody>
                    <a:bodyPr/>
                    <a:lstStyle/>
                    <a:p>
                      <a:pPr algn="ctr"/>
                      <a:r>
                        <a:rPr kumimoji="1" lang="en-US" altLang="ja-JP" sz="1200" dirty="0" smtClean="0"/>
                        <a:t>Aug. 27</a:t>
                      </a:r>
                      <a:endParaRPr kumimoji="1" lang="ja-JP" altLang="en-US" sz="1200" dirty="0"/>
                    </a:p>
                  </a:txBody>
                  <a:tcPr/>
                </a:tc>
                <a:tc>
                  <a:txBody>
                    <a:bodyPr/>
                    <a:lstStyle/>
                    <a:p>
                      <a:pPr algn="ctr"/>
                      <a:r>
                        <a:rPr kumimoji="1" lang="en-US" altLang="ja-JP" sz="1200" dirty="0" smtClean="0"/>
                        <a:t>2.8</a:t>
                      </a:r>
                      <a:endParaRPr kumimoji="1" lang="ja-JP" altLang="en-US" sz="1200" dirty="0"/>
                    </a:p>
                  </a:txBody>
                  <a:tcPr/>
                </a:tc>
                <a:tc>
                  <a:txBody>
                    <a:bodyPr/>
                    <a:lstStyle/>
                    <a:p>
                      <a:pPr algn="ctr"/>
                      <a:r>
                        <a:rPr kumimoji="1" lang="en-US" altLang="ja-JP" sz="1200" dirty="0" smtClean="0"/>
                        <a:t>Suruga-wan</a:t>
                      </a:r>
                      <a:endParaRPr kumimoji="1" lang="ja-JP" altLang="en-US" sz="1200" dirty="0"/>
                    </a:p>
                  </a:txBody>
                  <a:tcPr/>
                </a:tc>
                <a:tc>
                  <a:txBody>
                    <a:bodyPr/>
                    <a:lstStyle/>
                    <a:p>
                      <a:pPr algn="ctr"/>
                      <a:r>
                        <a:rPr kumimoji="1" lang="en-US" altLang="ja-JP" sz="1200" dirty="0" smtClean="0"/>
                        <a:t>20:26:23</a:t>
                      </a:r>
                      <a:endParaRPr kumimoji="1" lang="ja-JP" altLang="en-US" sz="1200" dirty="0"/>
                    </a:p>
                  </a:txBody>
                  <a:tcPr/>
                </a:tc>
                <a:tc>
                  <a:txBody>
                    <a:bodyPr/>
                    <a:lstStyle/>
                    <a:p>
                      <a:pPr algn="ctr"/>
                      <a:r>
                        <a:rPr kumimoji="1" lang="en-US" altLang="ja-JP" sz="1200" dirty="0" smtClean="0"/>
                        <a:t>20:26:45</a:t>
                      </a:r>
                      <a:endParaRPr kumimoji="1" lang="ja-JP" altLang="en-US" sz="1200" dirty="0"/>
                    </a:p>
                  </a:txBody>
                  <a:tcPr/>
                </a:tc>
                <a:tc>
                  <a:txBody>
                    <a:bodyPr/>
                    <a:lstStyle/>
                    <a:p>
                      <a:pPr algn="ctr"/>
                      <a:r>
                        <a:rPr kumimoji="1" lang="en-US" altLang="ja-JP" sz="1200" dirty="0" smtClean="0"/>
                        <a:t>22</a:t>
                      </a:r>
                      <a:endParaRPr kumimoji="1" lang="ja-JP" altLang="en-US" sz="1200" dirty="0"/>
                    </a:p>
                  </a:txBody>
                  <a:tcPr/>
                </a:tc>
                <a:tc>
                  <a:txBody>
                    <a:bodyPr/>
                    <a:lstStyle/>
                    <a:p>
                      <a:pPr algn="ctr"/>
                      <a:r>
                        <a:rPr kumimoji="1" lang="en-US" altLang="ja-JP" sz="1200" dirty="0" smtClean="0"/>
                        <a:t>14</a:t>
                      </a:r>
                      <a:endParaRPr kumimoji="1" lang="ja-JP" altLang="en-US" sz="1200" dirty="0"/>
                    </a:p>
                  </a:txBody>
                  <a:tcPr/>
                </a:tc>
                <a:tc>
                  <a:txBody>
                    <a:bodyPr/>
                    <a:lstStyle/>
                    <a:p>
                      <a:pPr algn="ctr"/>
                      <a:r>
                        <a:rPr kumimoji="1" lang="en-US" altLang="ja-JP" sz="1200" dirty="0" smtClean="0"/>
                        <a:t>20:31</a:t>
                      </a:r>
                      <a:endParaRPr kumimoji="1" lang="ja-JP" altLang="en-US" sz="1200" dirty="0"/>
                    </a:p>
                  </a:txBody>
                  <a:tcPr/>
                </a:tc>
              </a:tr>
              <a:tr h="216887">
                <a:tc>
                  <a:txBody>
                    <a:bodyPr/>
                    <a:lstStyle/>
                    <a:p>
                      <a:pPr algn="ctr"/>
                      <a:r>
                        <a:rPr kumimoji="1" lang="en-US" altLang="ja-JP" sz="1200" dirty="0" smtClean="0"/>
                        <a:t>Ag. 31</a:t>
                      </a:r>
                      <a:endParaRPr kumimoji="1" lang="ja-JP" altLang="en-US" sz="1200" dirty="0"/>
                    </a:p>
                  </a:txBody>
                  <a:tcPr/>
                </a:tc>
                <a:tc>
                  <a:txBody>
                    <a:bodyPr/>
                    <a:lstStyle/>
                    <a:p>
                      <a:pPr algn="ctr"/>
                      <a:r>
                        <a:rPr kumimoji="1" lang="en-US" altLang="ja-JP" sz="1200" dirty="0" smtClean="0"/>
                        <a:t>4.5</a:t>
                      </a:r>
                      <a:endParaRPr kumimoji="1" lang="ja-JP" altLang="en-US" sz="1200" dirty="0"/>
                    </a:p>
                  </a:txBody>
                  <a:tcPr/>
                </a:tc>
                <a:tc>
                  <a:txBody>
                    <a:bodyPr/>
                    <a:lstStyle/>
                    <a:p>
                      <a:pPr algn="ctr"/>
                      <a:r>
                        <a:rPr kumimoji="1" lang="en-US" altLang="ja-JP" sz="1200" dirty="0" smtClean="0"/>
                        <a:t>Fukushima</a:t>
                      </a:r>
                      <a:endParaRPr kumimoji="1" lang="ja-JP" altLang="en-US" sz="1200" dirty="0"/>
                    </a:p>
                  </a:txBody>
                  <a:tcPr/>
                </a:tc>
                <a:tc>
                  <a:txBody>
                    <a:bodyPr/>
                    <a:lstStyle/>
                    <a:p>
                      <a:pPr algn="ctr"/>
                      <a:r>
                        <a:rPr kumimoji="1" lang="en-US" altLang="ja-JP" sz="1200" dirty="0" smtClean="0"/>
                        <a:t>00:45:54</a:t>
                      </a:r>
                      <a:endParaRPr kumimoji="1" lang="ja-JP" altLang="en-US" sz="1200" dirty="0"/>
                    </a:p>
                  </a:txBody>
                  <a:tcPr/>
                </a:tc>
                <a:tc>
                  <a:txBody>
                    <a:bodyPr/>
                    <a:lstStyle/>
                    <a:p>
                      <a:pPr algn="ctr"/>
                      <a:r>
                        <a:rPr kumimoji="1" lang="en-US" altLang="ja-JP" sz="1200" dirty="0" smtClean="0"/>
                        <a:t>00:46:24</a:t>
                      </a:r>
                      <a:endParaRPr kumimoji="1" lang="ja-JP" altLang="en-US" sz="1200" dirty="0"/>
                    </a:p>
                  </a:txBody>
                  <a:tcPr/>
                </a:tc>
                <a:tc>
                  <a:txBody>
                    <a:bodyPr/>
                    <a:lstStyle/>
                    <a:p>
                      <a:pPr algn="ctr"/>
                      <a:r>
                        <a:rPr kumimoji="1" lang="en-US" altLang="ja-JP" sz="1200" dirty="0" smtClean="0"/>
                        <a:t>30</a:t>
                      </a:r>
                      <a:endParaRPr kumimoji="1" lang="ja-JP" altLang="en-US" sz="1200" dirty="0"/>
                    </a:p>
                  </a:txBody>
                  <a:tcPr/>
                </a:tc>
                <a:tc>
                  <a:txBody>
                    <a:bodyPr/>
                    <a:lstStyle/>
                    <a:p>
                      <a:pPr algn="ctr"/>
                      <a:r>
                        <a:rPr kumimoji="1" lang="en-US" altLang="ja-JP" sz="1200" dirty="0" smtClean="0"/>
                        <a:t>32</a:t>
                      </a:r>
                      <a:endParaRPr kumimoji="1" lang="ja-JP" altLang="en-US" sz="1200" dirty="0"/>
                    </a:p>
                  </a:txBody>
                  <a:tcPr/>
                </a:tc>
                <a:tc>
                  <a:txBody>
                    <a:bodyPr/>
                    <a:lstStyle/>
                    <a:p>
                      <a:pPr algn="ctr"/>
                      <a:r>
                        <a:rPr kumimoji="1" lang="en-US" altLang="ja-JP" sz="1200" dirty="0" smtClean="0"/>
                        <a:t>00:51</a:t>
                      </a:r>
                      <a:endParaRPr kumimoji="1" lang="ja-JP" altLang="en-US" sz="1200" dirty="0"/>
                    </a:p>
                  </a:txBody>
                  <a:tcPr/>
                </a:tc>
              </a:tr>
              <a:tr h="216887">
                <a:tc>
                  <a:txBody>
                    <a:bodyPr/>
                    <a:lstStyle/>
                    <a:p>
                      <a:pPr algn="ctr"/>
                      <a:r>
                        <a:rPr kumimoji="1" lang="en-US" altLang="ja-JP" sz="1200" dirty="0" smtClean="0"/>
                        <a:t>Sep.</a:t>
                      </a:r>
                      <a:r>
                        <a:rPr kumimoji="1" lang="en-US" altLang="ja-JP" sz="1200" baseline="0" dirty="0" smtClean="0"/>
                        <a:t> 2</a:t>
                      </a:r>
                      <a:endParaRPr kumimoji="1" lang="ja-JP" altLang="en-US" sz="1200" dirty="0"/>
                    </a:p>
                  </a:txBody>
                  <a:tcPr>
                    <a:solidFill>
                      <a:schemeClr val="accent4">
                        <a:lumMod val="75000"/>
                      </a:schemeClr>
                    </a:solidFill>
                  </a:tcPr>
                </a:tc>
                <a:tc>
                  <a:txBody>
                    <a:bodyPr/>
                    <a:lstStyle/>
                    <a:p>
                      <a:pPr algn="ctr"/>
                      <a:r>
                        <a:rPr kumimoji="1" lang="en-US" altLang="ja-JP" sz="1200" dirty="0" smtClean="0"/>
                        <a:t>3.3</a:t>
                      </a:r>
                      <a:endParaRPr kumimoji="1" lang="ja-JP" altLang="en-US" sz="1200" dirty="0"/>
                    </a:p>
                  </a:txBody>
                  <a:tcPr>
                    <a:solidFill>
                      <a:schemeClr val="accent4">
                        <a:lumMod val="75000"/>
                      </a:schemeClr>
                    </a:solidFill>
                  </a:tcPr>
                </a:tc>
                <a:tc>
                  <a:txBody>
                    <a:bodyPr/>
                    <a:lstStyle/>
                    <a:p>
                      <a:pPr algn="ctr"/>
                      <a:r>
                        <a:rPr kumimoji="1" lang="en-US" altLang="ja-JP" sz="1200" dirty="0" smtClean="0"/>
                        <a:t>Suruga-wan</a:t>
                      </a:r>
                      <a:endParaRPr kumimoji="1" lang="ja-JP" altLang="en-US" sz="1200" dirty="0"/>
                    </a:p>
                  </a:txBody>
                  <a:tcPr>
                    <a:solidFill>
                      <a:schemeClr val="accent4">
                        <a:lumMod val="75000"/>
                      </a:schemeClr>
                    </a:solidFill>
                  </a:tcPr>
                </a:tc>
                <a:tc>
                  <a:txBody>
                    <a:bodyPr/>
                    <a:lstStyle/>
                    <a:p>
                      <a:pPr algn="ctr"/>
                      <a:r>
                        <a:rPr kumimoji="1" lang="en-US" altLang="ja-JP" sz="1200" dirty="0" smtClean="0"/>
                        <a:t>13:04:45</a:t>
                      </a:r>
                      <a:endParaRPr kumimoji="1" lang="ja-JP" altLang="en-US" sz="1200" dirty="0"/>
                    </a:p>
                  </a:txBody>
                  <a:tcPr>
                    <a:solidFill>
                      <a:schemeClr val="accent4">
                        <a:lumMod val="75000"/>
                      </a:schemeClr>
                    </a:solidFill>
                  </a:tcPr>
                </a:tc>
                <a:tc>
                  <a:txBody>
                    <a:bodyPr/>
                    <a:lstStyle/>
                    <a:p>
                      <a:pPr algn="ctr"/>
                      <a:r>
                        <a:rPr kumimoji="1" lang="en-US" altLang="ja-JP" sz="1200" dirty="0" smtClean="0"/>
                        <a:t>13:05:04</a:t>
                      </a:r>
                      <a:endParaRPr kumimoji="1" lang="ja-JP" altLang="en-US" sz="1200" dirty="0"/>
                    </a:p>
                  </a:txBody>
                  <a:tcPr>
                    <a:solidFill>
                      <a:schemeClr val="accent4">
                        <a:lumMod val="75000"/>
                      </a:schemeClr>
                    </a:solidFill>
                  </a:tcPr>
                </a:tc>
                <a:tc>
                  <a:txBody>
                    <a:bodyPr/>
                    <a:lstStyle/>
                    <a:p>
                      <a:pPr algn="ctr"/>
                      <a:r>
                        <a:rPr kumimoji="1" lang="en-US" altLang="ja-JP" sz="1200" dirty="0" smtClean="0"/>
                        <a:t>19</a:t>
                      </a:r>
                      <a:endParaRPr kumimoji="1" lang="ja-JP" altLang="en-US" sz="1200" dirty="0"/>
                    </a:p>
                  </a:txBody>
                  <a:tcPr>
                    <a:solidFill>
                      <a:srgbClr val="00B050"/>
                    </a:solidFill>
                  </a:tcPr>
                </a:tc>
                <a:tc>
                  <a:txBody>
                    <a:bodyPr/>
                    <a:lstStyle/>
                    <a:p>
                      <a:pPr algn="ctr"/>
                      <a:r>
                        <a:rPr kumimoji="1" lang="en-US" altLang="ja-JP" sz="1200" dirty="0" smtClean="0"/>
                        <a:t>18</a:t>
                      </a:r>
                      <a:endParaRPr kumimoji="1" lang="ja-JP" altLang="en-US" sz="1200" dirty="0"/>
                    </a:p>
                  </a:txBody>
                  <a:tcPr>
                    <a:solidFill>
                      <a:schemeClr val="accent4">
                        <a:lumMod val="75000"/>
                      </a:schemeClr>
                    </a:solidFill>
                  </a:tcPr>
                </a:tc>
                <a:tc>
                  <a:txBody>
                    <a:bodyPr/>
                    <a:lstStyle/>
                    <a:p>
                      <a:pPr algn="ctr"/>
                      <a:r>
                        <a:rPr kumimoji="1" lang="en-US" altLang="ja-JP" sz="1200" dirty="0" smtClean="0"/>
                        <a:t>13:10</a:t>
                      </a:r>
                      <a:endParaRPr kumimoji="1" lang="ja-JP" altLang="en-US" sz="1200" dirty="0"/>
                    </a:p>
                  </a:txBody>
                  <a:tcPr>
                    <a:solidFill>
                      <a:schemeClr val="accent4">
                        <a:lumMod val="75000"/>
                      </a:schemeClr>
                    </a:solidFill>
                  </a:tcPr>
                </a:tc>
              </a:tr>
              <a:tr h="216887">
                <a:tc>
                  <a:txBody>
                    <a:bodyPr/>
                    <a:lstStyle/>
                    <a:p>
                      <a:pPr algn="ctr"/>
                      <a:r>
                        <a:rPr kumimoji="1" lang="en-US" altLang="ja-JP" sz="1200" dirty="0" smtClean="0"/>
                        <a:t>Sep. 2</a:t>
                      </a:r>
                      <a:endParaRPr kumimoji="1" lang="ja-JP" altLang="en-US" sz="1200" dirty="0"/>
                    </a:p>
                  </a:txBody>
                  <a:tcPr/>
                </a:tc>
                <a:tc>
                  <a:txBody>
                    <a:bodyPr/>
                    <a:lstStyle/>
                    <a:p>
                      <a:pPr algn="ctr"/>
                      <a:r>
                        <a:rPr kumimoji="1" lang="en-US" altLang="ja-JP" sz="1200" dirty="0" smtClean="0"/>
                        <a:t>3.6</a:t>
                      </a:r>
                      <a:endParaRPr kumimoji="1" lang="ja-JP" altLang="en-US" sz="1200" dirty="0"/>
                    </a:p>
                  </a:txBody>
                  <a:tcPr/>
                </a:tc>
                <a:tc>
                  <a:txBody>
                    <a:bodyPr/>
                    <a:lstStyle/>
                    <a:p>
                      <a:pPr algn="ctr"/>
                      <a:r>
                        <a:rPr kumimoji="1" lang="en-US" altLang="ja-JP" sz="1200" dirty="0" err="1" smtClean="0"/>
                        <a:t>Bungo-suido</a:t>
                      </a:r>
                      <a:endParaRPr kumimoji="1" lang="ja-JP" altLang="en-US" sz="1200" dirty="0"/>
                    </a:p>
                  </a:txBody>
                  <a:tcPr/>
                </a:tc>
                <a:tc>
                  <a:txBody>
                    <a:bodyPr/>
                    <a:lstStyle/>
                    <a:p>
                      <a:pPr algn="ctr"/>
                      <a:r>
                        <a:rPr kumimoji="1" lang="en-US" altLang="ja-JP" sz="1200" dirty="0" smtClean="0"/>
                        <a:t>17:37:53</a:t>
                      </a:r>
                      <a:endParaRPr kumimoji="1" lang="ja-JP" altLang="en-US" sz="1200" dirty="0"/>
                    </a:p>
                  </a:txBody>
                  <a:tcPr/>
                </a:tc>
                <a:tc>
                  <a:txBody>
                    <a:bodyPr/>
                    <a:lstStyle/>
                    <a:p>
                      <a:pPr algn="ctr"/>
                      <a:r>
                        <a:rPr kumimoji="1" lang="en-US" altLang="ja-JP" sz="1200" dirty="0" smtClean="0"/>
                        <a:t>17:38:27</a:t>
                      </a:r>
                      <a:endParaRPr kumimoji="1" lang="ja-JP" altLang="en-US" sz="1200" dirty="0"/>
                    </a:p>
                  </a:txBody>
                  <a:tcPr/>
                </a:tc>
                <a:tc>
                  <a:txBody>
                    <a:bodyPr/>
                    <a:lstStyle/>
                    <a:p>
                      <a:pPr algn="ctr"/>
                      <a:r>
                        <a:rPr kumimoji="1" lang="en-US" altLang="ja-JP" sz="1200" dirty="0" smtClean="0"/>
                        <a:t>34</a:t>
                      </a:r>
                      <a:endParaRPr kumimoji="1" lang="ja-JP" altLang="en-US" sz="1200" dirty="0"/>
                    </a:p>
                  </a:txBody>
                  <a:tcPr/>
                </a:tc>
                <a:tc>
                  <a:txBody>
                    <a:bodyPr/>
                    <a:lstStyle/>
                    <a:p>
                      <a:pPr algn="ctr"/>
                      <a:r>
                        <a:rPr kumimoji="1" lang="en-US" altLang="ja-JP" sz="1200" dirty="0" smtClean="0"/>
                        <a:t>3</a:t>
                      </a:r>
                      <a:endParaRPr kumimoji="1" lang="ja-JP" altLang="en-US" sz="1200" dirty="0"/>
                    </a:p>
                  </a:txBody>
                  <a:tcPr/>
                </a:tc>
                <a:tc>
                  <a:txBody>
                    <a:bodyPr/>
                    <a:lstStyle/>
                    <a:p>
                      <a:pPr algn="ctr"/>
                      <a:r>
                        <a:rPr kumimoji="1" lang="en-US" altLang="ja-JP" sz="1200" dirty="0" smtClean="0"/>
                        <a:t>17:43</a:t>
                      </a:r>
                      <a:endParaRPr kumimoji="1" lang="ja-JP" altLang="en-US" sz="1200" dirty="0"/>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Experiments And Evaluation</a:t>
            </a:r>
            <a:endParaRPr kumimoji="1" lang="ja-JP" altLang="en-US" dirty="0"/>
          </a:p>
        </p:txBody>
      </p:sp>
      <p:sp>
        <p:nvSpPr>
          <p:cNvPr id="3" name="コンテンツ プレースホルダ 2"/>
          <p:cNvSpPr>
            <a:spLocks noGrp="1"/>
          </p:cNvSpPr>
          <p:nvPr>
            <p:ph sz="quarter" idx="1"/>
          </p:nvPr>
        </p:nvSpPr>
        <p:spPr/>
        <p:txBody>
          <a:bodyPr/>
          <a:lstStyle/>
          <a:p>
            <a:r>
              <a:rPr lang="en-US" altLang="ja-JP" dirty="0" smtClean="0"/>
              <a:t>We demonstrate performances of</a:t>
            </a:r>
          </a:p>
          <a:p>
            <a:pPr lvl="1"/>
            <a:r>
              <a:rPr lang="en-US" altLang="ja-JP" dirty="0" smtClean="0"/>
              <a:t>tweet classification</a:t>
            </a:r>
          </a:p>
          <a:p>
            <a:pPr lvl="1"/>
            <a:r>
              <a:rPr lang="en-US" altLang="ja-JP" dirty="0" smtClean="0">
                <a:solidFill>
                  <a:srgbClr val="FF0000"/>
                </a:solidFill>
              </a:rPr>
              <a:t>event detection from time-series data</a:t>
            </a:r>
          </a:p>
          <a:p>
            <a:pPr lvl="1">
              <a:buNone/>
            </a:pPr>
            <a:r>
              <a:rPr lang="en-US" altLang="ja-JP" dirty="0" smtClean="0"/>
              <a:t>  	  </a:t>
            </a:r>
            <a:r>
              <a:rPr lang="ja-JP" altLang="en-US" dirty="0" smtClean="0"/>
              <a:t>→　</a:t>
            </a:r>
            <a:r>
              <a:rPr lang="en-US" altLang="ja-JP" dirty="0" smtClean="0"/>
              <a:t>show this results in “application”</a:t>
            </a:r>
          </a:p>
          <a:p>
            <a:pPr lvl="1"/>
            <a:r>
              <a:rPr lang="en-US" altLang="ja-JP" dirty="0" smtClean="0"/>
              <a:t>location estimation from a series of spatial information  </a:t>
            </a:r>
          </a:p>
          <a:p>
            <a:pPr lvl="1"/>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
                                            <p:txEl>
                                              <p:pRg st="1" end="1"/>
                                            </p:txEl>
                                          </p:spTgt>
                                        </p:tgtEl>
                                        <p:attrNameLst>
                                          <p:attrName>style.color</p:attrName>
                                        </p:attrNameLst>
                                      </p:cBhvr>
                                      <p:to>
                                        <a:srgbClr val="FF0000"/>
                                      </p:to>
                                    </p:animClr>
                                  </p:childTnLst>
                                </p:cTn>
                              </p:par>
                              <p:par>
                                <p:cTn id="7" presetID="3" presetClass="emph" presetSubtype="2" fill="hold" grpId="0" nodeType="withEffect">
                                  <p:stCondLst>
                                    <p:cond delay="0"/>
                                  </p:stCondLst>
                                  <p:childTnLst>
                                    <p:animClr clrSpc="rgb" dir="cw">
                                      <p:cBhvr override="childStyle">
                                        <p:cTn id="8" dur="500" fill="hold"/>
                                        <p:tgtEl>
                                          <p:spTgt spid="3">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Results of Earthquake Detection</a:t>
            </a:r>
            <a:endParaRPr kumimoji="1" lang="ja-JP" altLang="en-US" dirty="0"/>
          </a:p>
        </p:txBody>
      </p:sp>
      <p:graphicFrame>
        <p:nvGraphicFramePr>
          <p:cNvPr id="4" name="コンテンツ プレースホルダ 3"/>
          <p:cNvGraphicFramePr>
            <a:graphicFrameLocks noGrp="1"/>
          </p:cNvGraphicFramePr>
          <p:nvPr>
            <p:ph sz="quarter" idx="1"/>
          </p:nvPr>
        </p:nvGraphicFramePr>
        <p:xfrm>
          <a:off x="500034" y="1492810"/>
          <a:ext cx="8229626" cy="1721705"/>
        </p:xfrm>
        <a:graphic>
          <a:graphicData uri="http://schemas.openxmlformats.org/drawingml/2006/table">
            <a:tbl>
              <a:tblPr firstRow="1" bandRow="1">
                <a:tableStyleId>{21E4AEA4-8DFA-4A89-87EB-49C32662AFE0}</a:tableStyleId>
              </a:tblPr>
              <a:tblGrid>
                <a:gridCol w="2510172"/>
                <a:gridCol w="1906484"/>
                <a:gridCol w="1984180"/>
                <a:gridCol w="1828790"/>
              </a:tblGrid>
              <a:tr h="624425">
                <a:tc>
                  <a:txBody>
                    <a:bodyPr/>
                    <a:lstStyle/>
                    <a:p>
                      <a:pPr algn="ctr"/>
                      <a:r>
                        <a:rPr kumimoji="1" lang="en-US" altLang="ja-JP" dirty="0" smtClean="0"/>
                        <a:t>JMA intensity</a:t>
                      </a:r>
                      <a:r>
                        <a:rPr kumimoji="1" lang="en-US" altLang="ja-JP" baseline="0" dirty="0" smtClean="0"/>
                        <a:t> scale</a:t>
                      </a:r>
                      <a:endParaRPr kumimoji="1" lang="ja-JP" altLang="en-US" dirty="0"/>
                    </a:p>
                  </a:txBody>
                  <a:tcPr marL="101678" marR="101678"/>
                </a:tc>
                <a:tc>
                  <a:txBody>
                    <a:bodyPr/>
                    <a:lstStyle/>
                    <a:p>
                      <a:pPr algn="ctr"/>
                      <a:r>
                        <a:rPr kumimoji="1" lang="en-US" altLang="ja-JP" dirty="0" smtClean="0"/>
                        <a:t>2</a:t>
                      </a:r>
                      <a:r>
                        <a:rPr kumimoji="1" lang="en-US" altLang="ja-JP" baseline="0" dirty="0" smtClean="0"/>
                        <a:t> or more</a:t>
                      </a:r>
                      <a:endParaRPr kumimoji="1" lang="ja-JP" altLang="en-US" dirty="0"/>
                    </a:p>
                  </a:txBody>
                  <a:tcPr marL="101678" marR="101678"/>
                </a:tc>
                <a:tc>
                  <a:txBody>
                    <a:bodyPr/>
                    <a:lstStyle/>
                    <a:p>
                      <a:pPr algn="ctr"/>
                      <a:r>
                        <a:rPr kumimoji="1" lang="en-US" altLang="ja-JP" dirty="0" smtClean="0"/>
                        <a:t>3</a:t>
                      </a:r>
                      <a:r>
                        <a:rPr kumimoji="1" lang="en-US" altLang="ja-JP" baseline="0" dirty="0" smtClean="0"/>
                        <a:t> or more</a:t>
                      </a:r>
                      <a:endParaRPr kumimoji="1" lang="ja-JP" altLang="en-US" dirty="0"/>
                    </a:p>
                  </a:txBody>
                  <a:tcPr marL="101678" marR="101678">
                    <a:solidFill>
                      <a:schemeClr val="accent4">
                        <a:lumMod val="75000"/>
                      </a:schemeClr>
                    </a:solidFill>
                  </a:tcPr>
                </a:tc>
                <a:tc>
                  <a:txBody>
                    <a:bodyPr/>
                    <a:lstStyle/>
                    <a:p>
                      <a:pPr algn="ctr"/>
                      <a:r>
                        <a:rPr kumimoji="1" lang="en-US" altLang="ja-JP" dirty="0" smtClean="0"/>
                        <a:t>4 or more</a:t>
                      </a:r>
                      <a:endParaRPr kumimoji="1" lang="ja-JP" altLang="en-US" dirty="0"/>
                    </a:p>
                  </a:txBody>
                  <a:tcPr marL="101678" marR="101678"/>
                </a:tc>
              </a:tr>
              <a:tr h="299491">
                <a:tc>
                  <a:txBody>
                    <a:bodyPr/>
                    <a:lstStyle/>
                    <a:p>
                      <a:pPr algn="ctr"/>
                      <a:r>
                        <a:rPr kumimoji="1" lang="en-US" altLang="ja-JP" dirty="0" smtClean="0"/>
                        <a:t>Num of earthquakes</a:t>
                      </a:r>
                      <a:endParaRPr kumimoji="1" lang="ja-JP" altLang="en-US" dirty="0"/>
                    </a:p>
                  </a:txBody>
                  <a:tcPr marL="101678" marR="101678"/>
                </a:tc>
                <a:tc>
                  <a:txBody>
                    <a:bodyPr/>
                    <a:lstStyle/>
                    <a:p>
                      <a:pPr algn="ctr"/>
                      <a:r>
                        <a:rPr kumimoji="1" lang="en-US" altLang="ja-JP" dirty="0" smtClean="0"/>
                        <a:t>78</a:t>
                      </a:r>
                      <a:endParaRPr kumimoji="1" lang="ja-JP" altLang="en-US" dirty="0"/>
                    </a:p>
                  </a:txBody>
                  <a:tcPr marL="101678" marR="101678"/>
                </a:tc>
                <a:tc>
                  <a:txBody>
                    <a:bodyPr/>
                    <a:lstStyle/>
                    <a:p>
                      <a:pPr algn="ctr"/>
                      <a:r>
                        <a:rPr kumimoji="1" lang="en-US" altLang="ja-JP" dirty="0" smtClean="0"/>
                        <a:t>25</a:t>
                      </a:r>
                      <a:endParaRPr kumimoji="1" lang="ja-JP" altLang="en-US" dirty="0"/>
                    </a:p>
                  </a:txBody>
                  <a:tcPr marL="101678" marR="101678">
                    <a:solidFill>
                      <a:schemeClr val="accent4">
                        <a:lumMod val="75000"/>
                      </a:schemeClr>
                    </a:solidFill>
                  </a:tcPr>
                </a:tc>
                <a:tc>
                  <a:txBody>
                    <a:bodyPr/>
                    <a:lstStyle/>
                    <a:p>
                      <a:pPr algn="ctr"/>
                      <a:r>
                        <a:rPr kumimoji="1" lang="en-US" altLang="ja-JP" dirty="0" smtClean="0"/>
                        <a:t>3</a:t>
                      </a:r>
                      <a:endParaRPr kumimoji="1" lang="ja-JP" altLang="en-US" dirty="0"/>
                    </a:p>
                  </a:txBody>
                  <a:tcPr marL="101678" marR="101678"/>
                </a:tc>
              </a:tr>
              <a:tr h="361770">
                <a:tc>
                  <a:txBody>
                    <a:bodyPr/>
                    <a:lstStyle/>
                    <a:p>
                      <a:pPr algn="ctr"/>
                      <a:r>
                        <a:rPr kumimoji="1" lang="en-US" altLang="ja-JP" dirty="0" smtClean="0"/>
                        <a:t>Detected</a:t>
                      </a:r>
                      <a:endParaRPr kumimoji="1" lang="ja-JP" altLang="en-US" dirty="0"/>
                    </a:p>
                  </a:txBody>
                  <a:tcPr marL="101678" marR="101678"/>
                </a:tc>
                <a:tc>
                  <a:txBody>
                    <a:bodyPr/>
                    <a:lstStyle/>
                    <a:p>
                      <a:pPr algn="ctr"/>
                      <a:r>
                        <a:rPr kumimoji="1" lang="en-US" altLang="ja-JP" dirty="0" smtClean="0"/>
                        <a:t>70(89.7%)</a:t>
                      </a:r>
                      <a:endParaRPr kumimoji="1" lang="ja-JP" altLang="en-US" dirty="0"/>
                    </a:p>
                  </a:txBody>
                  <a:tcPr marL="101678" marR="101678"/>
                </a:tc>
                <a:tc>
                  <a:txBody>
                    <a:bodyPr/>
                    <a:lstStyle/>
                    <a:p>
                      <a:pPr algn="ctr"/>
                      <a:r>
                        <a:rPr kumimoji="1" lang="en-US" altLang="ja-JP" dirty="0" smtClean="0">
                          <a:solidFill>
                            <a:schemeClr val="tx1"/>
                          </a:solidFill>
                        </a:rPr>
                        <a:t>24(96.0%)</a:t>
                      </a:r>
                      <a:endParaRPr kumimoji="1" lang="ja-JP" altLang="en-US" dirty="0">
                        <a:solidFill>
                          <a:schemeClr val="tx1"/>
                        </a:solidFill>
                      </a:endParaRPr>
                    </a:p>
                  </a:txBody>
                  <a:tcPr marL="101678" marR="101678">
                    <a:solidFill>
                      <a:srgbClr val="00B050"/>
                    </a:solidFill>
                  </a:tcPr>
                </a:tc>
                <a:tc>
                  <a:txBody>
                    <a:bodyPr/>
                    <a:lstStyle/>
                    <a:p>
                      <a:pPr algn="ctr"/>
                      <a:r>
                        <a:rPr kumimoji="1" lang="en-US" altLang="ja-JP" dirty="0" smtClean="0"/>
                        <a:t>3(100.0%)</a:t>
                      </a:r>
                      <a:endParaRPr kumimoji="1" lang="ja-JP" altLang="en-US" dirty="0"/>
                    </a:p>
                  </a:txBody>
                  <a:tcPr marL="101678" marR="101678"/>
                </a:tc>
              </a:tr>
              <a:tr h="361770">
                <a:tc>
                  <a:txBody>
                    <a:bodyPr/>
                    <a:lstStyle/>
                    <a:p>
                      <a:pPr algn="ctr"/>
                      <a:r>
                        <a:rPr kumimoji="1" lang="en-US" altLang="ja-JP" dirty="0" smtClean="0"/>
                        <a:t>Promptl</a:t>
                      </a:r>
                      <a:r>
                        <a:rPr kumimoji="1" lang="en-US" altLang="ja-JP" baseline="0" dirty="0" smtClean="0"/>
                        <a:t>y detected*</a:t>
                      </a:r>
                      <a:endParaRPr kumimoji="1" lang="ja-JP" altLang="en-US" dirty="0"/>
                    </a:p>
                  </a:txBody>
                  <a:tcPr marL="101678" marR="101678"/>
                </a:tc>
                <a:tc>
                  <a:txBody>
                    <a:bodyPr/>
                    <a:lstStyle/>
                    <a:p>
                      <a:pPr algn="ctr"/>
                      <a:r>
                        <a:rPr kumimoji="1" lang="en-US" altLang="ja-JP" dirty="0" smtClean="0"/>
                        <a:t>53(67.9%)</a:t>
                      </a:r>
                      <a:endParaRPr kumimoji="1" lang="ja-JP" altLang="en-US" dirty="0"/>
                    </a:p>
                  </a:txBody>
                  <a:tcPr marL="101678" marR="101678"/>
                </a:tc>
                <a:tc>
                  <a:txBody>
                    <a:bodyPr/>
                    <a:lstStyle/>
                    <a:p>
                      <a:pPr algn="ctr"/>
                      <a:r>
                        <a:rPr kumimoji="1" lang="en-US" altLang="ja-JP" dirty="0" smtClean="0"/>
                        <a:t>20(80.0%)</a:t>
                      </a:r>
                      <a:endParaRPr kumimoji="1" lang="ja-JP" altLang="en-US" dirty="0"/>
                    </a:p>
                  </a:txBody>
                  <a:tcPr marL="101678" marR="101678">
                    <a:solidFill>
                      <a:schemeClr val="accent4">
                        <a:lumMod val="75000"/>
                      </a:schemeClr>
                    </a:solidFill>
                  </a:tcPr>
                </a:tc>
                <a:tc>
                  <a:txBody>
                    <a:bodyPr/>
                    <a:lstStyle/>
                    <a:p>
                      <a:pPr algn="ctr"/>
                      <a:r>
                        <a:rPr kumimoji="1" lang="en-US" altLang="ja-JP" dirty="0" smtClean="0"/>
                        <a:t>3(100.0%)</a:t>
                      </a:r>
                      <a:endParaRPr kumimoji="1" lang="ja-JP" altLang="en-US" dirty="0"/>
                    </a:p>
                  </a:txBody>
                  <a:tcPr marL="101678" marR="101678"/>
                </a:tc>
              </a:tr>
            </a:tbl>
          </a:graphicData>
        </a:graphic>
      </p:graphicFrame>
      <p:sp>
        <p:nvSpPr>
          <p:cNvPr id="6" name="テキスト ボックス 5"/>
          <p:cNvSpPr txBox="1"/>
          <p:nvPr/>
        </p:nvSpPr>
        <p:spPr>
          <a:xfrm>
            <a:off x="642908" y="3416858"/>
            <a:ext cx="7929620" cy="646331"/>
          </a:xfrm>
          <a:prstGeom prst="rect">
            <a:avLst/>
          </a:prstGeom>
          <a:noFill/>
        </p:spPr>
        <p:txBody>
          <a:bodyPr wrap="square" rtlCol="0">
            <a:spAutoFit/>
          </a:bodyPr>
          <a:lstStyle/>
          <a:p>
            <a:r>
              <a:rPr kumimoji="1" lang="en-US" altLang="ja-JP" dirty="0" smtClean="0"/>
              <a:t>Promptly detected: detected in a minutes</a:t>
            </a:r>
          </a:p>
          <a:p>
            <a:r>
              <a:rPr lang="en-US" altLang="ja-JP" dirty="0" smtClean="0"/>
              <a:t>JMA intensity scale:  the original scale of earthquakes by Japan Meteorology Agency</a:t>
            </a:r>
            <a:endParaRPr kumimoji="1" lang="ja-JP" altLang="en-US" dirty="0"/>
          </a:p>
        </p:txBody>
      </p:sp>
      <p:sp>
        <p:nvSpPr>
          <p:cNvPr id="7" name="テキスト ボックス 6"/>
          <p:cNvSpPr txBox="1"/>
          <p:nvPr/>
        </p:nvSpPr>
        <p:spPr>
          <a:xfrm>
            <a:off x="857224" y="4214818"/>
            <a:ext cx="7358114" cy="1200329"/>
          </a:xfrm>
          <a:prstGeom prst="rect">
            <a:avLst/>
          </a:prstGeom>
          <a:noFill/>
          <a:ln w="9525">
            <a:solidFill>
              <a:schemeClr val="tx1"/>
            </a:solidFill>
          </a:ln>
        </p:spPr>
        <p:txBody>
          <a:bodyPr wrap="square" rtlCol="0">
            <a:spAutoFit/>
          </a:bodyPr>
          <a:lstStyle/>
          <a:p>
            <a:r>
              <a:rPr kumimoji="1" lang="en-US" altLang="ja-JP" sz="2400" dirty="0" smtClean="0"/>
              <a:t>Period: 		 Aug.2009 – Sep. 2009</a:t>
            </a:r>
          </a:p>
          <a:p>
            <a:r>
              <a:rPr lang="en-US" altLang="ja-JP" sz="2400" dirty="0" smtClean="0"/>
              <a:t>Tweets analyzed :	49,314</a:t>
            </a:r>
            <a:r>
              <a:rPr lang="ja-JP" altLang="en-US" sz="2400" dirty="0" smtClean="0"/>
              <a:t> </a:t>
            </a:r>
            <a:r>
              <a:rPr lang="en-US" altLang="ja-JP" sz="2400" dirty="0" smtClean="0"/>
              <a:t>tweets</a:t>
            </a:r>
          </a:p>
          <a:p>
            <a:r>
              <a:rPr lang="en-US" altLang="ja-JP" sz="2400" dirty="0" smtClean="0"/>
              <a:t>Positive  tweets : 	6291 tweets by 4218 users</a:t>
            </a:r>
          </a:p>
        </p:txBody>
      </p:sp>
      <p:sp>
        <p:nvSpPr>
          <p:cNvPr id="8" name="テキスト ボックス 7"/>
          <p:cNvSpPr txBox="1"/>
          <p:nvPr/>
        </p:nvSpPr>
        <p:spPr>
          <a:xfrm>
            <a:off x="642910" y="5500702"/>
            <a:ext cx="7858180" cy="830997"/>
          </a:xfrm>
          <a:prstGeom prst="rect">
            <a:avLst/>
          </a:prstGeom>
          <a:noFill/>
        </p:spPr>
        <p:txBody>
          <a:bodyPr wrap="square" rtlCol="0">
            <a:spAutoFit/>
          </a:bodyPr>
          <a:lstStyle/>
          <a:p>
            <a:r>
              <a:rPr lang="en-US" altLang="ja-JP" sz="2400" dirty="0" smtClean="0">
                <a:solidFill>
                  <a:schemeClr val="accent1">
                    <a:lumMod val="75000"/>
                  </a:schemeClr>
                </a:solidFill>
              </a:rPr>
              <a:t>We detected 96% of earthquakes that were stronger than scale 3 or more during the period.</a:t>
            </a:r>
            <a:endParaRPr kumimoji="1" lang="ja-JP" altLang="en-US" sz="24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1"/>
          <p:cNvSpPr>
            <a:spLocks noGrp="1"/>
          </p:cNvSpPr>
          <p:nvPr>
            <p:ph type="title"/>
          </p:nvPr>
        </p:nvSpPr>
        <p:spPr>
          <a:xfrm>
            <a:off x="457200" y="152400"/>
            <a:ext cx="8229600" cy="990600"/>
          </a:xfrm>
        </p:spPr>
        <p:txBody>
          <a:bodyPr/>
          <a:lstStyle/>
          <a:p>
            <a:r>
              <a:rPr kumimoji="1" lang="en-US" altLang="ja-JP" dirty="0" smtClean="0">
                <a:solidFill>
                  <a:schemeClr val="accent1"/>
                </a:solidFill>
              </a:rPr>
              <a:t>Outline</a:t>
            </a:r>
            <a:endParaRPr kumimoji="1" lang="ja-JP" altLang="en-US" dirty="0">
              <a:solidFill>
                <a:schemeClr val="accent1"/>
              </a:solidFill>
            </a:endParaRPr>
          </a:p>
        </p:txBody>
      </p:sp>
      <p:sp>
        <p:nvSpPr>
          <p:cNvPr id="22" name="正方形/長方形 21"/>
          <p:cNvSpPr/>
          <p:nvPr/>
        </p:nvSpPr>
        <p:spPr>
          <a:xfrm>
            <a:off x="571472" y="5715016"/>
            <a:ext cx="7072362" cy="57150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r>
              <a:rPr kumimoji="0" lang="en-US" altLang="ja-JP" sz="3200" dirty="0" smtClean="0">
                <a:solidFill>
                  <a:schemeClr val="accent1"/>
                </a:solidFill>
              </a:rPr>
              <a:t>Conclusions</a:t>
            </a:r>
          </a:p>
        </p:txBody>
      </p:sp>
      <p:sp>
        <p:nvSpPr>
          <p:cNvPr id="23" name="正方形/長方形 22"/>
          <p:cNvSpPr/>
          <p:nvPr/>
        </p:nvSpPr>
        <p:spPr>
          <a:xfrm>
            <a:off x="358019" y="5715016"/>
            <a:ext cx="213453" cy="57754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Conclusions</a:t>
            </a:r>
            <a:endParaRPr kumimoji="1" lang="ja-JP" altLang="en-US" dirty="0"/>
          </a:p>
        </p:txBody>
      </p:sp>
      <p:sp>
        <p:nvSpPr>
          <p:cNvPr id="3" name="コンテンツ プレースホルダ 2"/>
          <p:cNvSpPr>
            <a:spLocks noGrp="1"/>
          </p:cNvSpPr>
          <p:nvPr>
            <p:ph sz="quarter" idx="1"/>
          </p:nvPr>
        </p:nvSpPr>
        <p:spPr/>
        <p:txBody>
          <a:bodyPr>
            <a:normAutofit fontScale="92500" lnSpcReduction="20000"/>
          </a:bodyPr>
          <a:lstStyle/>
          <a:p>
            <a:r>
              <a:rPr kumimoji="1" lang="en-US" altLang="ja-JP" dirty="0" smtClean="0"/>
              <a:t>We investigated </a:t>
            </a:r>
            <a:r>
              <a:rPr kumimoji="1" lang="en-US" altLang="ja-JP" dirty="0" smtClean="0">
                <a:solidFill>
                  <a:srgbClr val="FF0000"/>
                </a:solidFill>
              </a:rPr>
              <a:t>the real-time nature of Twitter </a:t>
            </a:r>
            <a:r>
              <a:rPr kumimoji="1" lang="en-US" altLang="ja-JP" dirty="0" smtClean="0"/>
              <a:t>for event detection</a:t>
            </a:r>
          </a:p>
          <a:p>
            <a:pPr lvl="8"/>
            <a:endParaRPr kumimoji="1" lang="en-US" altLang="ja-JP" dirty="0" smtClean="0"/>
          </a:p>
          <a:p>
            <a:r>
              <a:rPr lang="en-US" altLang="ja-JP" dirty="0" smtClean="0">
                <a:solidFill>
                  <a:srgbClr val="FF0000"/>
                </a:solidFill>
              </a:rPr>
              <a:t>Semantic analyses </a:t>
            </a:r>
            <a:r>
              <a:rPr lang="en-US" altLang="ja-JP" dirty="0" smtClean="0"/>
              <a:t>were applied to tweets classification </a:t>
            </a:r>
          </a:p>
          <a:p>
            <a:r>
              <a:rPr lang="en-US" altLang="ja-JP" dirty="0" smtClean="0"/>
              <a:t>We consider each Twitter user as a sensor and set a problem to detect an event based on </a:t>
            </a:r>
            <a:r>
              <a:rPr lang="en-US" altLang="ja-JP" dirty="0" smtClean="0">
                <a:solidFill>
                  <a:srgbClr val="FF0000"/>
                </a:solidFill>
              </a:rPr>
              <a:t>sensory observations</a:t>
            </a:r>
            <a:endParaRPr kumimoji="1" lang="en-US" altLang="ja-JP" dirty="0" smtClean="0">
              <a:solidFill>
                <a:srgbClr val="FF0000"/>
              </a:solidFill>
            </a:endParaRPr>
          </a:p>
          <a:p>
            <a:r>
              <a:rPr lang="en-US" altLang="ja-JP" dirty="0" smtClean="0"/>
              <a:t>Location estimation methods such as </a:t>
            </a:r>
            <a:r>
              <a:rPr lang="en-US" altLang="ja-JP" dirty="0" smtClean="0">
                <a:solidFill>
                  <a:srgbClr val="FF0000"/>
                </a:solidFill>
              </a:rPr>
              <a:t>Kaman filters and particle filters</a:t>
            </a:r>
            <a:r>
              <a:rPr lang="en-US" altLang="ja-JP" dirty="0" smtClean="0"/>
              <a:t> are used to estimate locations of events</a:t>
            </a:r>
          </a:p>
          <a:p>
            <a:pPr lvl="8"/>
            <a:endParaRPr lang="en-US" altLang="ja-JP" dirty="0" smtClean="0"/>
          </a:p>
          <a:p>
            <a:endParaRPr lang="en-US" altLang="ja-JP" dirty="0" smtClean="0"/>
          </a:p>
          <a:p>
            <a:r>
              <a:rPr lang="en-US" altLang="ja-JP" dirty="0" smtClean="0"/>
              <a:t>We developed </a:t>
            </a:r>
            <a:r>
              <a:rPr lang="en-US" altLang="ja-JP" dirty="0" smtClean="0">
                <a:solidFill>
                  <a:srgbClr val="FF0000"/>
                </a:solidFill>
              </a:rPr>
              <a:t>an earthquake reporting system</a:t>
            </a:r>
            <a:r>
              <a:rPr lang="en-US" altLang="ja-JP" dirty="0" smtClean="0"/>
              <a:t>, which is a novel approach to notify people promptly of an earthquake event</a:t>
            </a:r>
          </a:p>
          <a:p>
            <a:r>
              <a:rPr lang="en-US" altLang="ja-JP" dirty="0" smtClean="0"/>
              <a:t>We plan to expand our system to detect events of various kinds such as  rainbows, traffic jam etc.</a:t>
            </a:r>
          </a:p>
          <a:p>
            <a:pPr lvl="8"/>
            <a:endParaRPr lang="en-US" altLang="ja-JP"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03854 -0.00556 L -0.05157 -0.00741 L 0.06284 0 L -0.07587 -0.00949 L 0.0927 -0.00741 L -0.1915 -0.0132 L 0.10555 -0.00741 L -0.19862 -0.03218 C -0.07622 -0.02153 0.04618 -0.01019 0.16857 0 C 0.17013 0.00023 0.16579 -0.00162 0.16423 -0.00185 C 0.14618 -0.00486 0.10989 -0.00949 0.10989 -0.00949 L -0.25434 0 L 0.32135 -0.01898 L -0.41441 -0.0456 L 0.2342 0.00972 L -0.09445 -0.06667 C -0.10677 -0.09213 -0.11546 -0.1213 -0.13143 -0.14283 C -0.13177 -0.14329 -0.19358 -0.19398 -0.2073 -0.20185 C -0.21598 -0.20695 -0.2257 -0.2081 -0.23438 -0.2132 C -0.24723 -0.22083 -0.27153 -0.23982 -0.27153 -0.23982 L -0.43438 -0.30648 C -0.03907 0.02407 -0.43299 -0.28519 -0.11146 -0.07801 C -0.09775 -0.06921 -0.08473 -0.05741 -0.07014 -0.05139 C -0.05296 -0.04445 -0.01858 -0.03033 -0.01858 -0.03033 C 0.15451 -0.01968 0.27621 -0.00162 0.44132 -0.03426 C 0.44375 -0.03681 0.44843 -0.0419 0.44843 -0.0419 C 0.47864 -0.06852 0.49045 -0.07361 0.51128 -0.10648 C 0.52291 -0.125 0.52274 -0.1206 0.52274 -0.13125 C 0.46076 -0.13009 0.42066 -0.13009 0.36423 -0.11412 C 0.31909 -0.08102 0.33524 -0.0912 0.31701 -0.07986 C 0.30937 -0.05648 0.29982 -0.03403 0.29427 -0.00949 C 0.29149 0.00278 0.29375 0.01597 0.2927 0.0287 C 0.28628 0.11204 0.29027 0.01528 0.28559 0.10486 C 0.28333 0.14977 0.28472 0.16759 0.27986 0.20579 C 0.27829 0.21852 0.27413 0.24398 0.27413 0.24398 C 0.23229 0.25787 0.19149 0.28102 0.14843 0.28588 C 0.02691 0.3 -0.10764 0.26667 -0.23143 0.26667 C -0.29948 0.25648 -0.36806 0.25092 -0.43577 0.23634 C -0.46737 0.22963 -0.47796 0.20324 -0.50434 0.1963 C -0.50799 0.19259 -0.5158 0.18495 -0.5158 0.18495 C -0.50243 0.17037 -0.49011 0.15393 -0.47587 0.14097 C -0.47032 0.13588 -0.44445 0.13981 -0.44445 0.12963 C -0.33924 0.13542 -0.23386 0.13889 -0.12865 0.14676 C -0.08889 0.14977 -0.07691 0.15625 -0.04584 0.16204 C -0.02778 0.16528 -0.00973 0.16875 0.0085 0.17153 C 0.01892 0.17315 0.03993 0.17523 0.03993 0.17523 C 0.02517 0.05926 -0.06441 0.05347 -0.13143 0.01921 C -0.1691 0 -0.24289 -0.04375 -0.24289 -0.04375 C -0.36337 -0.09954 -0.48542 -0.14931 -0.60434 -0.21134 C -0.62605 -0.22269 -0.64341 -0.2456 -0.66285 -0.26273 C -0.67049 -0.26945 -0.67014 -0.27222 -0.67014 -0.26667 C -0.2724 -0.10509 -0.46059 -0.19375 -0.10434 -0.00556 C -0.08594 0.00417 -0.06702 0.01157 -0.04862 0.02106 C -0.03889 0.02616 -0.02934 0.03171 -0.02014 0.03819 C -0.01407 0.04259 -0.00938 0.05 -0.00296 0.05347 C 0.00798 0.05949 0.02048 0.06042 0.03142 0.06667 C 0.04583 0.075 0.07274 0.09722 0.07274 0.09722 L 0.14566 0.14491 C 0.07951 0.07824 0.01336 0.01134 -0.05296 -0.05509 C -0.0691 -0.0713 -0.08664 -0.08495 -0.10157 -0.10278 C -0.23368 -0.25995 -0.23299 -0.18079 -0.23299 -0.26273 C -0.04098 -0.23565 0.14982 -0.18542 0.3427 -0.1713 C 0.40173 -0.15833 0.37691 -0.15995 0.41701 -0.15995 L 0.58854 -0.13889 C 0.54948 -0.08056 0.51441 -0.01667 0.47135 0.03634 C 0.40937 0.11273 0.35017 0.1618 0.27708 0.20764 C 0.19166 0.26134 0.18524 0.25741 0.0842 0.29884 C 0.07361 0.30347 0.06336 0.30856 0.05277 0.3125 C 0.04079 0.3169 0.01701 0.32592 0.01701 0.32592 L -0.19723 0.36782 C -0.28021 0.17199 -0.21719 0.2963 -0.30296 0.16574 C -0.32552 0.13148 -0.34601 0.08819 -0.37431 0.06111 C -0.37292 0.05417 -0.37014 0.04005 -0.37014 0.04005 L -0.37865 -0.12176 C -0.25105 -0.11806 -0.12153 -0.13449 0.00416 -0.10463 C 0.0401 -0.09607 0.07552 -0.08426 0.11128 -0.07408 C 0.16632 -0.05833 0.19236 -0.04607 0.23854 -0.01898 C 0.24132 -0.01736 0.22986 -0.02269 0.22986 -0.02269 C 0.1875 -0.0382 0.14895 -0.06852 0.1085 -0.09144 C 0.02864 -0.13681 -0.05278 -0.17917 -0.13716 -0.20556 C -0.15921 -0.2125 -0.18212 -0.21435 -0.20434 -0.22083 C -0.22518 -0.22708 -0.24514 -0.2375 -0.2658 -0.24375 C -0.29896 -0.25394 -0.33247 -0.26204 -0.3658 -0.27037 C -0.39046 -0.27662 -0.44011 -0.2875 -0.44011 -0.2875 C -0.4823 -0.29769 -0.525 -0.30579 -0.56719 -0.31806 C -0.56875 -0.31852 -0.56459 -0.3257 -0.56441 -0.32361 C -0.55556 -0.25926 -0.56962 -0.29051 -0.55139 -0.22477 C -0.54757 -0.21019 -0.54132 -0.19653 -0.53559 -0.18287 C -0.53247 -0.17477 -0.52778 -0.16783 -0.52431 -0.15995 C -0.52309 -0.15764 -0.52153 -0.15232 -0.52153 -0.15232 C -0.42622 -0.09283 -0.19011 -0.13241 -0.14445 -0.13333 C -0.11771 -0.13519 -0.09115 -0.13681 -0.06441 -0.13889 C -0.04063 -0.14074 0.00711 -0.14468 0.00711 -0.14468 L 0.02135 -0.1581 L 0.02847 -0.02847 L -0.0158 -0.12176 L -0.00573 -0.05139 L -0.0073 -0.02662 " pathEditMode="relative" ptsTypes="AAAAAAAAfffAAAAAffffAffffffffffffffffffffffffffffffffffffAfffffAfffffAfffAfffffffffffffffffffAAAAAA">
                                      <p:cBhvr>
                                        <p:cTn id="6" dur="5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03854 -0.00556 L -0.05157 -0.00741 L 0.06284 0 L -0.07587 -0.00949 L 0.0927 -0.00741 L -0.1915 -0.0132 L 0.10555 -0.00741 L -0.19862 -0.03218 C -0.07622 -0.02153 0.04618 -0.01019 0.16857 0 C 0.17013 0.00023 0.16579 -0.00162 0.16423 -0.00185 C 0.14618 -0.00486 0.10989 -0.00949 0.10989 -0.00949 L -0.25434 0 L 0.32135 -0.01898 L -0.41441 -0.0456 L 0.2342 0.00972 L -0.09445 -0.06667 C -0.10677 -0.09213 -0.11546 -0.1213 -0.13143 -0.14283 C -0.13177 -0.14329 -0.19358 -0.19398 -0.2073 -0.20185 C -0.21598 -0.20695 -0.2257 -0.2081 -0.23438 -0.2132 C -0.24723 -0.22083 -0.27153 -0.23982 -0.27153 -0.23982 L -0.43438 -0.30648 C -0.03907 0.02407 -0.43299 -0.28519 -0.11146 -0.07801 C -0.09775 -0.06921 -0.08473 -0.05741 -0.07014 -0.05139 C -0.05296 -0.04445 -0.01858 -0.03033 -0.01858 -0.03033 C 0.15451 -0.01968 0.27621 -0.00162 0.44132 -0.03426 C 0.44375 -0.03681 0.44843 -0.0419 0.44843 -0.0419 C 0.47864 -0.06852 0.49045 -0.07361 0.51128 -0.10648 C 0.52291 -0.125 0.52274 -0.1206 0.52274 -0.13125 C 0.46076 -0.13009 0.42066 -0.13009 0.36423 -0.11412 C 0.31909 -0.08102 0.33524 -0.0912 0.31701 -0.07986 C 0.30937 -0.05648 0.29982 -0.03403 0.29427 -0.00949 C 0.29149 0.00278 0.29375 0.01597 0.2927 0.0287 C 0.28628 0.11204 0.29027 0.01528 0.28559 0.10486 C 0.28333 0.14977 0.28472 0.16759 0.27986 0.20579 C 0.27829 0.21852 0.27413 0.24398 0.27413 0.24398 C 0.23229 0.25787 0.19149 0.28102 0.14843 0.28588 C 0.02691 0.3 -0.10764 0.26667 -0.23143 0.26667 C -0.29948 0.25648 -0.36806 0.25092 -0.43577 0.23634 C -0.46737 0.22963 -0.47796 0.20324 -0.50434 0.1963 C -0.50799 0.19259 -0.5158 0.18495 -0.5158 0.18495 C -0.50243 0.17037 -0.49011 0.15393 -0.47587 0.14097 C -0.47032 0.13588 -0.44445 0.13981 -0.44445 0.12963 C -0.33924 0.13542 -0.23386 0.13889 -0.12865 0.14676 C -0.08889 0.14977 -0.07691 0.15625 -0.04584 0.16204 C -0.02778 0.16528 -0.00973 0.16875 0.0085 0.17153 C 0.01892 0.17315 0.03993 0.17523 0.03993 0.17523 C 0.02517 0.05926 -0.06441 0.05347 -0.13143 0.01921 C -0.1691 0 -0.24289 -0.04375 -0.24289 -0.04375 C -0.36337 -0.09954 -0.48542 -0.14931 -0.60434 -0.21134 C -0.62605 -0.22269 -0.64341 -0.2456 -0.66285 -0.26273 C -0.67049 -0.26945 -0.67014 -0.27222 -0.67014 -0.26667 C -0.2724 -0.10509 -0.46059 -0.19375 -0.10434 -0.00556 C -0.08594 0.00417 -0.06702 0.01157 -0.04862 0.02106 C -0.03889 0.02616 -0.02934 0.03171 -0.02014 0.03819 C -0.01407 0.04259 -0.00938 0.05 -0.00296 0.05347 C 0.00798 0.05949 0.02048 0.06042 0.03142 0.06667 C 0.04583 0.075 0.07274 0.09722 0.07274 0.09722 L 0.14566 0.14491 C 0.07951 0.07824 0.01336 0.01134 -0.05296 -0.05509 C -0.0691 -0.0713 -0.08664 -0.08495 -0.10157 -0.10278 C -0.23368 -0.25995 -0.23299 -0.18079 -0.23299 -0.26273 C -0.04098 -0.23565 0.14982 -0.18542 0.3427 -0.1713 C 0.40173 -0.15833 0.37691 -0.15995 0.41701 -0.15995 L 0.58854 -0.13889 C 0.54948 -0.08056 0.51441 -0.01667 0.47135 0.03634 C 0.40937 0.11273 0.35017 0.1618 0.27708 0.20764 C 0.19166 0.26134 0.18524 0.25741 0.0842 0.29884 C 0.07361 0.30347 0.06336 0.30856 0.05277 0.3125 C 0.04079 0.3169 0.01701 0.32592 0.01701 0.32592 L -0.19723 0.36782 C -0.28021 0.17199 -0.21719 0.2963 -0.30296 0.16574 C -0.32552 0.13148 -0.34601 0.08819 -0.37431 0.06111 C -0.37292 0.05417 -0.37014 0.04005 -0.37014 0.04005 L -0.37865 -0.12176 C -0.25105 -0.11806 -0.12153 -0.13449 0.00416 -0.10463 C 0.0401 -0.09607 0.07552 -0.08426 0.11128 -0.07408 C 0.16632 -0.05833 0.19236 -0.04607 0.23854 -0.01898 C 0.24132 -0.01736 0.22986 -0.02269 0.22986 -0.02269 C 0.1875 -0.0382 0.14895 -0.06852 0.1085 -0.09144 C 0.02864 -0.13681 -0.05278 -0.17917 -0.13716 -0.20556 C -0.15921 -0.2125 -0.18212 -0.21435 -0.20434 -0.22083 C -0.22518 -0.22708 -0.24514 -0.2375 -0.2658 -0.24375 C -0.29896 -0.25394 -0.33247 -0.26204 -0.3658 -0.27037 C -0.39046 -0.27662 -0.44011 -0.2875 -0.44011 -0.2875 C -0.4823 -0.29769 -0.525 -0.30579 -0.56719 -0.31806 C -0.56875 -0.31852 -0.56459 -0.3257 -0.56441 -0.32361 C -0.55556 -0.25926 -0.56962 -0.29051 -0.55139 -0.22477 C -0.54757 -0.21019 -0.54132 -0.19653 -0.53559 -0.18287 C -0.53247 -0.17477 -0.52778 -0.16783 -0.52431 -0.15995 C -0.52309 -0.15764 -0.52153 -0.15232 -0.52153 -0.15232 C -0.42622 -0.09283 -0.19011 -0.13241 -0.14445 -0.13333 C -0.11771 -0.13519 -0.09115 -0.13681 -0.06441 -0.13889 C -0.04063 -0.14074 0.00711 -0.14468 0.00711 -0.14468 L 0.02135 -0.1581 L 0.02847 -0.02847 L -0.0158 -0.12176 L -0.00573 -0.05139 L -0.0073 -0.02662 " pathEditMode="relative" ptsTypes="AAAAAAAAfffAAAAAffffAffffffffffffffffffffffffffffffffffffAfffffAfffffAfffAfffffffffffffffffffAAAAAA">
                                      <p:cBhvr>
                                        <p:cTn id="8" dur="5000" fill="hold"/>
                                        <p:tgtEl>
                                          <p:spTgt spid="3">
                                            <p:txEl>
                                              <p:pRg st="0" end="0"/>
                                            </p:txEl>
                                          </p:spTgt>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03854 -0.00556 L -0.05157 -0.00741 L 0.06284 0 L -0.07587 -0.00949 L 0.0927 -0.00741 L -0.1915 -0.0132 L 0.10555 -0.00741 L -0.19862 -0.03218 C -0.07622 -0.02153 0.04618 -0.01019 0.16857 0 C 0.17013 0.00023 0.16579 -0.00162 0.16423 -0.00185 C 0.14618 -0.00486 0.10989 -0.00949 0.10989 -0.00949 L -0.25434 0 L 0.32135 -0.01898 L -0.41441 -0.0456 L 0.2342 0.00972 L -0.09445 -0.06667 C -0.10677 -0.09213 -0.11546 -0.1213 -0.13143 -0.14283 C -0.13177 -0.14329 -0.19358 -0.19398 -0.2073 -0.20185 C -0.21598 -0.20695 -0.2257 -0.2081 -0.23438 -0.2132 C -0.24723 -0.22083 -0.27153 -0.23982 -0.27153 -0.23982 L -0.43438 -0.30648 C -0.03907 0.02407 -0.43299 -0.28519 -0.11146 -0.07801 C -0.09775 -0.06921 -0.08473 -0.05741 -0.07014 -0.05139 C -0.05296 -0.04445 -0.01858 -0.03033 -0.01858 -0.03033 C 0.15451 -0.01968 0.27621 -0.00162 0.44132 -0.03426 C 0.44375 -0.03681 0.44843 -0.0419 0.44843 -0.0419 C 0.47864 -0.06852 0.49045 -0.07361 0.51128 -0.10648 C 0.52291 -0.125 0.52274 -0.1206 0.52274 -0.13125 C 0.46076 -0.13009 0.42066 -0.13009 0.36423 -0.11412 C 0.31909 -0.08102 0.33524 -0.0912 0.31701 -0.07986 C 0.30937 -0.05648 0.29982 -0.03403 0.29427 -0.00949 C 0.29149 0.00278 0.29375 0.01597 0.2927 0.0287 C 0.28628 0.11204 0.29027 0.01528 0.28559 0.10486 C 0.28333 0.14977 0.28472 0.16759 0.27986 0.20579 C 0.27829 0.21852 0.27413 0.24398 0.27413 0.24398 C 0.23229 0.25787 0.19149 0.28102 0.14843 0.28588 C 0.02691 0.3 -0.10764 0.26667 -0.23143 0.26667 C -0.29948 0.25648 -0.36806 0.25092 -0.43577 0.23634 C -0.46737 0.22963 -0.47796 0.20324 -0.50434 0.1963 C -0.50799 0.19259 -0.5158 0.18495 -0.5158 0.18495 C -0.50243 0.17037 -0.49011 0.15393 -0.47587 0.14097 C -0.47032 0.13588 -0.44445 0.13981 -0.44445 0.12963 C -0.33924 0.13542 -0.23386 0.13889 -0.12865 0.14676 C -0.08889 0.14977 -0.07691 0.15625 -0.04584 0.16204 C -0.02778 0.16528 -0.00973 0.16875 0.0085 0.17153 C 0.01892 0.17315 0.03993 0.17523 0.03993 0.17523 C 0.02517 0.05926 -0.06441 0.05347 -0.13143 0.01921 C -0.1691 0 -0.24289 -0.04375 -0.24289 -0.04375 C -0.36337 -0.09954 -0.48542 -0.14931 -0.60434 -0.21134 C -0.62605 -0.22269 -0.64341 -0.2456 -0.66285 -0.26273 C -0.67049 -0.26945 -0.67014 -0.27222 -0.67014 -0.26667 C -0.2724 -0.10509 -0.46059 -0.19375 -0.10434 -0.00556 C -0.08594 0.00417 -0.06702 0.01157 -0.04862 0.02106 C -0.03889 0.02616 -0.02934 0.03171 -0.02014 0.03819 C -0.01407 0.04259 -0.00938 0.05 -0.00296 0.05347 C 0.00798 0.05949 0.02048 0.06042 0.03142 0.06667 C 0.04583 0.075 0.07274 0.09722 0.07274 0.09722 L 0.14566 0.14491 C 0.07951 0.07824 0.01336 0.01134 -0.05296 -0.05509 C -0.0691 -0.0713 -0.08664 -0.08495 -0.10157 -0.10278 C -0.23368 -0.25995 -0.23299 -0.18079 -0.23299 -0.26273 C -0.04098 -0.23565 0.14982 -0.18542 0.3427 -0.1713 C 0.40173 -0.15833 0.37691 -0.15995 0.41701 -0.15995 L 0.58854 -0.13889 C 0.54948 -0.08056 0.51441 -0.01667 0.47135 0.03634 C 0.40937 0.11273 0.35017 0.1618 0.27708 0.20764 C 0.19166 0.26134 0.18524 0.25741 0.0842 0.29884 C 0.07361 0.30347 0.06336 0.30856 0.05277 0.3125 C 0.04079 0.3169 0.01701 0.32592 0.01701 0.32592 L -0.19723 0.36782 C -0.28021 0.17199 -0.21719 0.2963 -0.30296 0.16574 C -0.32552 0.13148 -0.34601 0.08819 -0.37431 0.06111 C -0.37292 0.05417 -0.37014 0.04005 -0.37014 0.04005 L -0.37865 -0.12176 C -0.25105 -0.11806 -0.12153 -0.13449 0.00416 -0.10463 C 0.0401 -0.09607 0.07552 -0.08426 0.11128 -0.07408 C 0.16632 -0.05833 0.19236 -0.04607 0.23854 -0.01898 C 0.24132 -0.01736 0.22986 -0.02269 0.22986 -0.02269 C 0.1875 -0.0382 0.14895 -0.06852 0.1085 -0.09144 C 0.02864 -0.13681 -0.05278 -0.17917 -0.13716 -0.20556 C -0.15921 -0.2125 -0.18212 -0.21435 -0.20434 -0.22083 C -0.22518 -0.22708 -0.24514 -0.2375 -0.2658 -0.24375 C -0.29896 -0.25394 -0.33247 -0.26204 -0.3658 -0.27037 C -0.39046 -0.27662 -0.44011 -0.2875 -0.44011 -0.2875 C -0.4823 -0.29769 -0.525 -0.30579 -0.56719 -0.31806 C -0.56875 -0.31852 -0.56459 -0.3257 -0.56441 -0.32361 C -0.55556 -0.25926 -0.56962 -0.29051 -0.55139 -0.22477 C -0.54757 -0.21019 -0.54132 -0.19653 -0.53559 -0.18287 C -0.53247 -0.17477 -0.52778 -0.16783 -0.52431 -0.15995 C -0.52309 -0.15764 -0.52153 -0.15232 -0.52153 -0.15232 C -0.42622 -0.09283 -0.19011 -0.13241 -0.14445 -0.13333 C -0.11771 -0.13519 -0.09115 -0.13681 -0.06441 -0.13889 C -0.04063 -0.14074 0.00711 -0.14468 0.00711 -0.14468 L 0.02135 -0.1581 L 0.02847 -0.02847 L -0.0158 -0.12176 L -0.00573 -0.05139 L -0.0073 -0.02662 " pathEditMode="relative" ptsTypes="AAAAAAAAfffAAAAAffffAffffffffffffffffffffffffffffffffffffAfffffAfffffAfffAfffffffffffffffffffAAAAAA">
                                      <p:cBhvr>
                                        <p:cTn id="10" dur="5000" fill="hold"/>
                                        <p:tgtEl>
                                          <p:spTgt spid="3">
                                            <p:txEl>
                                              <p:pRg st="2" end="2"/>
                                            </p:txEl>
                                          </p:spTgt>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03854 -0.00556 L -0.05157 -0.00741 L 0.06284 0 L -0.07587 -0.00949 L 0.0927 -0.00741 L -0.1915 -0.0132 L 0.10555 -0.00741 L -0.19862 -0.03218 C -0.07622 -0.02153 0.04618 -0.01019 0.16857 0 C 0.17013 0.00023 0.16579 -0.00162 0.16423 -0.00185 C 0.14618 -0.00486 0.10989 -0.00949 0.10989 -0.00949 L -0.25434 0 L 0.32135 -0.01898 L -0.41441 -0.0456 L 0.2342 0.00972 L -0.09445 -0.06667 C -0.10677 -0.09213 -0.11546 -0.1213 -0.13143 -0.14283 C -0.13177 -0.14329 -0.19358 -0.19398 -0.2073 -0.20185 C -0.21598 -0.20695 -0.2257 -0.2081 -0.23438 -0.2132 C -0.24723 -0.22083 -0.27153 -0.23982 -0.27153 -0.23982 L -0.43438 -0.30648 C -0.03907 0.02407 -0.43299 -0.28519 -0.11146 -0.07801 C -0.09775 -0.06921 -0.08473 -0.05741 -0.07014 -0.05139 C -0.05296 -0.04445 -0.01858 -0.03033 -0.01858 -0.03033 C 0.15451 -0.01968 0.27621 -0.00162 0.44132 -0.03426 C 0.44375 -0.03681 0.44843 -0.0419 0.44843 -0.0419 C 0.47864 -0.06852 0.49045 -0.07361 0.51128 -0.10648 C 0.52291 -0.125 0.52274 -0.1206 0.52274 -0.13125 C 0.46076 -0.13009 0.42066 -0.13009 0.36423 -0.11412 C 0.31909 -0.08102 0.33524 -0.0912 0.31701 -0.07986 C 0.30937 -0.05648 0.29982 -0.03403 0.29427 -0.00949 C 0.29149 0.00278 0.29375 0.01597 0.2927 0.0287 C 0.28628 0.11204 0.29027 0.01528 0.28559 0.10486 C 0.28333 0.14977 0.28472 0.16759 0.27986 0.20579 C 0.27829 0.21852 0.27413 0.24398 0.27413 0.24398 C 0.23229 0.25787 0.19149 0.28102 0.14843 0.28588 C 0.02691 0.3 -0.10764 0.26667 -0.23143 0.26667 C -0.29948 0.25648 -0.36806 0.25092 -0.43577 0.23634 C -0.46737 0.22963 -0.47796 0.20324 -0.50434 0.1963 C -0.50799 0.19259 -0.5158 0.18495 -0.5158 0.18495 C -0.50243 0.17037 -0.49011 0.15393 -0.47587 0.14097 C -0.47032 0.13588 -0.44445 0.13981 -0.44445 0.12963 C -0.33924 0.13542 -0.23386 0.13889 -0.12865 0.14676 C -0.08889 0.14977 -0.07691 0.15625 -0.04584 0.16204 C -0.02778 0.16528 -0.00973 0.16875 0.0085 0.17153 C 0.01892 0.17315 0.03993 0.17523 0.03993 0.17523 C 0.02517 0.05926 -0.06441 0.05347 -0.13143 0.01921 C -0.1691 0 -0.24289 -0.04375 -0.24289 -0.04375 C -0.36337 -0.09954 -0.48542 -0.14931 -0.60434 -0.21134 C -0.62605 -0.22269 -0.64341 -0.2456 -0.66285 -0.26273 C -0.67049 -0.26945 -0.67014 -0.27222 -0.67014 -0.26667 C -0.2724 -0.10509 -0.46059 -0.19375 -0.10434 -0.00556 C -0.08594 0.00417 -0.06702 0.01157 -0.04862 0.02106 C -0.03889 0.02616 -0.02934 0.03171 -0.02014 0.03819 C -0.01407 0.04259 -0.00938 0.05 -0.00296 0.05347 C 0.00798 0.05949 0.02048 0.06042 0.03142 0.06667 C 0.04583 0.075 0.07274 0.09722 0.07274 0.09722 L 0.14566 0.14491 C 0.07951 0.07824 0.01336 0.01134 -0.05296 -0.05509 C -0.0691 -0.0713 -0.08664 -0.08495 -0.10157 -0.10278 C -0.23368 -0.25995 -0.23299 -0.18079 -0.23299 -0.26273 C -0.04098 -0.23565 0.14982 -0.18542 0.3427 -0.1713 C 0.40173 -0.15833 0.37691 -0.15995 0.41701 -0.15995 L 0.58854 -0.13889 C 0.54948 -0.08056 0.51441 -0.01667 0.47135 0.03634 C 0.40937 0.11273 0.35017 0.1618 0.27708 0.20764 C 0.19166 0.26134 0.18524 0.25741 0.0842 0.29884 C 0.07361 0.30347 0.06336 0.30856 0.05277 0.3125 C 0.04079 0.3169 0.01701 0.32592 0.01701 0.32592 L -0.19723 0.36782 C -0.28021 0.17199 -0.21719 0.2963 -0.30296 0.16574 C -0.32552 0.13148 -0.34601 0.08819 -0.37431 0.06111 C -0.37292 0.05417 -0.37014 0.04005 -0.37014 0.04005 L -0.37865 -0.12176 C -0.25105 -0.11806 -0.12153 -0.13449 0.00416 -0.10463 C 0.0401 -0.09607 0.07552 -0.08426 0.11128 -0.07408 C 0.16632 -0.05833 0.19236 -0.04607 0.23854 -0.01898 C 0.24132 -0.01736 0.22986 -0.02269 0.22986 -0.02269 C 0.1875 -0.0382 0.14895 -0.06852 0.1085 -0.09144 C 0.02864 -0.13681 -0.05278 -0.17917 -0.13716 -0.20556 C -0.15921 -0.2125 -0.18212 -0.21435 -0.20434 -0.22083 C -0.22518 -0.22708 -0.24514 -0.2375 -0.2658 -0.24375 C -0.29896 -0.25394 -0.33247 -0.26204 -0.3658 -0.27037 C -0.39046 -0.27662 -0.44011 -0.2875 -0.44011 -0.2875 C -0.4823 -0.29769 -0.525 -0.30579 -0.56719 -0.31806 C -0.56875 -0.31852 -0.56459 -0.3257 -0.56441 -0.32361 C -0.55556 -0.25926 -0.56962 -0.29051 -0.55139 -0.22477 C -0.54757 -0.21019 -0.54132 -0.19653 -0.53559 -0.18287 C -0.53247 -0.17477 -0.52778 -0.16783 -0.52431 -0.15995 C -0.52309 -0.15764 -0.52153 -0.15232 -0.52153 -0.15232 C -0.42622 -0.09283 -0.19011 -0.13241 -0.14445 -0.13333 C -0.11771 -0.13519 -0.09115 -0.13681 -0.06441 -0.13889 C -0.04063 -0.14074 0.00711 -0.14468 0.00711 -0.14468 L 0.02135 -0.1581 L 0.02847 -0.02847 L -0.0158 -0.12176 L -0.00573 -0.05139 L -0.0073 -0.02662 " pathEditMode="relative" ptsTypes="AAAAAAAAfffAAAAAffffAffffffffffffffffffffffffffffffffffffAfffffAfffffAfffAfffffffffffffffffffAAAAAA">
                                      <p:cBhvr>
                                        <p:cTn id="12" dur="5000" fill="hold"/>
                                        <p:tgtEl>
                                          <p:spTgt spid="3">
                                            <p:txEl>
                                              <p:pRg st="3" end="3"/>
                                            </p:txEl>
                                          </p:spTgt>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03854 -0.00556 L -0.05157 -0.00741 L 0.06284 0 L -0.07587 -0.00949 L 0.0927 -0.00741 L -0.1915 -0.0132 L 0.10555 -0.00741 L -0.19862 -0.03218 C -0.07622 -0.02153 0.04618 -0.01019 0.16857 0 C 0.17013 0.00023 0.16579 -0.00162 0.16423 -0.00185 C 0.14618 -0.00486 0.10989 -0.00949 0.10989 -0.00949 L -0.25434 0 L 0.32135 -0.01898 L -0.41441 -0.0456 L 0.2342 0.00972 L -0.09445 -0.06667 C -0.10677 -0.09213 -0.11546 -0.1213 -0.13143 -0.14283 C -0.13177 -0.14329 -0.19358 -0.19398 -0.2073 -0.20185 C -0.21598 -0.20695 -0.2257 -0.2081 -0.23438 -0.2132 C -0.24723 -0.22083 -0.27153 -0.23982 -0.27153 -0.23982 L -0.43438 -0.30648 C -0.03907 0.02407 -0.43299 -0.28519 -0.11146 -0.07801 C -0.09775 -0.06921 -0.08473 -0.05741 -0.07014 -0.05139 C -0.05296 -0.04445 -0.01858 -0.03033 -0.01858 -0.03033 C 0.15451 -0.01968 0.27621 -0.00162 0.44132 -0.03426 C 0.44375 -0.03681 0.44843 -0.0419 0.44843 -0.0419 C 0.47864 -0.06852 0.49045 -0.07361 0.51128 -0.10648 C 0.52291 -0.125 0.52274 -0.1206 0.52274 -0.13125 C 0.46076 -0.13009 0.42066 -0.13009 0.36423 -0.11412 C 0.31909 -0.08102 0.33524 -0.0912 0.31701 -0.07986 C 0.30937 -0.05648 0.29982 -0.03403 0.29427 -0.00949 C 0.29149 0.00278 0.29375 0.01597 0.2927 0.0287 C 0.28628 0.11204 0.29027 0.01528 0.28559 0.10486 C 0.28333 0.14977 0.28472 0.16759 0.27986 0.20579 C 0.27829 0.21852 0.27413 0.24398 0.27413 0.24398 C 0.23229 0.25787 0.19149 0.28102 0.14843 0.28588 C 0.02691 0.3 -0.10764 0.26667 -0.23143 0.26667 C -0.29948 0.25648 -0.36806 0.25092 -0.43577 0.23634 C -0.46737 0.22963 -0.47796 0.20324 -0.50434 0.1963 C -0.50799 0.19259 -0.5158 0.18495 -0.5158 0.18495 C -0.50243 0.17037 -0.49011 0.15393 -0.47587 0.14097 C -0.47032 0.13588 -0.44445 0.13981 -0.44445 0.12963 C -0.33924 0.13542 -0.23386 0.13889 -0.12865 0.14676 C -0.08889 0.14977 -0.07691 0.15625 -0.04584 0.16204 C -0.02778 0.16528 -0.00973 0.16875 0.0085 0.17153 C 0.01892 0.17315 0.03993 0.17523 0.03993 0.17523 C 0.02517 0.05926 -0.06441 0.05347 -0.13143 0.01921 C -0.1691 0 -0.24289 -0.04375 -0.24289 -0.04375 C -0.36337 -0.09954 -0.48542 -0.14931 -0.60434 -0.21134 C -0.62605 -0.22269 -0.64341 -0.2456 -0.66285 -0.26273 C -0.67049 -0.26945 -0.67014 -0.27222 -0.67014 -0.26667 C -0.2724 -0.10509 -0.46059 -0.19375 -0.10434 -0.00556 C -0.08594 0.00417 -0.06702 0.01157 -0.04862 0.02106 C -0.03889 0.02616 -0.02934 0.03171 -0.02014 0.03819 C -0.01407 0.04259 -0.00938 0.05 -0.00296 0.05347 C 0.00798 0.05949 0.02048 0.06042 0.03142 0.06667 C 0.04583 0.075 0.07274 0.09722 0.07274 0.09722 L 0.14566 0.14491 C 0.07951 0.07824 0.01336 0.01134 -0.05296 -0.05509 C -0.0691 -0.0713 -0.08664 -0.08495 -0.10157 -0.10278 C -0.23368 -0.25995 -0.23299 -0.18079 -0.23299 -0.26273 C -0.04098 -0.23565 0.14982 -0.18542 0.3427 -0.1713 C 0.40173 -0.15833 0.37691 -0.15995 0.41701 -0.15995 L 0.58854 -0.13889 C 0.54948 -0.08056 0.51441 -0.01667 0.47135 0.03634 C 0.40937 0.11273 0.35017 0.1618 0.27708 0.20764 C 0.19166 0.26134 0.18524 0.25741 0.0842 0.29884 C 0.07361 0.30347 0.06336 0.30856 0.05277 0.3125 C 0.04079 0.3169 0.01701 0.32592 0.01701 0.32592 L -0.19723 0.36782 C -0.28021 0.17199 -0.21719 0.2963 -0.30296 0.16574 C -0.32552 0.13148 -0.34601 0.08819 -0.37431 0.06111 C -0.37292 0.05417 -0.37014 0.04005 -0.37014 0.04005 L -0.37865 -0.12176 C -0.25105 -0.11806 -0.12153 -0.13449 0.00416 -0.10463 C 0.0401 -0.09607 0.07552 -0.08426 0.11128 -0.07408 C 0.16632 -0.05833 0.19236 -0.04607 0.23854 -0.01898 C 0.24132 -0.01736 0.22986 -0.02269 0.22986 -0.02269 C 0.1875 -0.0382 0.14895 -0.06852 0.1085 -0.09144 C 0.02864 -0.13681 -0.05278 -0.17917 -0.13716 -0.20556 C -0.15921 -0.2125 -0.18212 -0.21435 -0.20434 -0.22083 C -0.22518 -0.22708 -0.24514 -0.2375 -0.2658 -0.24375 C -0.29896 -0.25394 -0.33247 -0.26204 -0.3658 -0.27037 C -0.39046 -0.27662 -0.44011 -0.2875 -0.44011 -0.2875 C -0.4823 -0.29769 -0.525 -0.30579 -0.56719 -0.31806 C -0.56875 -0.31852 -0.56459 -0.3257 -0.56441 -0.32361 C -0.55556 -0.25926 -0.56962 -0.29051 -0.55139 -0.22477 C -0.54757 -0.21019 -0.54132 -0.19653 -0.53559 -0.18287 C -0.53247 -0.17477 -0.52778 -0.16783 -0.52431 -0.15995 C -0.52309 -0.15764 -0.52153 -0.15232 -0.52153 -0.15232 C -0.42622 -0.09283 -0.19011 -0.13241 -0.14445 -0.13333 C -0.11771 -0.13519 -0.09115 -0.13681 -0.06441 -0.13889 C -0.04063 -0.14074 0.00711 -0.14468 0.00711 -0.14468 L 0.02135 -0.1581 L 0.02847 -0.02847 L -0.0158 -0.12176 L -0.00573 -0.05139 L -0.0073 -0.02662 " pathEditMode="relative" ptsTypes="AAAAAAAAfffAAAAAffffAffffffffffffffffffffffffffffffffffffAfffffAfffffAfffAfffffffffffffffffffAAAAAA">
                                      <p:cBhvr>
                                        <p:cTn id="14" dur="5000" fill="hold"/>
                                        <p:tgtEl>
                                          <p:spTgt spid="3">
                                            <p:txEl>
                                              <p:pRg st="4" end="4"/>
                                            </p:txEl>
                                          </p:spTgt>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03854 -0.00556 L -0.05157 -0.00741 L 0.06284 0 L -0.07587 -0.00949 L 0.0927 -0.00741 L -0.1915 -0.0132 L 0.10555 -0.00741 L -0.19862 -0.03218 C -0.07622 -0.02153 0.04618 -0.01019 0.16857 0 C 0.17013 0.00023 0.16579 -0.00162 0.16423 -0.00185 C 0.14618 -0.00486 0.10989 -0.00949 0.10989 -0.00949 L -0.25434 0 L 0.32135 -0.01898 L -0.41441 -0.0456 L 0.2342 0.00972 L -0.09445 -0.06667 C -0.10677 -0.09213 -0.11546 -0.1213 -0.13143 -0.14283 C -0.13177 -0.14329 -0.19358 -0.19398 -0.2073 -0.20185 C -0.21598 -0.20695 -0.2257 -0.2081 -0.23438 -0.2132 C -0.24723 -0.22083 -0.27153 -0.23982 -0.27153 -0.23982 L -0.43438 -0.30648 C -0.03907 0.02407 -0.43299 -0.28519 -0.11146 -0.07801 C -0.09775 -0.06921 -0.08473 -0.05741 -0.07014 -0.05139 C -0.05296 -0.04445 -0.01858 -0.03033 -0.01858 -0.03033 C 0.15451 -0.01968 0.27621 -0.00162 0.44132 -0.03426 C 0.44375 -0.03681 0.44843 -0.0419 0.44843 -0.0419 C 0.47864 -0.06852 0.49045 -0.07361 0.51128 -0.10648 C 0.52291 -0.125 0.52274 -0.1206 0.52274 -0.13125 C 0.46076 -0.13009 0.42066 -0.13009 0.36423 -0.11412 C 0.31909 -0.08102 0.33524 -0.0912 0.31701 -0.07986 C 0.30937 -0.05648 0.29982 -0.03403 0.29427 -0.00949 C 0.29149 0.00278 0.29375 0.01597 0.2927 0.0287 C 0.28628 0.11204 0.29027 0.01528 0.28559 0.10486 C 0.28333 0.14977 0.28472 0.16759 0.27986 0.20579 C 0.27829 0.21852 0.27413 0.24398 0.27413 0.24398 C 0.23229 0.25787 0.19149 0.28102 0.14843 0.28588 C 0.02691 0.3 -0.10764 0.26667 -0.23143 0.26667 C -0.29948 0.25648 -0.36806 0.25092 -0.43577 0.23634 C -0.46737 0.22963 -0.47796 0.20324 -0.50434 0.1963 C -0.50799 0.19259 -0.5158 0.18495 -0.5158 0.18495 C -0.50243 0.17037 -0.49011 0.15393 -0.47587 0.14097 C -0.47032 0.13588 -0.44445 0.13981 -0.44445 0.12963 C -0.33924 0.13542 -0.23386 0.13889 -0.12865 0.14676 C -0.08889 0.14977 -0.07691 0.15625 -0.04584 0.16204 C -0.02778 0.16528 -0.00973 0.16875 0.0085 0.17153 C 0.01892 0.17315 0.03993 0.17523 0.03993 0.17523 C 0.02517 0.05926 -0.06441 0.05347 -0.13143 0.01921 C -0.1691 0 -0.24289 -0.04375 -0.24289 -0.04375 C -0.36337 -0.09954 -0.48542 -0.14931 -0.60434 -0.21134 C -0.62605 -0.22269 -0.64341 -0.2456 -0.66285 -0.26273 C -0.67049 -0.26945 -0.67014 -0.27222 -0.67014 -0.26667 C -0.2724 -0.10509 -0.46059 -0.19375 -0.10434 -0.00556 C -0.08594 0.00417 -0.06702 0.01157 -0.04862 0.02106 C -0.03889 0.02616 -0.02934 0.03171 -0.02014 0.03819 C -0.01407 0.04259 -0.00938 0.05 -0.00296 0.05347 C 0.00798 0.05949 0.02048 0.06042 0.03142 0.06667 C 0.04583 0.075 0.07274 0.09722 0.07274 0.09722 L 0.14566 0.14491 C 0.07951 0.07824 0.01336 0.01134 -0.05296 -0.05509 C -0.0691 -0.0713 -0.08664 -0.08495 -0.10157 -0.10278 C -0.23368 -0.25995 -0.23299 -0.18079 -0.23299 -0.26273 C -0.04098 -0.23565 0.14982 -0.18542 0.3427 -0.1713 C 0.40173 -0.15833 0.37691 -0.15995 0.41701 -0.15995 L 0.58854 -0.13889 C 0.54948 -0.08056 0.51441 -0.01667 0.47135 0.03634 C 0.40937 0.11273 0.35017 0.1618 0.27708 0.20764 C 0.19166 0.26134 0.18524 0.25741 0.0842 0.29884 C 0.07361 0.30347 0.06336 0.30856 0.05277 0.3125 C 0.04079 0.3169 0.01701 0.32592 0.01701 0.32592 L -0.19723 0.36782 C -0.28021 0.17199 -0.21719 0.2963 -0.30296 0.16574 C -0.32552 0.13148 -0.34601 0.08819 -0.37431 0.06111 C -0.37292 0.05417 -0.37014 0.04005 -0.37014 0.04005 L -0.37865 -0.12176 C -0.25105 -0.11806 -0.12153 -0.13449 0.00416 -0.10463 C 0.0401 -0.09607 0.07552 -0.08426 0.11128 -0.07408 C 0.16632 -0.05833 0.19236 -0.04607 0.23854 -0.01898 C 0.24132 -0.01736 0.22986 -0.02269 0.22986 -0.02269 C 0.1875 -0.0382 0.14895 -0.06852 0.1085 -0.09144 C 0.02864 -0.13681 -0.05278 -0.17917 -0.13716 -0.20556 C -0.15921 -0.2125 -0.18212 -0.21435 -0.20434 -0.22083 C -0.22518 -0.22708 -0.24514 -0.2375 -0.2658 -0.24375 C -0.29896 -0.25394 -0.33247 -0.26204 -0.3658 -0.27037 C -0.39046 -0.27662 -0.44011 -0.2875 -0.44011 -0.2875 C -0.4823 -0.29769 -0.525 -0.30579 -0.56719 -0.31806 C -0.56875 -0.31852 -0.56459 -0.3257 -0.56441 -0.32361 C -0.55556 -0.25926 -0.56962 -0.29051 -0.55139 -0.22477 C -0.54757 -0.21019 -0.54132 -0.19653 -0.53559 -0.18287 C -0.53247 -0.17477 -0.52778 -0.16783 -0.52431 -0.15995 C -0.52309 -0.15764 -0.52153 -0.15232 -0.52153 -0.15232 C -0.42622 -0.09283 -0.19011 -0.13241 -0.14445 -0.13333 C -0.11771 -0.13519 -0.09115 -0.13681 -0.06441 -0.13889 C -0.04063 -0.14074 0.00711 -0.14468 0.00711 -0.14468 L 0.02135 -0.1581 L 0.02847 -0.02847 L -0.0158 -0.12176 L -0.00573 -0.05139 L -0.0073 -0.02662 " pathEditMode="relative" ptsTypes="AAAAAAAAfffAAAAAffffAffffffffffffffffffffffffffffffffffffAfffffAfffffAfffAfffffffffffffffffffAAAAAA">
                                      <p:cBhvr>
                                        <p:cTn id="16" dur="5000" fill="hold"/>
                                        <p:tgtEl>
                                          <p:spTgt spid="3">
                                            <p:txEl>
                                              <p:pRg st="7" end="7"/>
                                            </p:txEl>
                                          </p:spTgt>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03854 -0.00556 L -0.05157 -0.00741 L 0.06284 0 L -0.07587 -0.00949 L 0.0927 -0.00741 L -0.1915 -0.0132 L 0.10555 -0.00741 L -0.19862 -0.03218 C -0.07622 -0.02153 0.04618 -0.01019 0.16857 0 C 0.17013 0.00023 0.16579 -0.00162 0.16423 -0.00185 C 0.14618 -0.00486 0.10989 -0.00949 0.10989 -0.00949 L -0.25434 0 L 0.32135 -0.01898 L -0.41441 -0.0456 L 0.2342 0.00972 L -0.09445 -0.06667 C -0.10677 -0.09213 -0.11546 -0.1213 -0.13143 -0.14283 C -0.13177 -0.14329 -0.19358 -0.19398 -0.2073 -0.20185 C -0.21598 -0.20695 -0.2257 -0.2081 -0.23438 -0.2132 C -0.24723 -0.22083 -0.27153 -0.23982 -0.27153 -0.23982 L -0.43438 -0.30648 C -0.03907 0.02407 -0.43299 -0.28519 -0.11146 -0.07801 C -0.09775 -0.06921 -0.08473 -0.05741 -0.07014 -0.05139 C -0.05296 -0.04445 -0.01858 -0.03033 -0.01858 -0.03033 C 0.15451 -0.01968 0.27621 -0.00162 0.44132 -0.03426 C 0.44375 -0.03681 0.44843 -0.0419 0.44843 -0.0419 C 0.47864 -0.06852 0.49045 -0.07361 0.51128 -0.10648 C 0.52291 -0.125 0.52274 -0.1206 0.52274 -0.13125 C 0.46076 -0.13009 0.42066 -0.13009 0.36423 -0.11412 C 0.31909 -0.08102 0.33524 -0.0912 0.31701 -0.07986 C 0.30937 -0.05648 0.29982 -0.03403 0.29427 -0.00949 C 0.29149 0.00278 0.29375 0.01597 0.2927 0.0287 C 0.28628 0.11204 0.29027 0.01528 0.28559 0.10486 C 0.28333 0.14977 0.28472 0.16759 0.27986 0.20579 C 0.27829 0.21852 0.27413 0.24398 0.27413 0.24398 C 0.23229 0.25787 0.19149 0.28102 0.14843 0.28588 C 0.02691 0.3 -0.10764 0.26667 -0.23143 0.26667 C -0.29948 0.25648 -0.36806 0.25092 -0.43577 0.23634 C -0.46737 0.22963 -0.47796 0.20324 -0.50434 0.1963 C -0.50799 0.19259 -0.5158 0.18495 -0.5158 0.18495 C -0.50243 0.17037 -0.49011 0.15393 -0.47587 0.14097 C -0.47032 0.13588 -0.44445 0.13981 -0.44445 0.12963 C -0.33924 0.13542 -0.23386 0.13889 -0.12865 0.14676 C -0.08889 0.14977 -0.07691 0.15625 -0.04584 0.16204 C -0.02778 0.16528 -0.00973 0.16875 0.0085 0.17153 C 0.01892 0.17315 0.03993 0.17523 0.03993 0.17523 C 0.02517 0.05926 -0.06441 0.05347 -0.13143 0.01921 C -0.1691 0 -0.24289 -0.04375 -0.24289 -0.04375 C -0.36337 -0.09954 -0.48542 -0.14931 -0.60434 -0.21134 C -0.62605 -0.22269 -0.64341 -0.2456 -0.66285 -0.26273 C -0.67049 -0.26945 -0.67014 -0.27222 -0.67014 -0.26667 C -0.2724 -0.10509 -0.46059 -0.19375 -0.10434 -0.00556 C -0.08594 0.00417 -0.06702 0.01157 -0.04862 0.02106 C -0.03889 0.02616 -0.02934 0.03171 -0.02014 0.03819 C -0.01407 0.04259 -0.00938 0.05 -0.00296 0.05347 C 0.00798 0.05949 0.02048 0.06042 0.03142 0.06667 C 0.04583 0.075 0.07274 0.09722 0.07274 0.09722 L 0.14566 0.14491 C 0.07951 0.07824 0.01336 0.01134 -0.05296 -0.05509 C -0.0691 -0.0713 -0.08664 -0.08495 -0.10157 -0.10278 C -0.23368 -0.25995 -0.23299 -0.18079 -0.23299 -0.26273 C -0.04098 -0.23565 0.14982 -0.18542 0.3427 -0.1713 C 0.40173 -0.15833 0.37691 -0.15995 0.41701 -0.15995 L 0.58854 -0.13889 C 0.54948 -0.08056 0.51441 -0.01667 0.47135 0.03634 C 0.40937 0.11273 0.35017 0.1618 0.27708 0.20764 C 0.19166 0.26134 0.18524 0.25741 0.0842 0.29884 C 0.07361 0.30347 0.06336 0.30856 0.05277 0.3125 C 0.04079 0.3169 0.01701 0.32592 0.01701 0.32592 L -0.19723 0.36782 C -0.28021 0.17199 -0.21719 0.2963 -0.30296 0.16574 C -0.32552 0.13148 -0.34601 0.08819 -0.37431 0.06111 C -0.37292 0.05417 -0.37014 0.04005 -0.37014 0.04005 L -0.37865 -0.12176 C -0.25105 -0.11806 -0.12153 -0.13449 0.00416 -0.10463 C 0.0401 -0.09607 0.07552 -0.08426 0.11128 -0.07408 C 0.16632 -0.05833 0.19236 -0.04607 0.23854 -0.01898 C 0.24132 -0.01736 0.22986 -0.02269 0.22986 -0.02269 C 0.1875 -0.0382 0.14895 -0.06852 0.1085 -0.09144 C 0.02864 -0.13681 -0.05278 -0.17917 -0.13716 -0.20556 C -0.15921 -0.2125 -0.18212 -0.21435 -0.20434 -0.22083 C -0.22518 -0.22708 -0.24514 -0.2375 -0.2658 -0.24375 C -0.29896 -0.25394 -0.33247 -0.26204 -0.3658 -0.27037 C -0.39046 -0.27662 -0.44011 -0.2875 -0.44011 -0.2875 C -0.4823 -0.29769 -0.525 -0.30579 -0.56719 -0.31806 C -0.56875 -0.31852 -0.56459 -0.3257 -0.56441 -0.32361 C -0.55556 -0.25926 -0.56962 -0.29051 -0.55139 -0.22477 C -0.54757 -0.21019 -0.54132 -0.19653 -0.53559 -0.18287 C -0.53247 -0.17477 -0.52778 -0.16783 -0.52431 -0.15995 C -0.52309 -0.15764 -0.52153 -0.15232 -0.52153 -0.15232 C -0.42622 -0.09283 -0.19011 -0.13241 -0.14445 -0.13333 C -0.11771 -0.13519 -0.09115 -0.13681 -0.06441 -0.13889 C -0.04063 -0.14074 0.00711 -0.14468 0.00711 -0.14468 L 0.02135 -0.1581 L 0.02847 -0.02847 L -0.0158 -0.12176 L -0.00573 -0.05139 L -0.0073 -0.02662 " pathEditMode="relative" ptsTypes="AAAAAAAAfffAAAAAffffAffffffffffffffffffffffffffffffffffffAfffffAfffffAfffAfffffffffffffffffffAAAAAA">
                                      <p:cBhvr>
                                        <p:cTn id="18" dur="5000" fill="hold"/>
                                        <p:tgtEl>
                                          <p:spTgt spid="3">
                                            <p:txEl>
                                              <p:pRg st="8" end="8"/>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sz="quarter" idx="1"/>
          </p:nvPr>
        </p:nvSpPr>
        <p:spPr/>
        <p:txBody>
          <a:bodyPr anchor="ctr"/>
          <a:lstStyle/>
          <a:p>
            <a:pPr algn="ctr"/>
            <a:r>
              <a:rPr kumimoji="1" lang="en-US" altLang="ja-JP" dirty="0" smtClean="0"/>
              <a:t>Thank you for </a:t>
            </a:r>
            <a:r>
              <a:rPr lang="en-US" altLang="ja-JP" dirty="0" smtClean="0"/>
              <a:t>your </a:t>
            </a:r>
            <a:r>
              <a:rPr kumimoji="1" lang="en-US" altLang="ja-JP" dirty="0" smtClean="0"/>
              <a:t>paying attention and </a:t>
            </a:r>
          </a:p>
          <a:p>
            <a:pPr algn="ctr">
              <a:buNone/>
            </a:pPr>
            <a:r>
              <a:rPr kumimoji="1" lang="en-US" altLang="ja-JP" dirty="0" smtClean="0"/>
              <a:t>tweeting on earthquakes</a:t>
            </a:r>
            <a:r>
              <a:rPr lang="en-US" altLang="ja-JP" dirty="0" smtClean="0"/>
              <a:t>.</a:t>
            </a:r>
          </a:p>
          <a:p>
            <a:pPr algn="ctr">
              <a:buNone/>
            </a:pPr>
            <a:endParaRPr lang="en-US" altLang="ja-JP" dirty="0" smtClean="0"/>
          </a:p>
          <a:p>
            <a:pPr algn="ctr"/>
            <a:r>
              <a:rPr lang="en-US" altLang="ja-JP" dirty="0" smtClean="0">
                <a:hlinkClick r:id="rId3"/>
              </a:rPr>
              <a:t>http://toretter.com</a:t>
            </a:r>
            <a:endParaRPr lang="en-US" altLang="ja-JP" dirty="0" smtClean="0"/>
          </a:p>
          <a:p>
            <a:pPr algn="ctr"/>
            <a:endParaRPr lang="en-US" altLang="ja-JP" dirty="0" smtClean="0"/>
          </a:p>
          <a:p>
            <a:pPr algn="ctr"/>
            <a:r>
              <a:rPr lang="en-US" altLang="ja-JP" dirty="0" smtClean="0"/>
              <a:t>Takeshi </a:t>
            </a:r>
            <a:r>
              <a:rPr lang="en-US" altLang="ja-JP" dirty="0" err="1" smtClean="0"/>
              <a:t>Sakaki</a:t>
            </a:r>
            <a:r>
              <a:rPr lang="en-US" altLang="ja-JP" dirty="0" smtClean="0"/>
              <a:t>(@</a:t>
            </a:r>
            <a:r>
              <a:rPr lang="en-US" altLang="ja-JP" dirty="0" err="1" smtClean="0"/>
              <a:t>tksakaki</a:t>
            </a:r>
            <a:r>
              <a:rPr lang="en-US" altLang="ja-JP" dirty="0" smtClean="0"/>
              <a:t>)</a:t>
            </a:r>
          </a:p>
          <a:p>
            <a:pPr algn="ctr"/>
            <a:endParaRPr kumimoji="1" lang="en-US" altLang="ja-JP"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4" cstate="print"/>
          <a:srcRect/>
          <a:stretch>
            <a:fillRect/>
          </a:stretch>
        </p:blipFill>
        <p:spPr bwMode="auto">
          <a:xfrm>
            <a:off x="2285984" y="1285860"/>
            <a:ext cx="4143147" cy="4599272"/>
          </a:xfrm>
          <a:prstGeom prst="rect">
            <a:avLst/>
          </a:prstGeom>
          <a:noFill/>
          <a:ln w="9525">
            <a:noFill/>
            <a:miter lim="800000"/>
            <a:headEnd/>
            <a:tailEnd/>
          </a:ln>
        </p:spPr>
      </p:pic>
      <p:sp>
        <p:nvSpPr>
          <p:cNvPr id="2" name="タイトル 1"/>
          <p:cNvSpPr>
            <a:spLocks noGrp="1"/>
          </p:cNvSpPr>
          <p:nvPr>
            <p:ph type="title"/>
          </p:nvPr>
        </p:nvSpPr>
        <p:spPr/>
        <p:txBody>
          <a:bodyPr/>
          <a:lstStyle/>
          <a:p>
            <a:r>
              <a:rPr lang="en-US" altLang="ja-JP" dirty="0" smtClean="0"/>
              <a:t>Real-time Nature of </a:t>
            </a:r>
            <a:r>
              <a:rPr lang="en-US" altLang="ja-JP" dirty="0" err="1" smtClean="0"/>
              <a:t>Microblogging</a:t>
            </a:r>
            <a:endParaRPr kumimoji="1" lang="ja-JP" altLang="en-US" dirty="0"/>
          </a:p>
        </p:txBody>
      </p:sp>
      <p:sp>
        <p:nvSpPr>
          <p:cNvPr id="11" name="コンテンツ プレースホルダ 10"/>
          <p:cNvSpPr>
            <a:spLocks noGrp="1"/>
          </p:cNvSpPr>
          <p:nvPr>
            <p:ph sz="quarter" idx="1"/>
          </p:nvPr>
        </p:nvSpPr>
        <p:spPr>
          <a:xfrm>
            <a:off x="457200" y="3786190"/>
            <a:ext cx="8229600" cy="2571768"/>
          </a:xfrm>
          <a:solidFill>
            <a:schemeClr val="bg1"/>
          </a:solidFill>
        </p:spPr>
        <p:txBody>
          <a:bodyPr>
            <a:normAutofit/>
          </a:bodyPr>
          <a:lstStyle/>
          <a:p>
            <a:pPr lvl="1"/>
            <a:r>
              <a:rPr kumimoji="1" lang="en-US" altLang="ja-JP" dirty="0" smtClean="0"/>
              <a:t>Twitter users </a:t>
            </a:r>
            <a:r>
              <a:rPr lang="en-US" altLang="ja-JP" dirty="0" smtClean="0"/>
              <a:t>write tweets several times in a single day.</a:t>
            </a:r>
          </a:p>
          <a:p>
            <a:pPr lvl="1"/>
            <a:r>
              <a:rPr lang="en-US" altLang="ja-JP" dirty="0" smtClean="0"/>
              <a:t>There is a large number of tweets, which results in many reports related to events</a:t>
            </a:r>
          </a:p>
          <a:p>
            <a:endParaRPr lang="en-US" altLang="ja-JP" dirty="0" smtClean="0"/>
          </a:p>
          <a:p>
            <a:pPr lvl="1"/>
            <a:r>
              <a:rPr kumimoji="1" lang="en-US" altLang="ja-JP" dirty="0" smtClean="0"/>
              <a:t>We can know </a:t>
            </a:r>
            <a:r>
              <a:rPr lang="en-US" altLang="ja-JP" dirty="0" smtClean="0"/>
              <a:t>how</a:t>
            </a:r>
            <a:r>
              <a:rPr kumimoji="1" lang="en-US" altLang="ja-JP" dirty="0" smtClean="0"/>
              <a:t> other users are doing in real-time</a:t>
            </a:r>
          </a:p>
          <a:p>
            <a:pPr lvl="1"/>
            <a:r>
              <a:rPr lang="en-US" altLang="ja-JP" dirty="0" smtClean="0"/>
              <a:t>We </a:t>
            </a:r>
            <a:r>
              <a:rPr kumimoji="1" lang="en-US" altLang="ja-JP" dirty="0" smtClean="0"/>
              <a:t>can know what happens around other users in real-time.</a:t>
            </a:r>
            <a:endParaRPr kumimoji="1" lang="ja-JP" altLang="en-US" dirty="0"/>
          </a:p>
        </p:txBody>
      </p:sp>
      <p:sp>
        <p:nvSpPr>
          <p:cNvPr id="8" name="角丸四角形吹き出し 7"/>
          <p:cNvSpPr/>
          <p:nvPr/>
        </p:nvSpPr>
        <p:spPr>
          <a:xfrm>
            <a:off x="214282" y="1500174"/>
            <a:ext cx="3571900" cy="1857388"/>
          </a:xfrm>
          <a:prstGeom prst="wedgeRoundRectCallout">
            <a:avLst>
              <a:gd name="adj1" fmla="val 64753"/>
              <a:gd name="adj2" fmla="val 319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social events</a:t>
            </a:r>
          </a:p>
          <a:p>
            <a:r>
              <a:rPr kumimoji="1" lang="en-US" altLang="ja-JP" sz="2400" dirty="0" smtClean="0">
                <a:solidFill>
                  <a:schemeClr val="tx1"/>
                </a:solidFill>
              </a:rPr>
              <a:t>   parties</a:t>
            </a:r>
          </a:p>
          <a:p>
            <a:r>
              <a:rPr lang="en-US" altLang="ja-JP" sz="2400" dirty="0" smtClean="0">
                <a:solidFill>
                  <a:schemeClr val="tx1"/>
                </a:solidFill>
              </a:rPr>
              <a:t>   baseball games</a:t>
            </a:r>
          </a:p>
          <a:p>
            <a:r>
              <a:rPr kumimoji="1" lang="en-US" altLang="ja-JP" sz="2400" dirty="0" smtClean="0">
                <a:solidFill>
                  <a:schemeClr val="tx1"/>
                </a:solidFill>
              </a:rPr>
              <a:t>   presidential  campaign</a:t>
            </a:r>
            <a:endParaRPr kumimoji="1" lang="ja-JP" altLang="en-US" sz="2400" dirty="0">
              <a:solidFill>
                <a:schemeClr val="tx1"/>
              </a:solidFill>
            </a:endParaRPr>
          </a:p>
        </p:txBody>
      </p:sp>
      <p:sp>
        <p:nvSpPr>
          <p:cNvPr id="9" name="角丸四角形吹き出し 8"/>
          <p:cNvSpPr/>
          <p:nvPr/>
        </p:nvSpPr>
        <p:spPr>
          <a:xfrm>
            <a:off x="6072134" y="1285860"/>
            <a:ext cx="3071866" cy="3000396"/>
          </a:xfrm>
          <a:prstGeom prst="wedgeRoundRectCallout">
            <a:avLst>
              <a:gd name="adj1" fmla="val -109194"/>
              <a:gd name="adj2" fmla="val -787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disastrous events</a:t>
            </a:r>
          </a:p>
          <a:p>
            <a:r>
              <a:rPr lang="en-US" altLang="ja-JP" sz="2400" dirty="0" smtClean="0">
                <a:solidFill>
                  <a:schemeClr val="tx1"/>
                </a:solidFill>
              </a:rPr>
              <a:t>   </a:t>
            </a:r>
            <a:r>
              <a:rPr kumimoji="1" lang="en-US" altLang="ja-JP" sz="2400" dirty="0" smtClean="0">
                <a:solidFill>
                  <a:schemeClr val="tx1"/>
                </a:solidFill>
              </a:rPr>
              <a:t>storms</a:t>
            </a:r>
          </a:p>
          <a:p>
            <a:r>
              <a:rPr lang="en-US" altLang="ja-JP" sz="2400" dirty="0" smtClean="0">
                <a:solidFill>
                  <a:schemeClr val="tx1"/>
                </a:solidFill>
              </a:rPr>
              <a:t>   fires</a:t>
            </a:r>
          </a:p>
          <a:p>
            <a:r>
              <a:rPr lang="en-US" altLang="ja-JP" sz="2400" dirty="0" smtClean="0">
                <a:solidFill>
                  <a:schemeClr val="tx1"/>
                </a:solidFill>
              </a:rPr>
              <a:t>   traffic jams   </a:t>
            </a:r>
          </a:p>
          <a:p>
            <a:r>
              <a:rPr kumimoji="1" lang="en-US" altLang="ja-JP" sz="2400" dirty="0" smtClean="0">
                <a:solidFill>
                  <a:schemeClr val="tx1"/>
                </a:solidFill>
              </a:rPr>
              <a:t>   riots</a:t>
            </a:r>
          </a:p>
          <a:p>
            <a:r>
              <a:rPr lang="en-US" altLang="ja-JP" sz="2400" dirty="0" smtClean="0">
                <a:solidFill>
                  <a:schemeClr val="tx1"/>
                </a:solidFill>
              </a:rPr>
              <a:t>   heavy rain-falls</a:t>
            </a:r>
          </a:p>
          <a:p>
            <a:r>
              <a:rPr kumimoji="1" lang="en-US" altLang="ja-JP" sz="2400" dirty="0" smtClean="0">
                <a:solidFill>
                  <a:schemeClr val="tx1"/>
                </a:solidFill>
              </a:rPr>
              <a:t>   earthquakes</a:t>
            </a:r>
            <a:endParaRPr kumimoji="1" lang="ja-JP" altLang="en-US" sz="2400" dirty="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par>
                                <p:cTn id="21" presetID="1" presetClass="entr" presetSubtype="0" fill="hold" grpId="2"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2" uiExpand="1" build="p" animBg="1"/>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sz="quarter"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42976" y="2500306"/>
            <a:ext cx="7215238" cy="3139321"/>
          </a:xfrm>
          <a:prstGeom prst="rect">
            <a:avLst/>
          </a:prstGeom>
          <a:noFill/>
          <a:ln w="25400" cmpd="thickThin">
            <a:solidFill>
              <a:schemeClr val="tx1"/>
            </a:solidFill>
          </a:ln>
        </p:spPr>
        <p:txBody>
          <a:bodyPr wrap="square" rtlCol="0">
            <a:spAutoFit/>
          </a:bodyPr>
          <a:lstStyle/>
          <a:p>
            <a:r>
              <a:rPr lang="en-US" altLang="ja-JP" i="1" dirty="0" smtClean="0">
                <a:latin typeface="Adobe Fangsong Std R" pitchFamily="18" charset="-128"/>
                <a:ea typeface="Adobe Fangsong Std R" pitchFamily="18" charset="-128"/>
              </a:rPr>
              <a:t>   Japan Earthquake Shakes Twitter Users ... And </a:t>
            </a:r>
            <a:r>
              <a:rPr lang="en-US" altLang="ja-JP" i="1" dirty="0" err="1" smtClean="0">
                <a:latin typeface="Adobe Fangsong Std R" pitchFamily="18" charset="-128"/>
                <a:ea typeface="Adobe Fangsong Std R" pitchFamily="18" charset="-128"/>
              </a:rPr>
              <a:t>Beyonce</a:t>
            </a:r>
            <a:r>
              <a:rPr lang="en-US" altLang="ja-JP" i="1" dirty="0" smtClean="0">
                <a:latin typeface="Adobe Fangsong Std R" pitchFamily="18" charset="-128"/>
                <a:ea typeface="Adobe Fangsong Std R" pitchFamily="18" charset="-128"/>
              </a:rPr>
              <a:t>: </a:t>
            </a:r>
          </a:p>
          <a:p>
            <a:endParaRPr lang="en-US" altLang="ja-JP" i="1" dirty="0" smtClean="0">
              <a:latin typeface="Adobe Fangsong Std R" pitchFamily="18" charset="-128"/>
              <a:ea typeface="Adobe Fangsong Std R" pitchFamily="18" charset="-128"/>
            </a:endParaRPr>
          </a:p>
          <a:p>
            <a:r>
              <a:rPr lang="en-US" altLang="ja-JP" i="1" dirty="0" smtClean="0">
                <a:latin typeface="Adobe Fangsong Std R" pitchFamily="18" charset="-128"/>
                <a:ea typeface="Adobe Fangsong Std R" pitchFamily="18" charset="-128"/>
              </a:rPr>
              <a:t>Earthquakes are one thing you can bet on being covered on Twitter first, because, quite frankly, if the ground is shaking, you’re going to tweet about it before it even registers with the USGS* and long before it gets reported by the media. </a:t>
            </a:r>
          </a:p>
          <a:p>
            <a:r>
              <a:rPr lang="en-US" altLang="ja-JP" i="1" dirty="0" smtClean="0">
                <a:latin typeface="Adobe Fangsong Std R" pitchFamily="18" charset="-128"/>
                <a:ea typeface="Adobe Fangsong Std R" pitchFamily="18" charset="-128"/>
              </a:rPr>
              <a:t> That seems to be the case again today, as the third earthquake in a week has hit Japan and its surrounding islands, about an hour ago.</a:t>
            </a:r>
          </a:p>
          <a:p>
            <a:r>
              <a:rPr lang="en-US" altLang="ja-JP" i="1" dirty="0" smtClean="0">
                <a:latin typeface="Adobe Fangsong Std R" pitchFamily="18" charset="-128"/>
                <a:ea typeface="Adobe Fangsong Std R" pitchFamily="18" charset="-128"/>
              </a:rPr>
              <a:t> The first user we can find that tweeted about it was Ricardo Duran of Scottsdale, AZ, who, judging from his Twitter feed, has been traveling the world, arriving in Japan yesterday.</a:t>
            </a:r>
            <a:endParaRPr kumimoji="1" lang="ja-JP" altLang="en-US" dirty="0">
              <a:latin typeface="Adobe Fangsong Std R" pitchFamily="18" charset="-128"/>
              <a:ea typeface="Adobe Fangsong Std R" pitchFamily="18" charset="-128"/>
            </a:endParaRPr>
          </a:p>
        </p:txBody>
      </p:sp>
      <p:sp>
        <p:nvSpPr>
          <p:cNvPr id="8" name="正方形/長方形 7"/>
          <p:cNvSpPr/>
          <p:nvPr/>
        </p:nvSpPr>
        <p:spPr>
          <a:xfrm>
            <a:off x="1000100" y="2357430"/>
            <a:ext cx="7429552" cy="3429024"/>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コンテンツ プレースホルダ 2"/>
          <p:cNvSpPr>
            <a:spLocks noGrp="1"/>
          </p:cNvSpPr>
          <p:nvPr>
            <p:ph sz="quarter" idx="1"/>
          </p:nvPr>
        </p:nvSpPr>
        <p:spPr>
          <a:xfrm>
            <a:off x="457200" y="1219200"/>
            <a:ext cx="8472518" cy="4937760"/>
          </a:xfrm>
        </p:spPr>
        <p:txBody>
          <a:bodyPr/>
          <a:lstStyle/>
          <a:p>
            <a:r>
              <a:rPr kumimoji="1" lang="en-US" altLang="ja-JP" dirty="0" smtClean="0"/>
              <a:t>Adam </a:t>
            </a:r>
            <a:r>
              <a:rPr kumimoji="1" lang="en-US" altLang="ja-JP" dirty="0" err="1" smtClean="0"/>
              <a:t>Ostrow</a:t>
            </a:r>
            <a:r>
              <a:rPr lang="en-US" altLang="ja-JP" dirty="0" smtClean="0"/>
              <a:t>,  an Editor in Chief at </a:t>
            </a:r>
            <a:r>
              <a:rPr lang="en-US" altLang="ja-JP" dirty="0" err="1" smtClean="0"/>
              <a:t>Mashable</a:t>
            </a:r>
            <a:r>
              <a:rPr lang="en-US" altLang="ja-JP" dirty="0" smtClean="0"/>
              <a:t> wrote the possibility to detect earthquakes from tweets in his blog</a:t>
            </a:r>
          </a:p>
          <a:p>
            <a:pPr lvl="1"/>
            <a:endParaRPr kumimoji="1" lang="ja-JP" altLang="en-US" dirty="0"/>
          </a:p>
        </p:txBody>
      </p:sp>
      <p:sp>
        <p:nvSpPr>
          <p:cNvPr id="2" name="タイトル 1"/>
          <p:cNvSpPr>
            <a:spLocks noGrp="1"/>
          </p:cNvSpPr>
          <p:nvPr>
            <p:ph type="title"/>
          </p:nvPr>
        </p:nvSpPr>
        <p:spPr/>
        <p:txBody>
          <a:bodyPr/>
          <a:lstStyle/>
          <a:p>
            <a:r>
              <a:rPr kumimoji="1" lang="en-US" altLang="ja-JP" dirty="0" smtClean="0"/>
              <a:t>Our motivation</a:t>
            </a:r>
            <a:endParaRPr kumimoji="1" lang="ja-JP" altLang="en-US" dirty="0"/>
          </a:p>
        </p:txBody>
      </p:sp>
      <p:pic>
        <p:nvPicPr>
          <p:cNvPr id="33794" name="Picture 2"/>
          <p:cNvPicPr>
            <a:picLocks noChangeAspect="1" noChangeArrowheads="1"/>
          </p:cNvPicPr>
          <p:nvPr/>
        </p:nvPicPr>
        <p:blipFill>
          <a:blip r:embed="rId4" cstate="print"/>
          <a:srcRect/>
          <a:stretch>
            <a:fillRect/>
          </a:stretch>
        </p:blipFill>
        <p:spPr bwMode="auto">
          <a:xfrm>
            <a:off x="1500166" y="2643182"/>
            <a:ext cx="5943600" cy="2676525"/>
          </a:xfrm>
          <a:prstGeom prst="rect">
            <a:avLst/>
          </a:prstGeom>
          <a:noFill/>
          <a:ln w="9525">
            <a:noFill/>
            <a:miter lim="800000"/>
            <a:headEnd/>
            <a:tailEnd/>
          </a:ln>
        </p:spPr>
      </p:pic>
      <p:sp>
        <p:nvSpPr>
          <p:cNvPr id="7" name="テキスト ボックス 6"/>
          <p:cNvSpPr txBox="1"/>
          <p:nvPr/>
        </p:nvSpPr>
        <p:spPr>
          <a:xfrm>
            <a:off x="1214414" y="3071810"/>
            <a:ext cx="6858048" cy="2431435"/>
          </a:xfrm>
          <a:prstGeom prst="rect">
            <a:avLst/>
          </a:prstGeom>
          <a:solidFill>
            <a:schemeClr val="accent2">
              <a:lumMod val="75000"/>
            </a:schemeClr>
          </a:solidFill>
        </p:spPr>
        <p:txBody>
          <a:bodyPr wrap="square" rtlCol="0">
            <a:spAutoFit/>
          </a:bodyPr>
          <a:lstStyle/>
          <a:p>
            <a:pPr algn="ctr"/>
            <a:endParaRPr lang="en-US" altLang="ja-JP" sz="1400" dirty="0" smtClean="0">
              <a:solidFill>
                <a:schemeClr val="bg1"/>
              </a:solidFill>
            </a:endParaRPr>
          </a:p>
          <a:p>
            <a:pPr algn="ctr"/>
            <a:r>
              <a:rPr lang="en-US" altLang="ja-JP" sz="4000" dirty="0" smtClean="0">
                <a:solidFill>
                  <a:schemeClr val="bg1"/>
                </a:solidFill>
              </a:rPr>
              <a:t>we can know earthquake occurrences from tweets</a:t>
            </a:r>
          </a:p>
          <a:p>
            <a:pPr algn="ctr"/>
            <a:r>
              <a:rPr lang="en-US" altLang="ja-JP" sz="4000" dirty="0" smtClean="0">
                <a:solidFill>
                  <a:schemeClr val="bg1"/>
                </a:solidFill>
              </a:rPr>
              <a:t>=the motivation of our research</a:t>
            </a:r>
            <a:endParaRPr lang="en-US" altLang="ja-JP" dirty="0" smtClean="0">
              <a:solidFill>
                <a:schemeClr val="bg1"/>
              </a:solidFill>
            </a:endParaRPr>
          </a:p>
          <a:p>
            <a:pPr algn="ctr"/>
            <a:endParaRPr kumimoji="1" lang="ja-JP" altLang="en-US" dirty="0">
              <a:solidFill>
                <a:schemeClr val="bg1"/>
              </a:solidFill>
            </a:endParaRPr>
          </a:p>
        </p:txBody>
      </p:sp>
      <p:sp>
        <p:nvSpPr>
          <p:cNvPr id="9" name="テキスト ボックス 8"/>
          <p:cNvSpPr txBox="1"/>
          <p:nvPr/>
        </p:nvSpPr>
        <p:spPr>
          <a:xfrm>
            <a:off x="3214678" y="5857892"/>
            <a:ext cx="5643602" cy="369332"/>
          </a:xfrm>
          <a:prstGeom prst="rect">
            <a:avLst/>
          </a:prstGeom>
          <a:noFill/>
        </p:spPr>
        <p:txBody>
          <a:bodyPr wrap="square" rtlCol="0">
            <a:spAutoFit/>
          </a:bodyPr>
          <a:lstStyle/>
          <a:p>
            <a:r>
              <a:rPr kumimoji="1" lang="en-US" altLang="ja-JP" dirty="0" smtClean="0"/>
              <a:t>*USGS : United States Geological Survey</a:t>
            </a:r>
            <a:endParaRPr kumimoji="1" lang="ja-JP"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33794"/>
                                        </p:tgtEl>
                                        <p:attrNameLst>
                                          <p:attrName>ppt_x</p:attrName>
                                        </p:attrNameLst>
                                      </p:cBhvr>
                                      <p:tavLst>
                                        <p:tav tm="0">
                                          <p:val>
                                            <p:strVal val="ppt_x"/>
                                          </p:val>
                                        </p:tav>
                                        <p:tav tm="100000">
                                          <p:val>
                                            <p:strVal val="ppt_x"/>
                                          </p:val>
                                        </p:tav>
                                      </p:tavLst>
                                    </p:anim>
                                    <p:anim calcmode="lin" valueType="num">
                                      <p:cBhvr additive="base">
                                        <p:cTn id="11" dur="500"/>
                                        <p:tgtEl>
                                          <p:spTgt spid="33794"/>
                                        </p:tgtEl>
                                        <p:attrNameLst>
                                          <p:attrName>ppt_y</p:attrName>
                                        </p:attrNameLst>
                                      </p:cBhvr>
                                      <p:tavLst>
                                        <p:tav tm="0">
                                          <p:val>
                                            <p:strVal val="ppt_y"/>
                                          </p:val>
                                        </p:tav>
                                        <p:tav tm="100000">
                                          <p:val>
                                            <p:strVal val="1+ppt_h/2"/>
                                          </p:val>
                                        </p:tav>
                                      </p:tavLst>
                                    </p:anim>
                                    <p:set>
                                      <p:cBhvr>
                                        <p:cTn id="12" dur="1" fill="hold">
                                          <p:stCondLst>
                                            <p:cond delay="499"/>
                                          </p:stCondLst>
                                        </p:cTn>
                                        <p:tgtEl>
                                          <p:spTgt spid="3379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Our Goals</a:t>
            </a:r>
            <a:endParaRPr kumimoji="1" lang="ja-JP" altLang="en-US" dirty="0"/>
          </a:p>
        </p:txBody>
      </p:sp>
      <p:sp>
        <p:nvSpPr>
          <p:cNvPr id="3" name="コンテンツ プレースホルダ 2"/>
          <p:cNvSpPr>
            <a:spLocks noGrp="1"/>
          </p:cNvSpPr>
          <p:nvPr>
            <p:ph sz="quarter" idx="1"/>
          </p:nvPr>
        </p:nvSpPr>
        <p:spPr/>
        <p:txBody>
          <a:bodyPr>
            <a:normAutofit lnSpcReduction="10000"/>
          </a:bodyPr>
          <a:lstStyle/>
          <a:p>
            <a:r>
              <a:rPr lang="en-US" altLang="ja-JP" dirty="0" smtClean="0"/>
              <a:t>propose an algorithm to detect a target event</a:t>
            </a:r>
          </a:p>
          <a:p>
            <a:pPr lvl="1"/>
            <a:r>
              <a:rPr lang="en-US" altLang="ja-JP" dirty="0" smtClean="0"/>
              <a:t>do semantic analysis on Tweet</a:t>
            </a:r>
          </a:p>
          <a:p>
            <a:pPr lvl="2"/>
            <a:r>
              <a:rPr lang="en-US" altLang="ja-JP" dirty="0" smtClean="0"/>
              <a:t>to obtain tweets on the target event precisely</a:t>
            </a:r>
          </a:p>
          <a:p>
            <a:pPr lvl="1"/>
            <a:r>
              <a:rPr lang="en-US" altLang="ja-JP" dirty="0" smtClean="0"/>
              <a:t>regard Twitter user as a sensor</a:t>
            </a:r>
          </a:p>
          <a:p>
            <a:pPr lvl="2"/>
            <a:r>
              <a:rPr lang="en-US" altLang="ja-JP" dirty="0" smtClean="0"/>
              <a:t>to detect the target event</a:t>
            </a:r>
          </a:p>
          <a:p>
            <a:pPr lvl="2"/>
            <a:r>
              <a:rPr lang="en-US" altLang="ja-JP" dirty="0" smtClean="0"/>
              <a:t>to estimate location of the target</a:t>
            </a:r>
          </a:p>
          <a:p>
            <a:pPr lvl="2">
              <a:buNone/>
            </a:pPr>
            <a:endParaRPr lang="en-US" altLang="ja-JP" dirty="0" smtClean="0"/>
          </a:p>
          <a:p>
            <a:r>
              <a:rPr lang="en-US" altLang="ja-JP" dirty="0" smtClean="0"/>
              <a:t>produce a probabilistic </a:t>
            </a:r>
            <a:r>
              <a:rPr lang="en-US" altLang="ja-JP" dirty="0" err="1" smtClean="0"/>
              <a:t>spatio</a:t>
            </a:r>
            <a:r>
              <a:rPr lang="en-US" altLang="ja-JP" dirty="0" smtClean="0"/>
              <a:t>-temporal model for </a:t>
            </a:r>
          </a:p>
          <a:p>
            <a:pPr lvl="1"/>
            <a:r>
              <a:rPr lang="en-US" altLang="ja-JP" dirty="0" smtClean="0"/>
              <a:t>event detection</a:t>
            </a:r>
          </a:p>
          <a:p>
            <a:pPr lvl="1"/>
            <a:r>
              <a:rPr lang="en-US" altLang="ja-JP" dirty="0" smtClean="0"/>
              <a:t>location estimation</a:t>
            </a:r>
          </a:p>
          <a:p>
            <a:pPr lvl="1"/>
            <a:endParaRPr lang="en-US" altLang="ja-JP" dirty="0" smtClean="0"/>
          </a:p>
          <a:p>
            <a:r>
              <a:rPr lang="en-US" altLang="ja-JP" sz="2400" dirty="0" smtClean="0"/>
              <a:t>propose Earthquake Reporting System using Japanese tweets</a:t>
            </a:r>
            <a:endParaRPr lang="ja-JP" altLang="en-US" sz="2400" dirty="0" smtClean="0"/>
          </a:p>
          <a:p>
            <a:endParaRPr lang="en-US" altLang="ja-JP" dirty="0" smtClean="0"/>
          </a:p>
          <a:p>
            <a:pPr lvl="1"/>
            <a:endParaRPr lang="en-US" altLang="ja-JP" dirty="0" smtClean="0"/>
          </a:p>
          <a:p>
            <a:endParaRPr lang="en-US" altLang="ja-JP" dirty="0" smtClean="0"/>
          </a:p>
          <a:p>
            <a:pPr lvl="1">
              <a:buNone/>
            </a:pPr>
            <a:endParaRPr kumimoji="1" lang="en-US" altLang="ja-JP" dirty="0" smtClean="0"/>
          </a:p>
          <a:p>
            <a:pPr>
              <a:buNone/>
            </a:pPr>
            <a:endParaRPr kumimoji="1"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Twitter and Earthquakes in Japan</a:t>
            </a:r>
            <a:endParaRPr kumimoji="1" lang="ja-JP" altLang="en-US" dirty="0"/>
          </a:p>
        </p:txBody>
      </p:sp>
      <p:pic>
        <p:nvPicPr>
          <p:cNvPr id="2051" name="Picture 3"/>
          <p:cNvPicPr>
            <a:picLocks noChangeAspect="1" noChangeArrowheads="1"/>
          </p:cNvPicPr>
          <p:nvPr/>
        </p:nvPicPr>
        <p:blipFill>
          <a:blip r:embed="rId4" cstate="print"/>
          <a:srcRect/>
          <a:stretch>
            <a:fillRect/>
          </a:stretch>
        </p:blipFill>
        <p:spPr bwMode="auto">
          <a:xfrm>
            <a:off x="4357686" y="3786190"/>
            <a:ext cx="4714908" cy="2500330"/>
          </a:xfrm>
          <a:prstGeom prst="rect">
            <a:avLst/>
          </a:prstGeom>
          <a:noFill/>
          <a:ln w="9525">
            <a:noFill/>
            <a:miter lim="800000"/>
            <a:headEnd/>
            <a:tailEnd/>
          </a:ln>
        </p:spPr>
      </p:pic>
      <p:pic>
        <p:nvPicPr>
          <p:cNvPr id="6" name="図 5" descr="TwitterUserDistribution-2.0.gif"/>
          <p:cNvPicPr>
            <a:picLocks noChangeAspect="1"/>
          </p:cNvPicPr>
          <p:nvPr/>
        </p:nvPicPr>
        <p:blipFill>
          <a:blip r:embed="rId5" cstate="print"/>
          <a:stretch>
            <a:fillRect/>
          </a:stretch>
        </p:blipFill>
        <p:spPr>
          <a:xfrm>
            <a:off x="-285784" y="1214422"/>
            <a:ext cx="5700725" cy="2437113"/>
          </a:xfrm>
          <a:prstGeom prst="rect">
            <a:avLst/>
          </a:prstGeom>
        </p:spPr>
      </p:pic>
      <p:sp>
        <p:nvSpPr>
          <p:cNvPr id="7" name="テキスト ボックス 6"/>
          <p:cNvSpPr txBox="1"/>
          <p:nvPr/>
        </p:nvSpPr>
        <p:spPr>
          <a:xfrm>
            <a:off x="142844" y="3929066"/>
            <a:ext cx="4143404" cy="1569660"/>
          </a:xfrm>
          <a:prstGeom prst="rect">
            <a:avLst/>
          </a:prstGeom>
          <a:noFill/>
        </p:spPr>
        <p:txBody>
          <a:bodyPr wrap="square" rtlCol="0">
            <a:spAutoFit/>
          </a:bodyPr>
          <a:lstStyle/>
          <a:p>
            <a:r>
              <a:rPr lang="en-US" altLang="ja-JP" sz="3200" dirty="0" smtClean="0"/>
              <a:t>a map of earthquake occurrences world wide</a:t>
            </a:r>
          </a:p>
        </p:txBody>
      </p:sp>
      <p:sp>
        <p:nvSpPr>
          <p:cNvPr id="8" name="テキスト ボックス 7"/>
          <p:cNvSpPr txBox="1"/>
          <p:nvPr/>
        </p:nvSpPr>
        <p:spPr>
          <a:xfrm>
            <a:off x="4929190" y="1280212"/>
            <a:ext cx="4214810" cy="1077218"/>
          </a:xfrm>
          <a:prstGeom prst="rect">
            <a:avLst/>
          </a:prstGeom>
          <a:noFill/>
        </p:spPr>
        <p:txBody>
          <a:bodyPr wrap="square" rtlCol="0">
            <a:spAutoFit/>
          </a:bodyPr>
          <a:lstStyle/>
          <a:p>
            <a:r>
              <a:rPr lang="en-US" altLang="ja-JP" sz="3200" dirty="0" smtClean="0"/>
              <a:t>a map of Twitter user</a:t>
            </a:r>
          </a:p>
          <a:p>
            <a:r>
              <a:rPr kumimoji="1" lang="en-US" altLang="ja-JP" sz="3200" dirty="0" smtClean="0"/>
              <a:t>world wide</a:t>
            </a:r>
            <a:endParaRPr kumimoji="1" lang="ja-JP" altLang="en-US" sz="3200" dirty="0"/>
          </a:p>
        </p:txBody>
      </p:sp>
      <p:sp>
        <p:nvSpPr>
          <p:cNvPr id="9" name="テキスト ボックス 8"/>
          <p:cNvSpPr txBox="1"/>
          <p:nvPr/>
        </p:nvSpPr>
        <p:spPr>
          <a:xfrm>
            <a:off x="214282" y="5429264"/>
            <a:ext cx="8643966" cy="1077218"/>
          </a:xfrm>
          <a:prstGeom prst="rect">
            <a:avLst/>
          </a:prstGeom>
          <a:noFill/>
        </p:spPr>
        <p:txBody>
          <a:bodyPr wrap="square" rtlCol="0">
            <a:spAutoFit/>
          </a:bodyPr>
          <a:lstStyle/>
          <a:p>
            <a:r>
              <a:rPr lang="en-US" altLang="ja-JP" sz="3200" dirty="0" smtClean="0"/>
              <a:t>The intersection </a:t>
            </a:r>
            <a:r>
              <a:rPr lang="en-US" altLang="ja-JP" sz="3200" smtClean="0"/>
              <a:t>is regions </a:t>
            </a:r>
            <a:r>
              <a:rPr lang="en-US" altLang="ja-JP" sz="3200" dirty="0" smtClean="0"/>
              <a:t>with many earthquakes and large twitter users.</a:t>
            </a:r>
            <a:endParaRPr kumimoji="1" lang="ja-JP" altLang="en-US" sz="3200" dirty="0"/>
          </a:p>
        </p:txBody>
      </p:sp>
      <p:grpSp>
        <p:nvGrpSpPr>
          <p:cNvPr id="20" name="グループ化 19"/>
          <p:cNvGrpSpPr/>
          <p:nvPr/>
        </p:nvGrpSpPr>
        <p:grpSpPr>
          <a:xfrm>
            <a:off x="1071538" y="1428736"/>
            <a:ext cx="3357586" cy="714380"/>
            <a:chOff x="1071538" y="1428736"/>
            <a:chExt cx="3357586" cy="714380"/>
          </a:xfrm>
          <a:solidFill>
            <a:srgbClr val="FF0000">
              <a:alpha val="30000"/>
            </a:srgbClr>
          </a:solidFill>
        </p:grpSpPr>
        <p:sp>
          <p:nvSpPr>
            <p:cNvPr id="10" name="円/楕円 9"/>
            <p:cNvSpPr/>
            <p:nvPr/>
          </p:nvSpPr>
          <p:spPr>
            <a:xfrm>
              <a:off x="1071538" y="1500174"/>
              <a:ext cx="285752" cy="642942"/>
            </a:xfrm>
            <a:prstGeom prst="ellipse">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円/楕円 10"/>
            <p:cNvSpPr/>
            <p:nvPr/>
          </p:nvSpPr>
          <p:spPr>
            <a:xfrm>
              <a:off x="1366814" y="1571612"/>
              <a:ext cx="561980" cy="571504"/>
            </a:xfrm>
            <a:prstGeom prst="ellipse">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円/楕円 11"/>
            <p:cNvSpPr/>
            <p:nvPr/>
          </p:nvSpPr>
          <p:spPr>
            <a:xfrm>
              <a:off x="2500298" y="1428736"/>
              <a:ext cx="428628" cy="571504"/>
            </a:xfrm>
            <a:prstGeom prst="ellipse">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円/楕円 12"/>
            <p:cNvSpPr/>
            <p:nvPr/>
          </p:nvSpPr>
          <p:spPr>
            <a:xfrm>
              <a:off x="4214810" y="1643050"/>
              <a:ext cx="214314" cy="500066"/>
            </a:xfrm>
            <a:prstGeom prst="ellipse">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nvGrpSpPr>
          <p:cNvPr id="19" name="グループ化 18"/>
          <p:cNvGrpSpPr/>
          <p:nvPr/>
        </p:nvGrpSpPr>
        <p:grpSpPr>
          <a:xfrm>
            <a:off x="5143504" y="4143380"/>
            <a:ext cx="4000496" cy="1714512"/>
            <a:chOff x="5143504" y="4143380"/>
            <a:chExt cx="4000496" cy="1714512"/>
          </a:xfrm>
        </p:grpSpPr>
        <p:sp>
          <p:nvSpPr>
            <p:cNvPr id="14" name="角丸四角形 13"/>
            <p:cNvSpPr/>
            <p:nvPr/>
          </p:nvSpPr>
          <p:spPr>
            <a:xfrm>
              <a:off x="5143504" y="4286256"/>
              <a:ext cx="500066" cy="642942"/>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角丸四角形 14"/>
            <p:cNvSpPr/>
            <p:nvPr/>
          </p:nvSpPr>
          <p:spPr>
            <a:xfrm>
              <a:off x="5500694" y="4857760"/>
              <a:ext cx="500066" cy="1000132"/>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角丸四角形 15"/>
            <p:cNvSpPr/>
            <p:nvPr/>
          </p:nvSpPr>
          <p:spPr>
            <a:xfrm>
              <a:off x="8215338" y="4143380"/>
              <a:ext cx="428628" cy="1000132"/>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角丸四角形 16"/>
            <p:cNvSpPr/>
            <p:nvPr/>
          </p:nvSpPr>
          <p:spPr>
            <a:xfrm>
              <a:off x="7000892" y="4357694"/>
              <a:ext cx="1143008" cy="357190"/>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角丸四角形 17"/>
            <p:cNvSpPr/>
            <p:nvPr/>
          </p:nvSpPr>
          <p:spPr>
            <a:xfrm>
              <a:off x="8643966" y="4929198"/>
              <a:ext cx="500034" cy="571504"/>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p:cNvGrpSpPr/>
          <p:nvPr/>
        </p:nvGrpSpPr>
        <p:grpSpPr>
          <a:xfrm>
            <a:off x="4357686" y="3786190"/>
            <a:ext cx="4786314" cy="2500330"/>
            <a:chOff x="4357686" y="3786190"/>
            <a:chExt cx="4786314" cy="2500330"/>
          </a:xfrm>
        </p:grpSpPr>
        <p:pic>
          <p:nvPicPr>
            <p:cNvPr id="2051" name="Picture 3"/>
            <p:cNvPicPr>
              <a:picLocks noChangeAspect="1" noChangeArrowheads="1"/>
            </p:cNvPicPr>
            <p:nvPr/>
          </p:nvPicPr>
          <p:blipFill>
            <a:blip r:embed="rId4" cstate="print"/>
            <a:srcRect/>
            <a:stretch>
              <a:fillRect/>
            </a:stretch>
          </p:blipFill>
          <p:spPr bwMode="auto">
            <a:xfrm>
              <a:off x="4357686" y="3786190"/>
              <a:ext cx="4714908" cy="2500330"/>
            </a:xfrm>
            <a:prstGeom prst="rect">
              <a:avLst/>
            </a:prstGeom>
            <a:noFill/>
            <a:ln w="9525">
              <a:noFill/>
              <a:miter lim="800000"/>
              <a:headEnd/>
              <a:tailEnd/>
            </a:ln>
          </p:spPr>
        </p:pic>
        <p:grpSp>
          <p:nvGrpSpPr>
            <p:cNvPr id="12" name="グループ化 11"/>
            <p:cNvGrpSpPr/>
            <p:nvPr/>
          </p:nvGrpSpPr>
          <p:grpSpPr>
            <a:xfrm>
              <a:off x="5143504" y="4143380"/>
              <a:ext cx="4000496" cy="1714512"/>
              <a:chOff x="5143504" y="4143380"/>
              <a:chExt cx="4000496" cy="1714512"/>
            </a:xfrm>
          </p:grpSpPr>
          <p:sp>
            <p:nvSpPr>
              <p:cNvPr id="13" name="角丸四角形 12"/>
              <p:cNvSpPr/>
              <p:nvPr/>
            </p:nvSpPr>
            <p:spPr>
              <a:xfrm>
                <a:off x="5143504" y="4286256"/>
                <a:ext cx="500066" cy="642942"/>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角丸四角形 13"/>
              <p:cNvSpPr/>
              <p:nvPr/>
            </p:nvSpPr>
            <p:spPr>
              <a:xfrm>
                <a:off x="5500694" y="4857760"/>
                <a:ext cx="500066" cy="1000132"/>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角丸四角形 16"/>
              <p:cNvSpPr/>
              <p:nvPr/>
            </p:nvSpPr>
            <p:spPr>
              <a:xfrm>
                <a:off x="8215338" y="4143380"/>
                <a:ext cx="428628" cy="1000132"/>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角丸四角形 17"/>
              <p:cNvSpPr/>
              <p:nvPr/>
            </p:nvSpPr>
            <p:spPr>
              <a:xfrm>
                <a:off x="7000892" y="4357694"/>
                <a:ext cx="1143008" cy="357190"/>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角丸四角形 18"/>
              <p:cNvSpPr/>
              <p:nvPr/>
            </p:nvSpPr>
            <p:spPr>
              <a:xfrm>
                <a:off x="8643966" y="4929198"/>
                <a:ext cx="500034" cy="571504"/>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sp>
        <p:nvSpPr>
          <p:cNvPr id="2" name="タイトル 1"/>
          <p:cNvSpPr>
            <a:spLocks noGrp="1"/>
          </p:cNvSpPr>
          <p:nvPr>
            <p:ph type="title"/>
          </p:nvPr>
        </p:nvSpPr>
        <p:spPr/>
        <p:txBody>
          <a:bodyPr>
            <a:normAutofit/>
          </a:bodyPr>
          <a:lstStyle/>
          <a:p>
            <a:r>
              <a:rPr lang="en-US" altLang="ja-JP" dirty="0" smtClean="0"/>
              <a:t>Twitter and Earthquakes in Japan</a:t>
            </a:r>
            <a:endParaRPr kumimoji="1" lang="ja-JP" altLang="en-US" dirty="0"/>
          </a:p>
        </p:txBody>
      </p:sp>
      <p:grpSp>
        <p:nvGrpSpPr>
          <p:cNvPr id="21" name="グループ化 20"/>
          <p:cNvGrpSpPr/>
          <p:nvPr/>
        </p:nvGrpSpPr>
        <p:grpSpPr>
          <a:xfrm>
            <a:off x="-285784" y="1214422"/>
            <a:ext cx="5700725" cy="2437113"/>
            <a:chOff x="-285784" y="1214422"/>
            <a:chExt cx="5700725" cy="2437113"/>
          </a:xfrm>
        </p:grpSpPr>
        <p:pic>
          <p:nvPicPr>
            <p:cNvPr id="6" name="図 5" descr="TwitterUserDistribution-2.0.gif"/>
            <p:cNvPicPr>
              <a:picLocks noChangeAspect="1"/>
            </p:cNvPicPr>
            <p:nvPr/>
          </p:nvPicPr>
          <p:blipFill>
            <a:blip r:embed="rId5" cstate="print"/>
            <a:stretch>
              <a:fillRect/>
            </a:stretch>
          </p:blipFill>
          <p:spPr>
            <a:xfrm>
              <a:off x="-285784" y="1214422"/>
              <a:ext cx="5700725" cy="2437113"/>
            </a:xfrm>
            <a:prstGeom prst="rect">
              <a:avLst/>
            </a:prstGeom>
          </p:spPr>
        </p:pic>
        <p:grpSp>
          <p:nvGrpSpPr>
            <p:cNvPr id="7" name="グループ化 6"/>
            <p:cNvGrpSpPr/>
            <p:nvPr/>
          </p:nvGrpSpPr>
          <p:grpSpPr>
            <a:xfrm>
              <a:off x="1071538" y="1428736"/>
              <a:ext cx="3357586" cy="714380"/>
              <a:chOff x="1071538" y="1428736"/>
              <a:chExt cx="3357586" cy="714380"/>
            </a:xfrm>
            <a:solidFill>
              <a:srgbClr val="FF0000">
                <a:alpha val="30000"/>
              </a:srgbClr>
            </a:solidFill>
          </p:grpSpPr>
          <p:sp>
            <p:nvSpPr>
              <p:cNvPr id="8" name="円/楕円 7"/>
              <p:cNvSpPr/>
              <p:nvPr/>
            </p:nvSpPr>
            <p:spPr>
              <a:xfrm>
                <a:off x="1071538" y="1500174"/>
                <a:ext cx="285752" cy="642942"/>
              </a:xfrm>
              <a:prstGeom prst="ellipse">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円/楕円 8"/>
              <p:cNvSpPr/>
              <p:nvPr/>
            </p:nvSpPr>
            <p:spPr>
              <a:xfrm>
                <a:off x="1366814" y="1571612"/>
                <a:ext cx="561980" cy="571504"/>
              </a:xfrm>
              <a:prstGeom prst="ellipse">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円/楕円 9"/>
              <p:cNvSpPr/>
              <p:nvPr/>
            </p:nvSpPr>
            <p:spPr>
              <a:xfrm>
                <a:off x="2500298" y="1428736"/>
                <a:ext cx="428628" cy="571504"/>
              </a:xfrm>
              <a:prstGeom prst="ellipse">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円/楕円 10"/>
              <p:cNvSpPr/>
              <p:nvPr/>
            </p:nvSpPr>
            <p:spPr>
              <a:xfrm>
                <a:off x="4214810" y="1643050"/>
                <a:ext cx="214314" cy="500066"/>
              </a:xfrm>
              <a:prstGeom prst="ellipse">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sp>
        <p:nvSpPr>
          <p:cNvPr id="15" name="円/楕円 14"/>
          <p:cNvSpPr/>
          <p:nvPr/>
        </p:nvSpPr>
        <p:spPr>
          <a:xfrm>
            <a:off x="5857884" y="2928934"/>
            <a:ext cx="428628" cy="642942"/>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0" name="テキスト ボックス 19"/>
          <p:cNvSpPr txBox="1"/>
          <p:nvPr/>
        </p:nvSpPr>
        <p:spPr>
          <a:xfrm>
            <a:off x="428596" y="5429264"/>
            <a:ext cx="8501122" cy="954107"/>
          </a:xfrm>
          <a:prstGeom prst="rect">
            <a:avLst/>
          </a:prstGeom>
          <a:noFill/>
        </p:spPr>
        <p:txBody>
          <a:bodyPr wrap="square" rtlCol="0">
            <a:spAutoFit/>
          </a:bodyPr>
          <a:lstStyle/>
          <a:p>
            <a:r>
              <a:rPr kumimoji="1" lang="en-US" altLang="ja-JP" sz="2800" dirty="0" smtClean="0"/>
              <a:t>Other regions: </a:t>
            </a:r>
          </a:p>
          <a:p>
            <a:r>
              <a:rPr lang="en-US" altLang="ja-JP" sz="2800" dirty="0" smtClean="0"/>
              <a:t>Indonesia, Turkey, Iran, Italy, and Pacific coastal US cities</a:t>
            </a:r>
            <a:endParaRPr kumimoji="1" lang="ja-JP" altLang="en-US" sz="2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3.7037E-7 L 0.1882 0.18727 " pathEditMode="relative" rAng="0" ptsTypes="AA">
                                      <p:cBhvr>
                                        <p:cTn id="6" dur="2000" fill="hold"/>
                                        <p:tgtEl>
                                          <p:spTgt spid="21"/>
                                        </p:tgtEl>
                                        <p:attrNameLst>
                                          <p:attrName>ppt_x</p:attrName>
                                          <p:attrName>ppt_y</p:attrName>
                                        </p:attrNameLst>
                                      </p:cBhvr>
                                      <p:rCtr x="9400" y="9400"/>
                                    </p:animMotion>
                                  </p:childTnLst>
                                </p:cTn>
                              </p:par>
                              <p:par>
                                <p:cTn id="7" presetID="0" presetClass="path" presetSubtype="0" accel="50000" decel="50000" fill="hold" nodeType="withEffect">
                                  <p:stCondLst>
                                    <p:cond delay="0"/>
                                  </p:stCondLst>
                                  <p:childTnLst>
                                    <p:animMotion origin="layout" path="M 7.22222E-6 -4.07407E-6 L -0.25989 -0.18912 " pathEditMode="relative" ptsTypes="AA">
                                      <p:cBhvr>
                                        <p:cTn id="8" dur="2000" fill="hold"/>
                                        <p:tgtEl>
                                          <p:spTgt spid="22"/>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2"/>
</p:tagLst>
</file>

<file path=ppt/tags/tag2.xml><?xml version="1.0" encoding="utf-8"?>
<p:tagLst xmlns:a="http://schemas.openxmlformats.org/drawingml/2006/main" xmlns:r="http://schemas.openxmlformats.org/officeDocument/2006/relationships" xmlns:p="http://schemas.openxmlformats.org/presentationml/2006/main">
  <p:tag name="TIMING" val="|8.1|12.3|4.6"/>
</p:tagLst>
</file>

<file path=ppt/tags/tag3.xml><?xml version="1.0" encoding="utf-8"?>
<p:tagLst xmlns:a="http://schemas.openxmlformats.org/drawingml/2006/main" xmlns:r="http://schemas.openxmlformats.org/officeDocument/2006/relationships" xmlns:p="http://schemas.openxmlformats.org/presentationml/2006/main">
  <p:tag name="TIMING" val="|59.7|12.4|1.1"/>
</p:tagLst>
</file>

<file path=ppt/tags/tag4.xml><?xml version="1.0" encoding="utf-8"?>
<p:tagLst xmlns:a="http://schemas.openxmlformats.org/drawingml/2006/main" xmlns:r="http://schemas.openxmlformats.org/officeDocument/2006/relationships" xmlns:p="http://schemas.openxmlformats.org/presentationml/2006/main">
  <p:tag name="TIMING" val="|16.7|8.5|4.2"/>
</p:tagLst>
</file>

<file path=ppt/tags/tag5.xml><?xml version="1.0" encoding="utf-8"?>
<p:tagLst xmlns:a="http://schemas.openxmlformats.org/drawingml/2006/main" xmlns:r="http://schemas.openxmlformats.org/officeDocument/2006/relationships" xmlns:p="http://schemas.openxmlformats.org/presentationml/2006/main">
  <p:tag name="TIMING" val="|3.1"/>
</p:tagLst>
</file>

<file path=ppt/tags/tag6.xml><?xml version="1.0" encoding="utf-8"?>
<p:tagLst xmlns:a="http://schemas.openxmlformats.org/drawingml/2006/main" xmlns:r="http://schemas.openxmlformats.org/officeDocument/2006/relationships" xmlns:p="http://schemas.openxmlformats.org/presentationml/2006/main">
  <p:tag name="TIMING" val="|12.3|30.5|6.2"/>
</p:tagLst>
</file>

<file path=ppt/tags/tag7.xml><?xml version="1.0" encoding="utf-8"?>
<p:tagLst xmlns:a="http://schemas.openxmlformats.org/drawingml/2006/main" xmlns:r="http://schemas.openxmlformats.org/officeDocument/2006/relationships" xmlns:p="http://schemas.openxmlformats.org/presentationml/2006/main">
  <p:tag name="TIMING" val="|12.3|30.5|6.2"/>
</p:tagLst>
</file>

<file path=ppt/tags/tag8.xml><?xml version="1.0" encoding="utf-8"?>
<p:tagLst xmlns:a="http://schemas.openxmlformats.org/drawingml/2006/main" xmlns:r="http://schemas.openxmlformats.org/officeDocument/2006/relationships" xmlns:p="http://schemas.openxmlformats.org/presentationml/2006/main">
  <p:tag name="TIMING" val="|14.2|12.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12262</TotalTime>
  <Words>5352</Words>
  <Application>Microsoft Office PowerPoint</Application>
  <PresentationFormat>On-screen Show (4:3)</PresentationFormat>
  <Paragraphs>914</Paragraphs>
  <Slides>50</Slides>
  <Notes>50</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アース</vt:lpstr>
      <vt:lpstr>数式</vt:lpstr>
      <vt:lpstr>Earthquake Shakes Twitter User: Analyzing Tweets for Real-Time Event Detection</vt:lpstr>
      <vt:lpstr>Outline</vt:lpstr>
      <vt:lpstr>Outline</vt:lpstr>
      <vt:lpstr>What’s happening?</vt:lpstr>
      <vt:lpstr>Real-time Nature of Microblogging</vt:lpstr>
      <vt:lpstr>Our motivation</vt:lpstr>
      <vt:lpstr>Our Goals</vt:lpstr>
      <vt:lpstr>Twitter and Earthquakes in Japan</vt:lpstr>
      <vt:lpstr>Twitter and Earthquakes in Japan</vt:lpstr>
      <vt:lpstr>Outline</vt:lpstr>
      <vt:lpstr>Event detection algorithms</vt:lpstr>
      <vt:lpstr>Semantic Analysis on Tweet</vt:lpstr>
      <vt:lpstr>Semantic Analysis on Tweet</vt:lpstr>
      <vt:lpstr>Tweet as a Sensory Value</vt:lpstr>
      <vt:lpstr>Tweet as a Sensory Value</vt:lpstr>
      <vt:lpstr>Tweet as a Sensory Value</vt:lpstr>
      <vt:lpstr>Outline</vt:lpstr>
      <vt:lpstr>Probabilistic Model</vt:lpstr>
      <vt:lpstr>Temporal Model</vt:lpstr>
      <vt:lpstr>Temporal Model</vt:lpstr>
      <vt:lpstr>Temporal Model</vt:lpstr>
      <vt:lpstr>Temporal Model</vt:lpstr>
      <vt:lpstr>Spatial Model</vt:lpstr>
      <vt:lpstr>Bayesian Filters for Location Estimation</vt:lpstr>
      <vt:lpstr>Bayesian Filters for Location Estimation</vt:lpstr>
      <vt:lpstr>Information Diffusion Related to Real-time Events</vt:lpstr>
      <vt:lpstr>Information Diffusion Related to Real-time Events</vt:lpstr>
      <vt:lpstr>Outline</vt:lpstr>
      <vt:lpstr>Experiments And Evaluation</vt:lpstr>
      <vt:lpstr>Evaluation of Semantic Analysis</vt:lpstr>
      <vt:lpstr>Evaluation of Semantic Analysis</vt:lpstr>
      <vt:lpstr>Discussions of Semantic Analysis</vt:lpstr>
      <vt:lpstr>Experiments And Evaluation</vt:lpstr>
      <vt:lpstr>Evaluation of Spatial Estimation</vt:lpstr>
      <vt:lpstr>Evaluation of Spatial Estimation</vt:lpstr>
      <vt:lpstr>Evaluation of Spatial Estimation</vt:lpstr>
      <vt:lpstr>Evaluation of Spatial Estimation</vt:lpstr>
      <vt:lpstr>Evaluation of Spatial Estimation</vt:lpstr>
      <vt:lpstr>Discussions of Experiments</vt:lpstr>
      <vt:lpstr>Outline</vt:lpstr>
      <vt:lpstr>Earthquake Reporting System  </vt:lpstr>
      <vt:lpstr>Screenshot of Toretter.com</vt:lpstr>
      <vt:lpstr>Earthquake Reporting System  </vt:lpstr>
      <vt:lpstr>Results of Earthquake Detection</vt:lpstr>
      <vt:lpstr>Experiments And Evaluation</vt:lpstr>
      <vt:lpstr>Results of Earthquake Detection</vt:lpstr>
      <vt:lpstr>Outline</vt:lpstr>
      <vt:lpstr>Conclusions</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 Shakes Twitter User!!</dc:title>
  <dc:creator>user</dc:creator>
  <cp:lastModifiedBy> </cp:lastModifiedBy>
  <cp:revision>485</cp:revision>
  <dcterms:created xsi:type="dcterms:W3CDTF">2010-04-01T11:33:30Z</dcterms:created>
  <dcterms:modified xsi:type="dcterms:W3CDTF">2011-04-21T17:33:16Z</dcterms:modified>
</cp:coreProperties>
</file>