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69"/>
  </p:notesMasterIdLst>
  <p:sldIdLst>
    <p:sldId id="267" r:id="rId2"/>
    <p:sldId id="317" r:id="rId3"/>
    <p:sldId id="320" r:id="rId4"/>
    <p:sldId id="319" r:id="rId5"/>
    <p:sldId id="311" r:id="rId6"/>
    <p:sldId id="321" r:id="rId7"/>
    <p:sldId id="318" r:id="rId8"/>
    <p:sldId id="370" r:id="rId9"/>
    <p:sldId id="282" r:id="rId10"/>
    <p:sldId id="362" r:id="rId11"/>
    <p:sldId id="288" r:id="rId12"/>
    <p:sldId id="303" r:id="rId13"/>
    <p:sldId id="363" r:id="rId14"/>
    <p:sldId id="368" r:id="rId15"/>
    <p:sldId id="364" r:id="rId16"/>
    <p:sldId id="366" r:id="rId17"/>
    <p:sldId id="367" r:id="rId18"/>
    <p:sldId id="369" r:id="rId19"/>
    <p:sldId id="372" r:id="rId20"/>
    <p:sldId id="259" r:id="rId21"/>
    <p:sldId id="327" r:id="rId22"/>
    <p:sldId id="300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280" r:id="rId31"/>
    <p:sldId id="322" r:id="rId32"/>
    <p:sldId id="323" r:id="rId33"/>
    <p:sldId id="278" r:id="rId34"/>
    <p:sldId id="346" r:id="rId35"/>
    <p:sldId id="326" r:id="rId36"/>
    <p:sldId id="339" r:id="rId37"/>
    <p:sldId id="343" r:id="rId38"/>
    <p:sldId id="353" r:id="rId39"/>
    <p:sldId id="359" r:id="rId40"/>
    <p:sldId id="335" r:id="rId41"/>
    <p:sldId id="307" r:id="rId42"/>
    <p:sldId id="291" r:id="rId43"/>
    <p:sldId id="305" r:id="rId44"/>
    <p:sldId id="309" r:id="rId45"/>
    <p:sldId id="340" r:id="rId46"/>
    <p:sldId id="342" r:id="rId47"/>
    <p:sldId id="344" r:id="rId48"/>
    <p:sldId id="336" r:id="rId49"/>
    <p:sldId id="325" r:id="rId50"/>
    <p:sldId id="347" r:id="rId51"/>
    <p:sldId id="348" r:id="rId52"/>
    <p:sldId id="350" r:id="rId53"/>
    <p:sldId id="349" r:id="rId54"/>
    <p:sldId id="354" r:id="rId55"/>
    <p:sldId id="352" r:id="rId56"/>
    <p:sldId id="355" r:id="rId57"/>
    <p:sldId id="290" r:id="rId58"/>
    <p:sldId id="324" r:id="rId59"/>
    <p:sldId id="361" r:id="rId60"/>
    <p:sldId id="293" r:id="rId61"/>
    <p:sldId id="294" r:id="rId62"/>
    <p:sldId id="356" r:id="rId63"/>
    <p:sldId id="296" r:id="rId64"/>
    <p:sldId id="357" r:id="rId65"/>
    <p:sldId id="295" r:id="rId66"/>
    <p:sldId id="358" r:id="rId67"/>
    <p:sldId id="371" r:id="rId6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9B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9356" autoAdjust="0"/>
  </p:normalViewPr>
  <p:slideViewPr>
    <p:cSldViewPr showGuides="1">
      <p:cViewPr varScale="1">
        <p:scale>
          <a:sx n="99" d="100"/>
          <a:sy n="99" d="100"/>
        </p:scale>
        <p:origin x="-3416" y="-112"/>
      </p:cViewPr>
      <p:guideLst>
        <p:guide orient="horz" pos="225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D32384D4-5411-894B-90EC-B4A6934028DA}" type="datetimeFigureOut">
              <a:rPr lang="en-US"/>
              <a:pPr>
                <a:defRPr/>
              </a:pPr>
              <a:t>11/15/12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83E5DADC-0747-F04B-A8DB-892C00C63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750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Relationship Id="rId3" Type="http://schemas.openxmlformats.org/officeDocument/2006/relationships/hyperlink" Target="http://en.wikipedia.org/wiki/Electric_current" TargetMode="Externa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16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43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86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44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coming decades will see us being inspired and challenged as our own physical being and our sense of </a:t>
            </a:r>
            <a:r>
              <a:rPr lang="en-US" baseline="0" dirty="0" smtClean="0"/>
              <a:t> </a:t>
            </a:r>
            <a:r>
              <a:rPr lang="en-US" dirty="0" smtClean="0"/>
              <a:t>identity is no longer easily distinguished from elements of </a:t>
            </a:r>
            <a:r>
              <a:rPr lang="en-US" baseline="0" dirty="0" smtClean="0"/>
              <a:t> </a:t>
            </a:r>
            <a:r>
              <a:rPr lang="en-US" dirty="0" smtClean="0"/>
              <a:t>computing. Twenty years ago, these ideas were part of the </a:t>
            </a:r>
          </a:p>
          <a:p>
            <a:r>
              <a:rPr lang="en-US" dirty="0" smtClean="0"/>
              <a:t>wearable/cyborg movement. Today, this vision may have a greater chance of gaining traction.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448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86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86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865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865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we’ve seen some ideas</a:t>
            </a:r>
            <a:r>
              <a:rPr lang="en-US" baseline="0" dirty="0" smtClean="0"/>
              <a:t> of what the future looks like and what people envision as the future of computing. Now I want to move into talking about the “vision in the </a:t>
            </a:r>
            <a:r>
              <a:rPr lang="en-US" baseline="0" dirty="0" err="1" smtClean="0"/>
              <a:t>interfafce</a:t>
            </a:r>
            <a:r>
              <a:rPr lang="en-US" baseline="0" dirty="0" smtClean="0"/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168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goal is to make computers</a:t>
            </a:r>
            <a:r>
              <a:rPr lang="en-US" baseline="0" dirty="0" smtClean="0"/>
              <a:t> and robots understand images and video like humans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58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Before we dive into the future of computing, it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’d be wise to look at the past.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 first computers used vacuum tubes for circuitry and were often enormous, taking up entire rooms. They were very expensive to operate and in addition to using a great deal of electricity, generated a lot of heat, which was often the cause of malfunctions. The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basic functionality was electric current flowing through a vacuum in the sealed container.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---------------------------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vacuum tube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electron tube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(in North America),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thermionic valve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tube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,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valve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is a device controlling </a:t>
            </a:r>
            <a:r>
              <a:rPr lang="en-US" dirty="0" smtClean="0">
                <a:hlinkClick r:id="rId3"/>
              </a:rPr>
              <a:t>electric current through a vacuum in a sealed container. The container is often thin transparent glass in a roughly cylindrical shape. The simplest vacuum tube, the diode, is essentially an incandescent light bulb with an extra electrode inside. When the bulb's filament is heated white-hot, electrons are boiled off its surface and into the vacuum inside the bulb. If the extra electrode (also called a "plate" or "anode") is made more positive than the hot filament, a direct current flows through the vacuum to the anode (a demonstration of the </a:t>
            </a:r>
            <a:r>
              <a:rPr lang="en-US" dirty="0" smtClean="0"/>
              <a:t>Edison effect). As the current only flows in one direction, it makes it possible to convert from AC current applied to the filament to DC current.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434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Currently, there are methods</a:t>
            </a:r>
            <a:r>
              <a:rPr lang="en-US" baseline="0" dirty="0" smtClean="0"/>
              <a:t> and algorithms for acquiring, processing, analyzing, and understanding images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computer vision is used in a wide range of applications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732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>
                <a:latin typeface="Calibri" charset="0"/>
              </a:rPr>
              <a:t>Controlling processes, e.g., an industrial robot</a:t>
            </a:r>
            <a:r>
              <a:rPr lang="en-US" b="1" dirty="0" smtClean="0">
                <a:latin typeface="Calibri" charset="0"/>
              </a:rPr>
              <a:t>;</a:t>
            </a:r>
            <a:endParaRPr lang="en-US" b="1" dirty="0">
              <a:latin typeface="Calibri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6967CB-E750-5247-BECA-CBC699AEB6F6}" type="slidenum">
              <a:rPr lang="en-US" sz="1200"/>
              <a:pPr eaLnBrk="1" hangingPunct="1"/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>
                <a:latin typeface="Calibri" charset="0"/>
              </a:rPr>
              <a:t>Navigation</a:t>
            </a:r>
            <a:r>
              <a:rPr lang="en-US" b="1" dirty="0">
                <a:latin typeface="Calibri" charset="0"/>
              </a:rPr>
              <a:t>, e.g., by an autonomous vehicle or mobile robot</a:t>
            </a:r>
            <a:r>
              <a:rPr lang="en-US" b="1" dirty="0" smtClean="0">
                <a:latin typeface="Calibri" charset="0"/>
              </a:rPr>
              <a:t>;</a:t>
            </a:r>
            <a:endParaRPr lang="en-US" b="1" dirty="0">
              <a:latin typeface="Calibri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6967CB-E750-5247-BECA-CBC699AEB6F6}" type="slidenum">
              <a:rPr lang="en-US" sz="1200"/>
              <a:pPr eaLnBrk="1" hangingPunct="1"/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>
                <a:latin typeface="Calibri" charset="0"/>
              </a:rPr>
              <a:t>Detecting </a:t>
            </a:r>
            <a:r>
              <a:rPr lang="en-US" b="1" dirty="0">
                <a:latin typeface="Calibri" charset="0"/>
              </a:rPr>
              <a:t>events, e.g., for visual surveillance or people counting</a:t>
            </a:r>
            <a:r>
              <a:rPr lang="en-US" b="1" dirty="0" smtClean="0">
                <a:latin typeface="Calibri" charset="0"/>
              </a:rPr>
              <a:t>;</a:t>
            </a:r>
            <a:endParaRPr lang="en-US" b="1" dirty="0">
              <a:latin typeface="Calibri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6967CB-E750-5247-BECA-CBC699AEB6F6}" type="slidenum">
              <a:rPr lang="en-US" sz="1200"/>
              <a:pPr eaLnBrk="1" hangingPunct="1"/>
              <a:t>26</a:t>
            </a:fld>
            <a:endParaRPr 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>
                <a:latin typeface="Calibri" charset="0"/>
              </a:rPr>
              <a:t>Organizing </a:t>
            </a:r>
            <a:r>
              <a:rPr lang="en-US" b="1" dirty="0">
                <a:latin typeface="Calibri" charset="0"/>
              </a:rPr>
              <a:t>information, e.g., for indexing databases of images and image sequences</a:t>
            </a:r>
            <a:r>
              <a:rPr lang="en-US" b="1" dirty="0" smtClean="0">
                <a:latin typeface="Calibri" charset="0"/>
              </a:rPr>
              <a:t>;</a:t>
            </a:r>
            <a:endParaRPr lang="en-US" b="1" dirty="0">
              <a:latin typeface="Calibri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6967CB-E750-5247-BECA-CBC699AEB6F6}" type="slidenum">
              <a:rPr lang="en-US" sz="1200"/>
              <a:pPr eaLnBrk="1" hangingPunct="1"/>
              <a:t>27</a:t>
            </a:fld>
            <a:endParaRPr 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>
                <a:latin typeface="Calibri" charset="0"/>
              </a:rPr>
              <a:t>Modeling </a:t>
            </a:r>
            <a:r>
              <a:rPr lang="en-US" b="1" dirty="0">
                <a:latin typeface="Calibri" charset="0"/>
              </a:rPr>
              <a:t>objects or environments, e.g., medical image analysis or topographical modeling</a:t>
            </a:r>
            <a:r>
              <a:rPr lang="en-US" b="1" dirty="0" smtClean="0">
                <a:latin typeface="Calibri" charset="0"/>
              </a:rPr>
              <a:t>;</a:t>
            </a:r>
            <a:endParaRPr lang="en-US" b="1" dirty="0">
              <a:latin typeface="Calibri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6967CB-E750-5247-BECA-CBC699AEB6F6}" type="slidenum">
              <a:rPr lang="en-US" sz="1200"/>
              <a:pPr eaLnBrk="1" hangingPunct="1"/>
              <a:t>28</a:t>
            </a:fld>
            <a:endParaRPr 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>
                <a:latin typeface="Calibri" charset="0"/>
              </a:rPr>
              <a:t>Interaction</a:t>
            </a:r>
            <a:r>
              <a:rPr lang="en-US" b="1" dirty="0">
                <a:latin typeface="Calibri" charset="0"/>
              </a:rPr>
              <a:t>, e.g., as the input </a:t>
            </a:r>
            <a:r>
              <a:rPr lang="en-US" b="1" dirty="0" smtClean="0">
                <a:latin typeface="Calibri" charset="0"/>
              </a:rPr>
              <a:t>and output devices and software </a:t>
            </a:r>
            <a:r>
              <a:rPr lang="en-US" b="1" dirty="0">
                <a:latin typeface="Calibri" charset="0"/>
              </a:rPr>
              <a:t>for computer-human </a:t>
            </a:r>
            <a:r>
              <a:rPr lang="en-US" b="1" dirty="0" smtClean="0">
                <a:latin typeface="Calibri" charset="0"/>
              </a:rPr>
              <a:t>interaction</a:t>
            </a:r>
          </a:p>
          <a:p>
            <a:pPr>
              <a:spcBef>
                <a:spcPct val="0"/>
              </a:spcBef>
            </a:pPr>
            <a:r>
              <a:rPr lang="en-US" b="0" dirty="0" smtClean="0">
                <a:latin typeface="Calibri" charset="0"/>
              </a:rPr>
              <a:t>Microsoft Surface</a:t>
            </a:r>
          </a:p>
          <a:p>
            <a:pPr>
              <a:spcBef>
                <a:spcPct val="0"/>
              </a:spcBef>
            </a:pPr>
            <a:r>
              <a:rPr lang="en-US" b="0" dirty="0" smtClean="0">
                <a:latin typeface="Calibri" charset="0"/>
              </a:rPr>
              <a:t>Community Core Vision</a:t>
            </a:r>
          </a:p>
          <a:p>
            <a:pPr>
              <a:spcBef>
                <a:spcPct val="0"/>
              </a:spcBef>
            </a:pPr>
            <a:r>
              <a:rPr lang="en-US" b="0" dirty="0" err="1" smtClean="0">
                <a:latin typeface="Calibri" charset="0"/>
              </a:rPr>
              <a:t>Photosynth</a:t>
            </a:r>
            <a:r>
              <a:rPr lang="en-US" b="0" dirty="0" smtClean="0">
                <a:latin typeface="Calibri" charset="0"/>
              </a:rPr>
              <a:t> TED Talk</a:t>
            </a:r>
          </a:p>
          <a:p>
            <a:pPr>
              <a:spcBef>
                <a:spcPct val="0"/>
              </a:spcBef>
            </a:pPr>
            <a:r>
              <a:rPr lang="en-US" b="0" dirty="0" smtClean="0">
                <a:latin typeface="Calibri" charset="0"/>
              </a:rPr>
              <a:t>Smile detection and face detection on consumer electronics</a:t>
            </a:r>
          </a:p>
          <a:p>
            <a:pPr>
              <a:spcBef>
                <a:spcPct val="0"/>
              </a:spcBef>
            </a:pPr>
            <a:r>
              <a:rPr lang="en-US" b="0" dirty="0" smtClean="0">
                <a:latin typeface="Calibri" charset="0"/>
              </a:rPr>
              <a:t>Biometrics</a:t>
            </a:r>
            <a:r>
              <a:rPr lang="en-US" b="0" baseline="0" dirty="0" smtClean="0">
                <a:latin typeface="Calibri" charset="0"/>
              </a:rPr>
              <a:t> for security and interacting with computers</a:t>
            </a:r>
            <a:endParaRPr lang="en-US" b="0" dirty="0">
              <a:latin typeface="Calibri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6967CB-E750-5247-BECA-CBC699AEB6F6}" type="slidenum">
              <a:rPr lang="en-US" sz="1200"/>
              <a:pPr eaLnBrk="1" hangingPunct="1"/>
              <a:t>29</a:t>
            </a:fld>
            <a:endParaRPr 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Open Source Computer Vision is a library of programming functions for real time computer vision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Free for both academic and commercial use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C++, C, Python and soon Java interfaces running on Windows, Linux, Android and Mac.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Library has &gt;2500 optimized algorithms (see figure below).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Uses range from interactive art, to mine inspection, stitching maps on the web on through advanced 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5795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Library has &gt;2500 optimized algorithms (see figure below).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Uses range from interactive art, to mine inspection, stitching maps on the web on through advanced robotics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642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not a computer vision course…..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41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 ENIAC is an example of 1st generation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and in this case replacing a bad tube actually meant checking among over 19,000 possibilities to replace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434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Flutterapp.com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Uses your webcam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to detect your hand in front of your laptop 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Allows for gestures to play and pause your music and movies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Simple functionality but could be expanded to wider range of functions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226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Leap Motion is an interesting piece of technology, how many of you have heard of it or seen the video?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Released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a few months ago under pre-order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They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claim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to be the only technology focused on bringing motion control to the desktop (and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laptops)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Natural motions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Fine-grain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f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inger tracking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Actual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technology unknown?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“using a patented mathematical approach to 3D, touch-free motion sensing and motion control software that’s unlike anything that currently exists on the market or in academia”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226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Projectors</a:t>
            </a:r>
            <a:r>
              <a:rPr lang="en-US" baseline="0" dirty="0" smtClean="0"/>
              <a:t> are obviously used for display output</a:t>
            </a:r>
            <a:endParaRPr lang="en-US" dirty="0" smtClean="0"/>
          </a:p>
          <a:p>
            <a:r>
              <a:rPr lang="en-US" dirty="0" smtClean="0"/>
              <a:t>Pico Projectors are becoming more and</a:t>
            </a:r>
            <a:r>
              <a:rPr lang="en-US" baseline="0" dirty="0" smtClean="0"/>
              <a:t> more i</a:t>
            </a:r>
            <a:r>
              <a:rPr lang="en-US" dirty="0" smtClean="0"/>
              <a:t>nexpensive</a:t>
            </a:r>
          </a:p>
          <a:p>
            <a:r>
              <a:rPr lang="en-US" dirty="0" smtClean="0"/>
              <a:t>Smaller than regular sized projector</a:t>
            </a:r>
          </a:p>
          <a:p>
            <a:r>
              <a:rPr lang="en-US" dirty="0" smtClean="0"/>
              <a:t>Embed within</a:t>
            </a:r>
            <a:r>
              <a:rPr lang="en-US" baseline="0" dirty="0" smtClean="0"/>
              <a:t> applications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582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Optical sensors embedded in devices to provide</a:t>
            </a:r>
            <a:r>
              <a:rPr lang="en-US" baseline="0" dirty="0" smtClean="0"/>
              <a:t> moveable interactive project surfaces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768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SideBySide</a:t>
            </a:r>
            <a:r>
              <a:rPr lang="en-US" baseline="0" dirty="0" smtClean="0"/>
              <a:t> enables a new space of user interaction using </a:t>
            </a:r>
            <a:r>
              <a:rPr lang="en-US" baseline="0" dirty="0" err="1" smtClean="0"/>
              <a:t>picoprojectors</a:t>
            </a:r>
            <a:r>
              <a:rPr lang="en-US" baseline="0" dirty="0" smtClean="0"/>
              <a:t> combined with infrared cameras using </a:t>
            </a:r>
            <a:r>
              <a:rPr lang="en-US" baseline="0" dirty="0" err="1" smtClean="0"/>
              <a:t>fiducial</a:t>
            </a:r>
            <a:r>
              <a:rPr lang="en-US" baseline="0" dirty="0" smtClean="0"/>
              <a:t> markers for tracking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962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768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Wii</a:t>
            </a:r>
            <a:r>
              <a:rPr lang="en-US" baseline="0" dirty="0" smtClean="0"/>
              <a:t> r</a:t>
            </a:r>
            <a:r>
              <a:rPr lang="en-US" dirty="0" smtClean="0"/>
              <a:t>eleased by</a:t>
            </a:r>
            <a:r>
              <a:rPr lang="en-US" baseline="0" dirty="0" smtClean="0"/>
              <a:t> Nintendo in November 2006</a:t>
            </a:r>
            <a:endParaRPr lang="en-US" dirty="0" smtClean="0"/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Cool</a:t>
            </a:r>
            <a:r>
              <a:rPr lang="en-US" baseline="0" dirty="0" smtClean="0"/>
              <a:t> about the Wii is that it enabled a new way of interacting with your game console that hadn’t been seen before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529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Primary</a:t>
            </a:r>
            <a:r>
              <a:rPr lang="en-US" baseline="0" dirty="0" smtClean="0"/>
              <a:t> controller </a:t>
            </a:r>
          </a:p>
          <a:p>
            <a:r>
              <a:rPr lang="en-US" baseline="0" dirty="0" smtClean="0"/>
              <a:t>With basic audio and rumble feedback</a:t>
            </a:r>
          </a:p>
          <a:p>
            <a:r>
              <a:rPr lang="en-US" baseline="0" dirty="0" smtClean="0"/>
              <a:t>As well as 3-axis accelerometer</a:t>
            </a:r>
          </a:p>
          <a:p>
            <a:r>
              <a:rPr lang="en-US" baseline="0" dirty="0" smtClean="0"/>
              <a:t>Optical sensor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087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 at area of controller</a:t>
            </a:r>
            <a:r>
              <a:rPr lang="en-US" baseline="0" dirty="0" smtClean="0"/>
              <a:t> circled in red</a:t>
            </a:r>
          </a:p>
          <a:p>
            <a:r>
              <a:rPr lang="en-US" baseline="0" dirty="0" smtClean="0"/>
              <a:t>Visual IR tracking</a:t>
            </a:r>
          </a:p>
          <a:p>
            <a:r>
              <a:rPr lang="en-US" baseline="0" dirty="0" smtClean="0"/>
              <a:t>What this is is an infrared camera in the remote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487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95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Transistors replaced vacuum tubes and ushered in the second generation of computers.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 transistor was invented in 1947 but did not see widespread use in computers until the late 1950s.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 transistor was far superior to the vacuum tube, allowing computers to become smaller, faster, cheaper, more energy-efficient and more reliable than their first-generation predecessors. Relied on punched cards for input and printouts for output.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Many consider it to be one of the greatest inventions of the 20th century.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434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Motion parallax</a:t>
            </a:r>
          </a:p>
          <a:p>
            <a:r>
              <a:rPr lang="en-US" dirty="0" smtClean="0"/>
              <a:t>Shifts</a:t>
            </a:r>
            <a:r>
              <a:rPr lang="en-US" baseline="0" dirty="0" smtClean="0"/>
              <a:t> view based on head tracking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768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768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768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1200" dirty="0" smtClean="0">
                <a:latin typeface="Verdana" charset="0"/>
                <a:cs typeface="Arial" charset="0"/>
              </a:rPr>
              <a:t>??????How many of you OWN</a:t>
            </a:r>
            <a:r>
              <a:rPr lang="en-US" sz="1200" baseline="0" dirty="0" smtClean="0">
                <a:latin typeface="Verdana" charset="0"/>
                <a:cs typeface="Arial" charset="0"/>
              </a:rPr>
              <a:t> a </a:t>
            </a:r>
            <a:r>
              <a:rPr lang="en-US" sz="1200" baseline="0" dirty="0" err="1" smtClean="0">
                <a:latin typeface="Verdana" charset="0"/>
                <a:cs typeface="Arial" charset="0"/>
              </a:rPr>
              <a:t>Kinect</a:t>
            </a:r>
            <a:r>
              <a:rPr lang="en-US" sz="1200" baseline="0" dirty="0" smtClean="0">
                <a:latin typeface="Verdana" charset="0"/>
                <a:cs typeface="Arial" charset="0"/>
              </a:rPr>
              <a:t>? How many have programmed with one?</a:t>
            </a:r>
          </a:p>
          <a:p>
            <a:pPr eaLnBrk="1" hangingPunct="1"/>
            <a:r>
              <a:rPr lang="en-US" sz="1200" baseline="0" dirty="0" smtClean="0">
                <a:latin typeface="Verdana" charset="0"/>
                <a:cs typeface="Arial" charset="0"/>
              </a:rPr>
              <a:t>2 depth sensors</a:t>
            </a:r>
          </a:p>
          <a:p>
            <a:pPr eaLnBrk="1" hangingPunct="1"/>
            <a:r>
              <a:rPr lang="en-US" sz="1200" baseline="0" dirty="0" smtClean="0">
                <a:latin typeface="Verdana" charset="0"/>
                <a:cs typeface="Arial" charset="0"/>
              </a:rPr>
              <a:t>1 RGB camera</a:t>
            </a:r>
          </a:p>
          <a:p>
            <a:pPr eaLnBrk="1" hangingPunct="1"/>
            <a:r>
              <a:rPr lang="en-US" sz="1200" baseline="0" dirty="0" err="1" smtClean="0">
                <a:latin typeface="Verdana" charset="0"/>
                <a:cs typeface="Arial" charset="0"/>
              </a:rPr>
              <a:t>Multiarray</a:t>
            </a:r>
            <a:r>
              <a:rPr lang="en-US" sz="1200" baseline="0" dirty="0" smtClean="0">
                <a:latin typeface="Verdana" charset="0"/>
                <a:cs typeface="Arial" charset="0"/>
              </a:rPr>
              <a:t> microphone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411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Color</a:t>
            </a:r>
            <a:r>
              <a:rPr lang="en-US" baseline="0" dirty="0" smtClean="0"/>
              <a:t> VGA RGB camera to capture images in color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Depth sensor made up of an infrared laser project with a monochrome CMOS sensor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411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1200" dirty="0" smtClean="0">
                <a:latin typeface="Verdana" charset="0"/>
                <a:cs typeface="Arial" charset="0"/>
              </a:rPr>
              <a:t>IR VGA camera</a:t>
            </a:r>
            <a:r>
              <a:rPr lang="en-US" sz="1200" baseline="0" dirty="0" smtClean="0">
                <a:latin typeface="Verdana" charset="0"/>
                <a:cs typeface="Arial" charset="0"/>
              </a:rPr>
              <a:t> emits laser unstructured laser speckle across field of view creating a depth 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4119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Then, the depth is computed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from the difference between the speckle pattern observed and a reference pattern for known depths that are hard-coded in the device. Then, through a process called stereo triangulation the </a:t>
            </a:r>
            <a:r>
              <a:rPr lang="en-US" sz="1200" b="0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Kinect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is able to process a depth image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411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That looks something</a:t>
            </a:r>
            <a:r>
              <a:rPr lang="en-US" baseline="0" dirty="0" smtClean="0"/>
              <a:t> like this…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750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0" dirty="0" smtClean="0"/>
              <a:t>Capture depth image</a:t>
            </a:r>
          </a:p>
          <a:p>
            <a:pPr eaLnBrk="1" hangingPunct="1"/>
            <a:r>
              <a:rPr lang="en-US" b="0" dirty="0" smtClean="0"/>
              <a:t>Remove background</a:t>
            </a:r>
          </a:p>
          <a:p>
            <a:pPr eaLnBrk="1" hangingPunct="1"/>
            <a:r>
              <a:rPr lang="en-US" b="0" dirty="0" smtClean="0"/>
              <a:t>Infer</a:t>
            </a:r>
            <a:r>
              <a:rPr lang="en-US" b="0" baseline="0" dirty="0" smtClean="0"/>
              <a:t> body part per pixel</a:t>
            </a:r>
          </a:p>
          <a:p>
            <a:pPr eaLnBrk="1" hangingPunct="1"/>
            <a:r>
              <a:rPr lang="en-US" b="0" baseline="0" dirty="0" smtClean="0"/>
              <a:t>Cluster pixels to get joint locations</a:t>
            </a:r>
          </a:p>
          <a:p>
            <a:pPr eaLnBrk="1" hangingPunct="1"/>
            <a:r>
              <a:rPr lang="en-US" b="0" baseline="0" dirty="0" smtClean="0"/>
              <a:t>Fit model and track skeleton</a:t>
            </a: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411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0" dirty="0" smtClean="0"/>
              <a:t>Skeleton</a:t>
            </a:r>
            <a:r>
              <a:rPr lang="en-US" b="0" baseline="0" dirty="0" smtClean="0"/>
              <a:t> obtained using extensive machine learning and 1000s of skeleton models recorded by actual users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46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 IC was the hallmark of the third generation of computers. Transistors were miniaturized and placed on silicon chips which drastically increased the speed and efficiency of computers.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One of the companies that was during this third generation was Intel. Intel was founded in 1968 by Gordon Moore and Robert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Noyce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. Here’s a picture of the original IC.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????What does Intel stand for?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434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end,</a:t>
            </a:r>
            <a:r>
              <a:rPr lang="en-US" baseline="0" dirty="0" smtClean="0"/>
              <a:t> you get something like this…..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466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One of the other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cool things about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Kinect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is that it made technology accessible to the masses… and commoditized depth cameras to a price of about $150 when other depth cameras at the time were in the $3k-5k range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After selling a total of 8 million units in its first 60 days,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Kinect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holds the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Guinness World Record of being the "fastest selling consumer electronics device”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8640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 students browse video after class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129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7687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Sensing</a:t>
            </a:r>
            <a:r>
              <a:rPr lang="en-US" baseline="0" dirty="0" smtClean="0"/>
              <a:t> spaces --- being able to detect your environment and create better models of your environment</a:t>
            </a:r>
          </a:p>
          <a:p>
            <a:endParaRPr lang="en-US" baseline="0" dirty="0" smtClean="0"/>
          </a:p>
          <a:p>
            <a:r>
              <a:rPr lang="en-US" baseline="0" dirty="0" smtClean="0"/>
              <a:t>Freeing pixels --- moving away from 2d </a:t>
            </a:r>
            <a:r>
              <a:rPr lang="en-US" baseline="0" dirty="0" err="1" smtClean="0"/>
              <a:t>gui</a:t>
            </a:r>
            <a:r>
              <a:rPr lang="en-US" baseline="0" dirty="0" smtClean="0"/>
              <a:t> and display technology and moving the interface into the real world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Adding physicality --- </a:t>
            </a:r>
            <a:r>
              <a:rPr lang="en-US" dirty="0" err="1" smtClean="0"/>
              <a:t>lettting</a:t>
            </a:r>
            <a:r>
              <a:rPr lang="en-US" dirty="0" smtClean="0"/>
              <a:t> your senses be part of the experience and providing</a:t>
            </a:r>
            <a:r>
              <a:rPr lang="en-US" baseline="0" dirty="0" smtClean="0"/>
              <a:t> natural movements and gestures to interfaces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8734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 is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7502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 is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7502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7502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75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 microprocessor brought the fourth generation of computers, as thousands of integrated circuits were built onto a single silicon chip.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What in the first generation filled an entire room could now fit in the palm of the hand.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 Intel 4004 chip, developed in 1971, located all the components of the computer—from the CPU and memory to input/output controls—on a single chip.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 4004 had only 2300 transistors.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???????How many transistors does Core i7 have?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Today, Core i7 has 731,000,000 transistors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43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Many have predicted</a:t>
            </a:r>
            <a:r>
              <a:rPr lang="en-US" baseline="0" dirty="0" smtClean="0"/>
              <a:t> the demise of Moore’s Law for a number of years, but Intel still seems to be going strong. They recently moved to tri-gate transistor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These transistors employ a single gate stacked on top of two vertical gates allowing for essentially three times the surface area for electrons to travel. Intel reports that their tri-gate transistors reduce leakage and consume far less power than current transistors. This allows up to 37% higher speed, or a power consumption at under 50% of the previous type of transistors used by Intel.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43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Many have predicted</a:t>
            </a:r>
            <a:r>
              <a:rPr lang="en-US" baseline="0" dirty="0" smtClean="0"/>
              <a:t> the demise of Moore’s Law for a number of years, but Intel still seems to be going strong. They recently moved to tri-gate transistor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These transistors employ a single gate stacked on top of two vertical gates allowing for essentially three times the surface </a:t>
            </a:r>
            <a:r>
              <a:rPr lang="en-US" sz="1200" kern="120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area for electrons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to travel. Intel reports that their tri-gate transistors reduce leakage and consume far less power than current transistors. This allows up to 37% higher speed, or a power consumption at under 50% of the previous type of transistors used by Intel.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43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5DADC-0747-F04B-A8DB-892C00C6318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71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laudia\Desktop\title.gi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8400" y="1371600"/>
            <a:ext cx="2895600" cy="1851025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8400" y="3352800"/>
            <a:ext cx="28956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2133600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B530A2-D8C6-854D-8047-28E7C7D0D680}" type="datetimeFigureOut">
              <a:rPr lang="en-US"/>
              <a:pPr>
                <a:defRPr/>
              </a:pPr>
              <a:t>11/15/12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5486400" cy="228600"/>
          </a:xfrm>
        </p:spPr>
        <p:txBody>
          <a:bodyPr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9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8686800" cy="46482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3F2A4-A1F5-DE4F-BD5D-643C65DAA87F}" type="datetimeFigureOut">
              <a:rPr lang="en-US"/>
              <a:pPr>
                <a:defRPr/>
              </a:pPr>
              <a:t>11/15/12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F21A8-CA56-F448-B9AC-D5B3CB30A1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9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67200" cy="46482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267200" cy="46482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053AD2B-3ABD-DB46-A39A-D125F93254FE}" type="datetimeFigureOut">
              <a:rPr lang="en-US"/>
              <a:pPr>
                <a:defRPr/>
              </a:pPr>
              <a:t>11/15/12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E0D3642-AAA9-A443-B182-56E60A779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33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E8B85-42F8-A342-BD9A-9A6F1D5BD2DE}" type="datetimeFigureOut">
              <a:rPr lang="en-US"/>
              <a:pPr>
                <a:defRPr/>
              </a:pPr>
              <a:t>11/15/12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762A9-0589-424D-80EB-A92E672B2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10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laudia\Desktop\inner.gif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371600"/>
            <a:ext cx="8686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97650"/>
            <a:ext cx="21336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7F7F7F"/>
                </a:solidFill>
                <a:latin typeface="Verdana" charset="0"/>
                <a:cs typeface="Arial" charset="0"/>
              </a:defRPr>
            </a:lvl1pPr>
          </a:lstStyle>
          <a:p>
            <a:pPr>
              <a:defRPr/>
            </a:pPr>
            <a:fld id="{DEA885FD-64E0-0A48-AF28-5F6EE772BB56}" type="datetimeFigureOut">
              <a:rPr lang="en-US"/>
              <a:pPr>
                <a:defRPr/>
              </a:pPr>
              <a:t>11/15/12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324600"/>
            <a:ext cx="5486400" cy="228600"/>
          </a:xfrm>
          <a:prstGeom prst="rect">
            <a:avLst/>
          </a:prstGeom>
        </p:spPr>
        <p:txBody>
          <a:bodyPr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324600"/>
            <a:ext cx="13716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7F7F7F"/>
                </a:solidFill>
                <a:latin typeface="Verdana" charset="0"/>
                <a:cs typeface="Arial" charset="0"/>
              </a:defRPr>
            </a:lvl1pPr>
          </a:lstStyle>
          <a:p>
            <a:pPr>
              <a:defRPr/>
            </a:pPr>
            <a:fld id="{DEF1DC25-71EF-7B40-B53A-353851FF4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09" r:id="rId2"/>
    <p:sldLayoutId id="2147483812" r:id="rId3"/>
    <p:sldLayoutId id="2147483810" r:id="rId4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2000" kern="1200" spc="300">
          <a:solidFill>
            <a:srgbClr val="C89B1C"/>
          </a:solidFill>
          <a:latin typeface="Verdana" pitchFamily="34" charset="0"/>
          <a:ea typeface="ＭＳ Ｐゴシック" charset="0"/>
          <a:cs typeface="ＭＳ Ｐゴシック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000">
          <a:solidFill>
            <a:srgbClr val="C89B1C"/>
          </a:solidFill>
          <a:latin typeface="Verdana" charset="0"/>
          <a:ea typeface="ＭＳ Ｐゴシック" charset="0"/>
          <a:cs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000">
          <a:solidFill>
            <a:srgbClr val="C89B1C"/>
          </a:solidFill>
          <a:latin typeface="Verdana" charset="0"/>
          <a:ea typeface="ＭＳ Ｐゴシック" charset="0"/>
          <a:cs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000">
          <a:solidFill>
            <a:srgbClr val="C89B1C"/>
          </a:solidFill>
          <a:latin typeface="Verdana" charset="0"/>
          <a:ea typeface="ＭＳ Ｐゴシック" charset="0"/>
          <a:cs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000">
          <a:solidFill>
            <a:srgbClr val="C89B1C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000">
          <a:solidFill>
            <a:srgbClr val="C89B1C"/>
          </a:solidFill>
          <a:latin typeface="Verdana" charset="0"/>
          <a:ea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000">
          <a:solidFill>
            <a:srgbClr val="C89B1C"/>
          </a:solidFill>
          <a:latin typeface="Verdana" charset="0"/>
          <a:ea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000">
          <a:solidFill>
            <a:srgbClr val="C89B1C"/>
          </a:solidFill>
          <a:latin typeface="Verdana" charset="0"/>
          <a:ea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000">
          <a:solidFill>
            <a:srgbClr val="C89B1C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89B1C"/>
        </a:buClr>
        <a:buFont typeface="Courier New" charset="0"/>
        <a:buChar char="o"/>
        <a:defRPr sz="2400" kern="1200">
          <a:solidFill>
            <a:srgbClr val="404040"/>
          </a:solidFill>
          <a:latin typeface="Verdana" pitchFamily="34" charset="0"/>
          <a:ea typeface="ＭＳ Ｐゴシック" charset="0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89B1C"/>
        </a:buClr>
        <a:buFont typeface="Courier New" charset="0"/>
        <a:buChar char="o"/>
        <a:defRPr sz="2000" kern="1200">
          <a:solidFill>
            <a:srgbClr val="7F7F7F"/>
          </a:solidFill>
          <a:latin typeface="Verdana" pitchFamily="34" charset="0"/>
          <a:ea typeface="Arial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89B1C"/>
        </a:buClr>
        <a:buFont typeface="Courier New" charset="0"/>
        <a:buChar char="o"/>
        <a:defRPr kern="1200">
          <a:solidFill>
            <a:srgbClr val="7F7F7F"/>
          </a:solidFill>
          <a:latin typeface="Verdana" pitchFamily="34" charset="0"/>
          <a:ea typeface="Arial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89B1C"/>
        </a:buClr>
        <a:buFont typeface="Courier New" charset="0"/>
        <a:buChar char="o"/>
        <a:defRPr sz="1600" kern="1200">
          <a:solidFill>
            <a:srgbClr val="7F7F7F"/>
          </a:solidFill>
          <a:latin typeface="Verdana" pitchFamily="34" charset="0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89B1C"/>
        </a:buClr>
        <a:buFont typeface="Courier New" charset="0"/>
        <a:buChar char="o"/>
        <a:defRPr sz="1600" kern="1200">
          <a:solidFill>
            <a:srgbClr val="7F7F7F"/>
          </a:solidFill>
          <a:latin typeface="Verdana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youtu.be/b1w9_cob_zw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HGYFEI6uLy0" TargetMode="External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a6cNdhOKwi0" TargetMode="External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t5X2PxtvMsU" TargetMode="External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6Cf7IL_eZ38" TargetMode="External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viper-toolkit.sourceforge.net/" TargetMode="External"/><Relationship Id="rId3" Type="http://schemas.openxmlformats.org/officeDocument/2006/relationships/hyperlink" Target="http://www.oracle.com/technetwork/java/index.html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opencv.willowgarage.com/wiki/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hyperlink" Target="https://flutterapp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hyperlink" Target="http://youtu.be/_d6KuiuteIA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hyperlink" Target="http://youtu.be/liMcMmaewig?t=24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hyperlink" Target="http://www.disneyresearch.com/project/sidebyside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hyperlink" Target="http://youtu.be/g3XPUdW9Ryg?t=24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Jd3-eiid-Uw?t=57s" TargetMode="External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0awjPUkBXOU?t=1m35s" TargetMode="External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5s5EvhHy7eQ?t=2m1s" TargetMode="External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8nlk6HhDpDw" TargetMode="External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hyperlink" Target="http://youtu.be/Pz17lbjOFn8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hyperlink" Target="http://youtu.be/quGhaggn3cQ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JHL5tJ9ja_w" TargetMode="External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Tm2IuVfNEGk" TargetMode="External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2057400"/>
            <a:ext cx="6629400" cy="1851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ea typeface="+mj-ea"/>
                <a:cs typeface="+mj-cs"/>
              </a:rPr>
              <a:t>Ubiquitous Computing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5943600" cy="2438400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buFont typeface="Courier New" pitchFamily="49" charset="0"/>
              <a:buNone/>
              <a:defRPr/>
            </a:pPr>
            <a:r>
              <a:rPr lang="en-US" sz="3200" dirty="0" smtClean="0">
                <a:ea typeface="+mn-ea"/>
              </a:rPr>
              <a:t>	CS 6456 Lecture</a:t>
            </a:r>
          </a:p>
          <a:p>
            <a:pPr algn="l" eaLnBrk="1" fontAlgn="auto" hangingPunct="1"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3200" dirty="0" smtClean="0">
              <a:ea typeface="+mn-ea"/>
            </a:endParaRPr>
          </a:p>
          <a:p>
            <a:pPr algn="l" eaLnBrk="1" fontAlgn="auto" hangingPunct="1">
              <a:spcAft>
                <a:spcPts val="0"/>
              </a:spcAft>
              <a:buFont typeface="Courier New" pitchFamily="49" charset="0"/>
              <a:buNone/>
              <a:defRPr/>
            </a:pPr>
            <a:r>
              <a:rPr lang="en-US" sz="3200" dirty="0">
                <a:ea typeface="+mn-ea"/>
              </a:rPr>
              <a:t> </a:t>
            </a:r>
            <a:r>
              <a:rPr lang="en-US" sz="3200" dirty="0" smtClean="0">
                <a:ea typeface="+mn-ea"/>
              </a:rPr>
              <a:t>    Gabriel Reyes</a:t>
            </a:r>
          </a:p>
          <a:p>
            <a:pPr algn="l" eaLnBrk="1" fontAlgn="auto" hangingPunct="1">
              <a:spcAft>
                <a:spcPts val="0"/>
              </a:spcAft>
              <a:buFont typeface="Courier New" pitchFamily="49" charset="0"/>
              <a:buNone/>
              <a:defRPr/>
            </a:pPr>
            <a:r>
              <a:rPr lang="en-US" sz="3200" dirty="0" smtClean="0">
                <a:ea typeface="+mn-ea"/>
              </a:rPr>
              <a:t>CS-HCI PhD Student</a:t>
            </a:r>
            <a:br>
              <a:rPr lang="en-US" sz="3200" dirty="0" smtClean="0">
                <a:ea typeface="+mn-ea"/>
              </a:rPr>
            </a:br>
            <a:endParaRPr lang="en-US" sz="3200" dirty="0" smtClean="0">
              <a:ea typeface="+mn-ea"/>
            </a:endParaRPr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839200" cy="914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Evolution of Computing Eras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35" y="2133600"/>
            <a:ext cx="3134665" cy="2057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41910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An IBM 704 mainframe (1964)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1752600"/>
            <a:ext cx="2209800" cy="294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698567"/>
            <a:ext cx="2819400" cy="31782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5221069"/>
            <a:ext cx="2930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Mainframe Computing</a:t>
            </a:r>
          </a:p>
          <a:p>
            <a:pPr algn="ctr"/>
            <a:r>
              <a:rPr lang="en-US" dirty="0" smtClean="0"/>
              <a:t>(1 computer, many people)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53507" y="5221069"/>
            <a:ext cx="2506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Personal Computing</a:t>
            </a:r>
          </a:p>
          <a:p>
            <a:pPr algn="ctr"/>
            <a:r>
              <a:rPr lang="en-US" dirty="0" smtClean="0"/>
              <a:t>(1 computer, 1 person)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72802" y="5221069"/>
            <a:ext cx="3071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Ubiquitous Computing</a:t>
            </a:r>
          </a:p>
          <a:p>
            <a:pPr algn="ctr"/>
            <a:r>
              <a:rPr lang="en-US" dirty="0" smtClean="0"/>
              <a:t>(many computers, 1 person)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733800" y="4659868"/>
            <a:ext cx="213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Xerox Alto (1973)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74323" y="1143000"/>
            <a:ext cx="163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/>
              <a:t>1</a:t>
            </a:r>
            <a:r>
              <a:rPr lang="en-US" u="sng" baseline="30000" dirty="0" smtClean="0"/>
              <a:t>st</a:t>
            </a:r>
            <a:r>
              <a:rPr lang="en-US" u="sng" dirty="0" smtClean="0"/>
              <a:t> Generation</a:t>
            </a:r>
            <a:endParaRPr lang="en-US" u="sng" dirty="0"/>
          </a:p>
        </p:txBody>
      </p:sp>
      <p:sp>
        <p:nvSpPr>
          <p:cNvPr id="16" name="TextBox 15"/>
          <p:cNvSpPr txBox="1"/>
          <p:nvPr/>
        </p:nvSpPr>
        <p:spPr>
          <a:xfrm>
            <a:off x="3861767" y="1143000"/>
            <a:ext cx="1690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/>
              <a:t>2</a:t>
            </a:r>
            <a:r>
              <a:rPr lang="en-US" u="sng" baseline="30000" dirty="0" smtClean="0"/>
              <a:t>nd</a:t>
            </a:r>
            <a:r>
              <a:rPr lang="en-US" u="sng" dirty="0" smtClean="0"/>
              <a:t> Generation</a:t>
            </a:r>
            <a:endParaRPr lang="en-US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6780347" y="1143000"/>
            <a:ext cx="1656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/>
              <a:t>3</a:t>
            </a:r>
            <a:r>
              <a:rPr lang="en-US" u="sng" baseline="30000" dirty="0" smtClean="0"/>
              <a:t>rd</a:t>
            </a:r>
            <a:r>
              <a:rPr lang="en-US" u="sng" dirty="0" smtClean="0"/>
              <a:t> Generation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93289401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Vision of Ubiquitous Computing</a:t>
            </a:r>
          </a:p>
        </p:txBody>
      </p:sp>
      <p:sp>
        <p:nvSpPr>
          <p:cNvPr id="11266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8686800" cy="46482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Verdana" charset="0"/>
              </a:rPr>
              <a:t>Mark Weiser</a:t>
            </a:r>
          </a:p>
          <a:p>
            <a:pPr lvl="1" eaLnBrk="1" hangingPunct="1"/>
            <a:r>
              <a:rPr lang="en-US" sz="2600" dirty="0" smtClean="0">
                <a:latin typeface="Verdana" charset="0"/>
              </a:rPr>
              <a:t>Researcher at Xerox PARC</a:t>
            </a:r>
          </a:p>
          <a:p>
            <a:pPr lvl="1" eaLnBrk="1" hangingPunct="1"/>
            <a:r>
              <a:rPr lang="en-US" sz="2600" dirty="0" smtClean="0">
                <a:latin typeface="Verdana" charset="0"/>
              </a:rPr>
              <a:t>Hailed as “father of ubiquitous computing”</a:t>
            </a:r>
          </a:p>
          <a:p>
            <a:pPr lvl="1" eaLnBrk="1" hangingPunct="1"/>
            <a:r>
              <a:rPr lang="en-US" sz="2600" dirty="0" smtClean="0">
                <a:latin typeface="Verdana" charset="0"/>
              </a:rPr>
              <a:t>Landmark paper titled “The Computer for the 21</a:t>
            </a:r>
            <a:r>
              <a:rPr lang="en-US" sz="2600" baseline="30000" dirty="0" smtClean="0">
                <a:latin typeface="Verdana" charset="0"/>
              </a:rPr>
              <a:t>st</a:t>
            </a:r>
            <a:r>
              <a:rPr lang="en-US" sz="2600" dirty="0" smtClean="0">
                <a:latin typeface="Verdana" charset="0"/>
              </a:rPr>
              <a:t> Century” in Scientific American, 1991</a:t>
            </a:r>
          </a:p>
          <a:p>
            <a:pPr lvl="2" eaLnBrk="1" hangingPunct="1"/>
            <a:r>
              <a:rPr lang="en-US" sz="2400" dirty="0" smtClean="0"/>
              <a:t>“The </a:t>
            </a:r>
            <a:r>
              <a:rPr lang="en-US" sz="2400" dirty="0"/>
              <a:t>most profound technologies are those that disappear. They weave themselves into the fabric of everyday </a:t>
            </a:r>
            <a:r>
              <a:rPr lang="en-US" sz="2400" dirty="0" smtClean="0"/>
              <a:t>life until </a:t>
            </a:r>
            <a:r>
              <a:rPr lang="en-US" sz="2400" dirty="0"/>
              <a:t>they are indistinguishable from it</a:t>
            </a:r>
            <a:r>
              <a:rPr lang="en-US" sz="2400" dirty="0" smtClean="0"/>
              <a:t>.”</a:t>
            </a:r>
            <a:endParaRPr lang="en-US" sz="2400" dirty="0" smtClean="0">
              <a:latin typeface="Verdana" charset="0"/>
            </a:endParaRPr>
          </a:p>
          <a:p>
            <a:pPr lvl="2" eaLnBrk="1" hangingPunct="1"/>
            <a:endParaRPr lang="en-US" sz="2400" dirty="0" smtClean="0">
              <a:latin typeface="Verdana" charset="0"/>
            </a:endParaRPr>
          </a:p>
          <a:p>
            <a:pPr eaLnBrk="1" hangingPunct="1"/>
            <a:endParaRPr lang="en-US" sz="2800" dirty="0">
              <a:latin typeface="Verdana" charset="0"/>
              <a:cs typeface="Arial" charset="0"/>
            </a:endParaRPr>
          </a:p>
          <a:p>
            <a:pPr eaLnBrk="1" hangingPunct="1"/>
            <a:endParaRPr lang="en-US" sz="2800" dirty="0" smtClean="0">
              <a:latin typeface="Verdana" charset="0"/>
              <a:cs typeface="Arial" charset="0"/>
            </a:endParaRPr>
          </a:p>
          <a:p>
            <a:pPr eaLnBrk="1" hangingPunct="1"/>
            <a:endParaRPr lang="en-US" sz="2600" dirty="0">
              <a:latin typeface="Verdan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55366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Visions of Computing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1371600"/>
            <a:ext cx="8686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2000" kern="1200">
                <a:solidFill>
                  <a:srgbClr val="404040"/>
                </a:solidFill>
                <a:latin typeface="Verdana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8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6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4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4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Courier New" charset="0"/>
              <a:buNone/>
              <a:defRPr/>
            </a:pPr>
            <a:r>
              <a:rPr lang="en-US" sz="3600" dirty="0" smtClean="0">
                <a:latin typeface="Verdana" charset="0"/>
                <a:cs typeface="Arial" charset="0"/>
              </a:rPr>
              <a:t>Ubiquitous Computing at Xerox PARC circa 1991</a:t>
            </a:r>
          </a:p>
          <a:p>
            <a:pPr marL="0" indent="0" algn="ctr" eaLnBrk="1" hangingPunct="1">
              <a:buFont typeface="Courier New" charset="0"/>
              <a:buNone/>
              <a:defRPr/>
            </a:pPr>
            <a:endParaRPr lang="en-US" dirty="0">
              <a:latin typeface="Verdana" charset="0"/>
              <a:cs typeface="Arial" charset="0"/>
            </a:endParaRPr>
          </a:p>
          <a:p>
            <a:pPr marL="0" indent="0" algn="ctr" eaLnBrk="1" hangingPunct="1">
              <a:buNone/>
              <a:defRPr/>
            </a:pPr>
            <a:r>
              <a:rPr lang="en-US" sz="2400" dirty="0">
                <a:latin typeface="Verdana" charset="0"/>
                <a:cs typeface="Arial" charset="0"/>
                <a:hlinkClick r:id="rId3"/>
              </a:rPr>
              <a:t>http://youtu.be/</a:t>
            </a:r>
            <a:r>
              <a:rPr lang="en-US" sz="2400" dirty="0" smtClean="0">
                <a:latin typeface="Verdana" charset="0"/>
                <a:cs typeface="Arial" charset="0"/>
                <a:hlinkClick r:id="rId3"/>
              </a:rPr>
              <a:t>b1w9_cob_zw</a:t>
            </a:r>
            <a:endParaRPr lang="en-US" sz="2400" dirty="0" smtClean="0">
              <a:latin typeface="Verdana" charset="0"/>
              <a:cs typeface="Arial" charset="0"/>
            </a:endParaRPr>
          </a:p>
          <a:p>
            <a:pPr marL="0" indent="0" algn="ctr" eaLnBrk="1" hangingPunct="1">
              <a:buFont typeface="Courier New" charset="0"/>
              <a:buNone/>
              <a:defRPr/>
            </a:pPr>
            <a:r>
              <a:rPr lang="en-US" sz="2400" dirty="0" smtClean="0">
                <a:latin typeface="Verdana" charset="0"/>
                <a:cs typeface="Arial" charset="0"/>
              </a:rPr>
              <a:t>[9:50 min]</a:t>
            </a:r>
          </a:p>
          <a:p>
            <a:pPr marL="0" indent="0" algn="ctr" eaLnBrk="1" hangingPunct="1">
              <a:buFont typeface="Courier New" charset="0"/>
              <a:buNone/>
              <a:defRPr/>
            </a:pPr>
            <a:endParaRPr lang="en-US" sz="3600" dirty="0">
              <a:latin typeface="Verdana" charset="0"/>
              <a:cs typeface="Arial" charset="0"/>
            </a:endParaRPr>
          </a:p>
          <a:p>
            <a:pPr marL="0" indent="0" algn="ctr" eaLnBrk="1" hangingPunct="1">
              <a:buFont typeface="Courier New" charset="0"/>
              <a:buNone/>
              <a:defRPr/>
            </a:pPr>
            <a:endParaRPr lang="en-US" sz="3600" dirty="0" smtClean="0">
              <a:latin typeface="Verdana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0" y="44958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"The Computer for the 21st Century" - Scientific American Special Issue on Communications, Computers, and Networks, September, 1991</a:t>
            </a:r>
            <a:endParaRPr lang="en-US" dirty="0"/>
          </a:p>
        </p:txBody>
      </p:sp>
      <p:sp>
        <p:nvSpPr>
          <p:cNvPr id="7" name="5-Point Star 6"/>
          <p:cNvSpPr/>
          <p:nvPr/>
        </p:nvSpPr>
        <p:spPr>
          <a:xfrm>
            <a:off x="1295400" y="2895600"/>
            <a:ext cx="838200" cy="6858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9571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Ubiquitous Computing</a:t>
            </a:r>
          </a:p>
        </p:txBody>
      </p:sp>
      <p:sp>
        <p:nvSpPr>
          <p:cNvPr id="11266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8686800" cy="46482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Verdana" charset="0"/>
              </a:rPr>
              <a:t>3</a:t>
            </a:r>
            <a:r>
              <a:rPr lang="en-US" sz="2800" baseline="30000" dirty="0" smtClean="0">
                <a:latin typeface="Verdana" charset="0"/>
              </a:rPr>
              <a:t>rd</a:t>
            </a:r>
            <a:r>
              <a:rPr lang="en-US" sz="2800" dirty="0" smtClean="0">
                <a:latin typeface="Verdana" charset="0"/>
              </a:rPr>
              <a:t> generation of computing</a:t>
            </a:r>
          </a:p>
          <a:p>
            <a:pPr eaLnBrk="1" hangingPunct="1"/>
            <a:r>
              <a:rPr lang="en-US" sz="2800" dirty="0" smtClean="0">
                <a:latin typeface="Verdana" charset="0"/>
              </a:rPr>
              <a:t>Computation embedded in the physical spaces around us – </a:t>
            </a:r>
            <a:r>
              <a:rPr lang="en-US" sz="2800" dirty="0" smtClean="0">
                <a:latin typeface="Verdana" charset="0"/>
                <a:cs typeface="Arial" charset="0"/>
              </a:rPr>
              <a:t>“</a:t>
            </a:r>
            <a:r>
              <a:rPr lang="en-US" sz="2800" dirty="0">
                <a:latin typeface="Verdana" charset="0"/>
                <a:cs typeface="Arial" charset="0"/>
              </a:rPr>
              <a:t>a</a:t>
            </a:r>
            <a:r>
              <a:rPr lang="en-US" sz="2800" dirty="0" smtClean="0">
                <a:latin typeface="Verdana" charset="0"/>
                <a:cs typeface="Arial" charset="0"/>
              </a:rPr>
              <a:t>mbient intelligence”</a:t>
            </a:r>
          </a:p>
          <a:p>
            <a:pPr eaLnBrk="1" hangingPunct="1"/>
            <a:r>
              <a:rPr lang="en-US" sz="2800" dirty="0" smtClean="0">
                <a:latin typeface="Verdana" charset="0"/>
                <a:cs typeface="Arial" charset="0"/>
              </a:rPr>
              <a:t>Appropriate &amp; take advantage of naturally-occurring actions/activities in environment</a:t>
            </a:r>
          </a:p>
          <a:p>
            <a:pPr eaLnBrk="1" hangingPunct="1"/>
            <a:endParaRPr lang="en-US" sz="2800" dirty="0" smtClean="0">
              <a:latin typeface="Verdana" charset="0"/>
              <a:cs typeface="Arial" charset="0"/>
            </a:endParaRPr>
          </a:p>
          <a:p>
            <a:pPr eaLnBrk="1" hangingPunct="1"/>
            <a:r>
              <a:rPr lang="en-US" sz="2800" u="sng" dirty="0" smtClean="0">
                <a:latin typeface="Verdana" charset="0"/>
                <a:cs typeface="Arial" charset="0"/>
              </a:rPr>
              <a:t>Research topics</a:t>
            </a:r>
            <a:r>
              <a:rPr lang="en-US" sz="2800" dirty="0" smtClean="0">
                <a:latin typeface="Verdana" charset="0"/>
                <a:cs typeface="Arial" charset="0"/>
              </a:rPr>
              <a:t>: location-based services, context-awareness, privacy, user interfaces, sensing, actuation, connectivity, mobility</a:t>
            </a:r>
          </a:p>
          <a:p>
            <a:pPr eaLnBrk="1" hangingPunct="1"/>
            <a:endParaRPr lang="en-US" sz="2600" dirty="0">
              <a:latin typeface="Verdan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08116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What’s Next </a:t>
            </a:r>
            <a:r>
              <a:rPr lang="en-US" sz="3600" dirty="0" err="1" smtClean="0">
                <a:ea typeface="+mj-ea"/>
                <a:cs typeface="+mj-cs"/>
              </a:rPr>
              <a:t>Ubicomp</a:t>
            </a:r>
            <a:r>
              <a:rPr lang="en-US" sz="3600" dirty="0" smtClean="0">
                <a:ea typeface="+mj-ea"/>
                <a:cs typeface="+mj-cs"/>
              </a:rPr>
              <a:t>?</a:t>
            </a:r>
          </a:p>
        </p:txBody>
      </p:sp>
      <p:sp>
        <p:nvSpPr>
          <p:cNvPr id="11266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8686800" cy="46482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800" dirty="0" smtClean="0">
                <a:latin typeface="Verdana" charset="0"/>
              </a:rPr>
              <a:t>Current trends</a:t>
            </a:r>
          </a:p>
          <a:p>
            <a:pPr lvl="1" eaLnBrk="1" hangingPunct="1"/>
            <a:r>
              <a:rPr lang="en-US" sz="2600" dirty="0">
                <a:latin typeface="Verdana" charset="0"/>
              </a:rPr>
              <a:t>Commoditization of computation and </a:t>
            </a:r>
            <a:r>
              <a:rPr lang="en-US" sz="2600" dirty="0" smtClean="0">
                <a:latin typeface="Verdana" charset="0"/>
              </a:rPr>
              <a:t>storage</a:t>
            </a:r>
          </a:p>
          <a:p>
            <a:pPr lvl="1" eaLnBrk="1" hangingPunct="1"/>
            <a:r>
              <a:rPr lang="en-US" sz="2600" dirty="0" smtClean="0">
                <a:latin typeface="Verdana" charset="0"/>
              </a:rPr>
              <a:t>Cloud computing</a:t>
            </a:r>
          </a:p>
          <a:p>
            <a:pPr lvl="1" eaLnBrk="1" hangingPunct="1"/>
            <a:r>
              <a:rPr lang="en-US" sz="2600" dirty="0" smtClean="0">
                <a:latin typeface="Verdana" charset="0"/>
              </a:rPr>
              <a:t>Crowdsourcing</a:t>
            </a:r>
          </a:p>
          <a:p>
            <a:pPr lvl="1" eaLnBrk="1" hangingPunct="1"/>
            <a:r>
              <a:rPr lang="en-US" sz="2600" dirty="0" smtClean="0">
                <a:latin typeface="Verdana" charset="0"/>
              </a:rPr>
              <a:t>Artificial intelligence</a:t>
            </a:r>
            <a:endParaRPr lang="en-US" sz="2600" dirty="0">
              <a:latin typeface="Verdana" charset="0"/>
            </a:endParaRPr>
          </a:p>
          <a:p>
            <a:pPr eaLnBrk="1" hangingPunct="1"/>
            <a:r>
              <a:rPr lang="en-US" sz="2800" dirty="0" smtClean="0">
                <a:latin typeface="Verdana" charset="0"/>
              </a:rPr>
              <a:t>Fourth generation of computing?</a:t>
            </a:r>
          </a:p>
          <a:p>
            <a:pPr lvl="1" eaLnBrk="1" hangingPunct="1"/>
            <a:r>
              <a:rPr lang="en-US" sz="2600" dirty="0" smtClean="0">
                <a:latin typeface="Verdana" charset="0"/>
              </a:rPr>
              <a:t>1</a:t>
            </a:r>
            <a:r>
              <a:rPr lang="en-US" sz="2600" baseline="30000" dirty="0" smtClean="0">
                <a:latin typeface="Verdana" charset="0"/>
              </a:rPr>
              <a:t>st</a:t>
            </a:r>
            <a:r>
              <a:rPr lang="en-US" sz="2600" dirty="0" smtClean="0">
                <a:latin typeface="Verdana" charset="0"/>
              </a:rPr>
              <a:t>, 2</a:t>
            </a:r>
            <a:r>
              <a:rPr lang="en-US" sz="2600" baseline="30000" dirty="0" smtClean="0">
                <a:latin typeface="Verdana" charset="0"/>
              </a:rPr>
              <a:t>nd</a:t>
            </a:r>
            <a:r>
              <a:rPr lang="en-US" sz="2600" dirty="0" smtClean="0">
                <a:latin typeface="Verdana" charset="0"/>
              </a:rPr>
              <a:t>, and 3</a:t>
            </a:r>
            <a:r>
              <a:rPr lang="en-US" sz="2600" baseline="30000" dirty="0" smtClean="0">
                <a:latin typeface="Verdana" charset="0"/>
              </a:rPr>
              <a:t>rd</a:t>
            </a:r>
            <a:r>
              <a:rPr lang="en-US" sz="2600" dirty="0" smtClean="0">
                <a:latin typeface="Verdana" charset="0"/>
              </a:rPr>
              <a:t> generations suggest divide between computing device and individual</a:t>
            </a:r>
          </a:p>
          <a:p>
            <a:pPr lvl="1" eaLnBrk="1" hangingPunct="1"/>
            <a:r>
              <a:rPr lang="en-US" sz="2600" dirty="0" smtClean="0">
                <a:latin typeface="Verdana" charset="0"/>
              </a:rPr>
              <a:t>Physical being and sense of identity become indistinguishable from elements of computing</a:t>
            </a:r>
          </a:p>
          <a:p>
            <a:pPr eaLnBrk="1" hangingPunct="1"/>
            <a:endParaRPr lang="en-US" sz="2800" dirty="0">
              <a:latin typeface="Verdana" charset="0"/>
            </a:endParaRPr>
          </a:p>
          <a:p>
            <a:pPr eaLnBrk="1" hangingPunct="1"/>
            <a:endParaRPr lang="en-US" sz="2800" dirty="0" smtClean="0">
              <a:latin typeface="Verdana" charset="0"/>
            </a:endParaRPr>
          </a:p>
          <a:p>
            <a:pPr marL="457200" lvl="1" indent="0" eaLnBrk="1" hangingPunct="1">
              <a:buNone/>
            </a:pPr>
            <a:endParaRPr lang="en-US" sz="2600" dirty="0" smtClean="0">
              <a:latin typeface="Verdana" charset="0"/>
            </a:endParaRPr>
          </a:p>
          <a:p>
            <a:pPr eaLnBrk="1" hangingPunct="1"/>
            <a:endParaRPr lang="en-US" sz="2800" dirty="0" smtClean="0">
              <a:latin typeface="Verdan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00800" y="76200"/>
            <a:ext cx="274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Gregory D. </a:t>
            </a:r>
            <a:r>
              <a:rPr lang="en-US" sz="1200" dirty="0" err="1"/>
              <a:t>Abowd</a:t>
            </a:r>
            <a:r>
              <a:rPr lang="en-US" sz="1200" dirty="0"/>
              <a:t>. 2012. What next, </a:t>
            </a:r>
            <a:r>
              <a:rPr lang="en-US" sz="1200" dirty="0" err="1"/>
              <a:t>ubicomp</a:t>
            </a:r>
            <a:r>
              <a:rPr lang="en-US" sz="1200" dirty="0"/>
              <a:t>?: celebrating an intellectual disappearing act. </a:t>
            </a:r>
            <a:r>
              <a:rPr lang="en-US" sz="1200" dirty="0" smtClean="0"/>
              <a:t>In </a:t>
            </a:r>
            <a:r>
              <a:rPr lang="en-US" sz="1200" i="1" dirty="0" smtClean="0"/>
              <a:t>Proceedings </a:t>
            </a:r>
            <a:r>
              <a:rPr lang="en-US" sz="1200" i="1" dirty="0"/>
              <a:t>of the 2012 ACM Conference on Ubiquitous Computing</a:t>
            </a:r>
            <a:r>
              <a:rPr lang="en-US" sz="1200" dirty="0"/>
              <a:t> (</a:t>
            </a:r>
            <a:r>
              <a:rPr lang="en-US" sz="1200" dirty="0" err="1"/>
              <a:t>UbiComp</a:t>
            </a:r>
            <a:r>
              <a:rPr lang="en-US" sz="1200" dirty="0"/>
              <a:t> '12). ACM, New York, NY, USA, 31-40.</a:t>
            </a:r>
          </a:p>
        </p:txBody>
      </p:sp>
    </p:spTree>
    <p:extLst>
      <p:ext uri="{BB962C8B-B14F-4D97-AF65-F5344CB8AC3E}">
        <p14:creationId xmlns:p14="http://schemas.microsoft.com/office/powerpoint/2010/main" val="266550704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76200"/>
            <a:ext cx="8686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2000" kern="1200">
                <a:solidFill>
                  <a:srgbClr val="404040"/>
                </a:solidFill>
                <a:latin typeface="Verdana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8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6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4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4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Courier New" charset="0"/>
              <a:buNone/>
              <a:defRPr/>
            </a:pPr>
            <a:r>
              <a:rPr lang="en-US" sz="3600" dirty="0" smtClean="0">
                <a:latin typeface="Verdana" charset="0"/>
                <a:cs typeface="Arial" charset="0"/>
              </a:rPr>
              <a:t>Apple’s 1987 Knowledge Navigator</a:t>
            </a:r>
          </a:p>
          <a:p>
            <a:pPr marL="0" indent="0" algn="ctr" eaLnBrk="1" hangingPunct="1">
              <a:buNone/>
              <a:defRPr/>
            </a:pPr>
            <a:r>
              <a:rPr lang="en-US" sz="2400" dirty="0" smtClean="0">
                <a:latin typeface="Verdana" charset="0"/>
                <a:cs typeface="Arial" charset="0"/>
                <a:hlinkClick r:id="rId3"/>
              </a:rPr>
              <a:t>http</a:t>
            </a:r>
            <a:r>
              <a:rPr lang="en-US" sz="2400" dirty="0">
                <a:latin typeface="Verdana" charset="0"/>
                <a:cs typeface="Arial" charset="0"/>
                <a:hlinkClick r:id="rId3"/>
              </a:rPr>
              <a:t>://youtu.be/</a:t>
            </a:r>
            <a:r>
              <a:rPr lang="en-US" sz="2400" dirty="0" smtClean="0">
                <a:latin typeface="Verdana" charset="0"/>
                <a:cs typeface="Arial" charset="0"/>
                <a:hlinkClick r:id="rId3"/>
              </a:rPr>
              <a:t>HGYFEI6uLy0</a:t>
            </a:r>
            <a:endParaRPr lang="en-US" sz="2400" dirty="0" smtClean="0">
              <a:latin typeface="Verdana" charset="0"/>
              <a:cs typeface="Arial" charset="0"/>
            </a:endParaRPr>
          </a:p>
          <a:p>
            <a:pPr marL="0" indent="0" algn="ctr" eaLnBrk="1" hangingPunct="1">
              <a:buNone/>
              <a:defRPr/>
            </a:pPr>
            <a:r>
              <a:rPr lang="en-US" sz="2400" dirty="0" smtClean="0">
                <a:latin typeface="Verdana" charset="0"/>
                <a:cs typeface="Arial" charset="0"/>
              </a:rPr>
              <a:t>[5:46 min]</a:t>
            </a:r>
          </a:p>
          <a:p>
            <a:pPr marL="0" indent="0" algn="ctr" eaLnBrk="1" hangingPunct="1">
              <a:buFont typeface="Courier New" charset="0"/>
              <a:buNone/>
              <a:defRPr/>
            </a:pPr>
            <a:endParaRPr lang="en-US" sz="3600" dirty="0">
              <a:latin typeface="Verdana" charset="0"/>
              <a:cs typeface="Arial" charset="0"/>
            </a:endParaRPr>
          </a:p>
          <a:p>
            <a:pPr marL="0" indent="0" algn="ctr" eaLnBrk="1" hangingPunct="1">
              <a:buFont typeface="Courier New" charset="0"/>
              <a:buNone/>
              <a:defRPr/>
            </a:pPr>
            <a:endParaRPr lang="en-US" sz="3600" dirty="0" smtClean="0">
              <a:latin typeface="Verdana" charset="0"/>
              <a:cs typeface="Arial" charset="0"/>
            </a:endParaRPr>
          </a:p>
        </p:txBody>
      </p:sp>
      <p:pic>
        <p:nvPicPr>
          <p:cNvPr id="6" name="Picture 5" descr="Screen Shot 2012-11-15 at 6.54.4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5405438"/>
          </a:xfrm>
          <a:prstGeom prst="rect">
            <a:avLst/>
          </a:prstGeom>
        </p:spPr>
      </p:pic>
      <p:sp>
        <p:nvSpPr>
          <p:cNvPr id="8" name="5-Point Star 7"/>
          <p:cNvSpPr/>
          <p:nvPr/>
        </p:nvSpPr>
        <p:spPr>
          <a:xfrm>
            <a:off x="1371600" y="609600"/>
            <a:ext cx="838200" cy="6858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4297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76200"/>
            <a:ext cx="8686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2000" kern="1200">
                <a:solidFill>
                  <a:srgbClr val="404040"/>
                </a:solidFill>
                <a:latin typeface="Verdana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8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6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4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4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Courier New" charset="0"/>
              <a:buNone/>
              <a:defRPr/>
            </a:pPr>
            <a:r>
              <a:rPr lang="en-US" sz="3600" dirty="0" smtClean="0">
                <a:latin typeface="Verdana" charset="0"/>
                <a:cs typeface="Arial" charset="0"/>
              </a:rPr>
              <a:t>Productivity Future Vision (2011)</a:t>
            </a:r>
          </a:p>
          <a:p>
            <a:pPr marL="0" indent="0" algn="ctr" eaLnBrk="1" hangingPunct="1">
              <a:buNone/>
              <a:defRPr/>
            </a:pPr>
            <a:r>
              <a:rPr lang="en-US" sz="2400" dirty="0" smtClean="0">
                <a:latin typeface="Verdana" charset="0"/>
                <a:cs typeface="Arial" charset="0"/>
                <a:hlinkClick r:id="rId3"/>
              </a:rPr>
              <a:t>http</a:t>
            </a:r>
            <a:r>
              <a:rPr lang="en-US" sz="2400" dirty="0">
                <a:latin typeface="Verdana" charset="0"/>
                <a:cs typeface="Arial" charset="0"/>
                <a:hlinkClick r:id="rId3"/>
              </a:rPr>
              <a:t>://youtu.be/</a:t>
            </a:r>
            <a:r>
              <a:rPr lang="en-US" sz="2400" dirty="0" smtClean="0">
                <a:latin typeface="Verdana" charset="0"/>
                <a:cs typeface="Arial" charset="0"/>
                <a:hlinkClick r:id="rId3"/>
              </a:rPr>
              <a:t>a6cNdhOKwi0</a:t>
            </a:r>
            <a:endParaRPr lang="en-US" sz="2400" dirty="0" smtClean="0">
              <a:latin typeface="Verdana" charset="0"/>
              <a:cs typeface="Arial" charset="0"/>
            </a:endParaRPr>
          </a:p>
          <a:p>
            <a:pPr marL="0" indent="0" algn="ctr" eaLnBrk="1" hangingPunct="1">
              <a:buNone/>
              <a:defRPr/>
            </a:pPr>
            <a:r>
              <a:rPr lang="en-US" sz="2400" dirty="0" smtClean="0">
                <a:latin typeface="Verdana" charset="0"/>
                <a:cs typeface="Arial" charset="0"/>
              </a:rPr>
              <a:t>[6:18 min]</a:t>
            </a:r>
          </a:p>
          <a:p>
            <a:pPr marL="0" indent="0" algn="ctr" eaLnBrk="1" hangingPunct="1">
              <a:buFont typeface="Courier New" charset="0"/>
              <a:buNone/>
              <a:defRPr/>
            </a:pPr>
            <a:endParaRPr lang="en-US" sz="3600" dirty="0">
              <a:latin typeface="Verdana" charset="0"/>
              <a:cs typeface="Arial" charset="0"/>
            </a:endParaRPr>
          </a:p>
          <a:p>
            <a:pPr marL="0" indent="0" algn="ctr" eaLnBrk="1" hangingPunct="1">
              <a:buFont typeface="Courier New" charset="0"/>
              <a:buNone/>
              <a:defRPr/>
            </a:pPr>
            <a:endParaRPr lang="en-US" sz="3600" dirty="0" smtClean="0">
              <a:latin typeface="Verdana" charset="0"/>
              <a:cs typeface="Arial" charset="0"/>
            </a:endParaRPr>
          </a:p>
        </p:txBody>
      </p:sp>
      <p:pic>
        <p:nvPicPr>
          <p:cNvPr id="2" name="Picture 1" descr="Screen Shot 2012-11-15 at 6.51.4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049"/>
            <a:ext cx="9144000" cy="505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7678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76200"/>
            <a:ext cx="8686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2000" kern="1200">
                <a:solidFill>
                  <a:srgbClr val="404040"/>
                </a:solidFill>
                <a:latin typeface="Verdana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8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6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4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4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Courier New" charset="0"/>
              <a:buNone/>
              <a:defRPr/>
            </a:pPr>
            <a:r>
              <a:rPr lang="en-US" sz="3600" dirty="0" smtClean="0">
                <a:latin typeface="Verdana" charset="0"/>
                <a:cs typeface="Arial" charset="0"/>
              </a:rPr>
              <a:t>Productivity Future Vision (2009)</a:t>
            </a:r>
            <a:endParaRPr lang="en-US" dirty="0">
              <a:latin typeface="Verdana" charset="0"/>
              <a:cs typeface="Arial" charset="0"/>
            </a:endParaRPr>
          </a:p>
          <a:p>
            <a:pPr marL="0" indent="0" algn="ctr" eaLnBrk="1" hangingPunct="1">
              <a:buNone/>
              <a:defRPr/>
            </a:pPr>
            <a:r>
              <a:rPr lang="en-US" sz="2400" dirty="0">
                <a:latin typeface="Verdana" charset="0"/>
                <a:cs typeface="Arial" charset="0"/>
                <a:hlinkClick r:id="rId3"/>
              </a:rPr>
              <a:t>http://youtu.be/</a:t>
            </a:r>
            <a:r>
              <a:rPr lang="en-US" sz="2400" dirty="0" smtClean="0">
                <a:latin typeface="Verdana" charset="0"/>
                <a:cs typeface="Arial" charset="0"/>
                <a:hlinkClick r:id="rId3"/>
              </a:rPr>
              <a:t>t5X2PxtvMsU</a:t>
            </a:r>
            <a:endParaRPr lang="en-US" sz="2400" dirty="0" smtClean="0">
              <a:latin typeface="Verdana" charset="0"/>
              <a:cs typeface="Arial" charset="0"/>
            </a:endParaRPr>
          </a:p>
          <a:p>
            <a:pPr marL="0" indent="0" algn="ctr" eaLnBrk="1" hangingPunct="1">
              <a:buNone/>
              <a:defRPr/>
            </a:pPr>
            <a:r>
              <a:rPr lang="en-US" sz="2400" dirty="0" smtClean="0">
                <a:latin typeface="Verdana" charset="0"/>
                <a:cs typeface="Arial" charset="0"/>
              </a:rPr>
              <a:t>[5:46 min]</a:t>
            </a:r>
          </a:p>
          <a:p>
            <a:pPr marL="0" indent="0" algn="ctr" eaLnBrk="1" hangingPunct="1">
              <a:buFont typeface="Courier New" charset="0"/>
              <a:buNone/>
              <a:defRPr/>
            </a:pPr>
            <a:endParaRPr lang="en-US" sz="3600" dirty="0">
              <a:latin typeface="Verdana" charset="0"/>
              <a:cs typeface="Arial" charset="0"/>
            </a:endParaRPr>
          </a:p>
          <a:p>
            <a:pPr marL="0" indent="0" algn="ctr" eaLnBrk="1" hangingPunct="1">
              <a:buFont typeface="Courier New" charset="0"/>
              <a:buNone/>
              <a:defRPr/>
            </a:pPr>
            <a:endParaRPr lang="en-US" sz="3600" dirty="0" smtClean="0">
              <a:latin typeface="Verdana" charset="0"/>
              <a:cs typeface="Arial" charset="0"/>
            </a:endParaRPr>
          </a:p>
        </p:txBody>
      </p:sp>
      <p:pic>
        <p:nvPicPr>
          <p:cNvPr id="6" name="Picture 5" descr="Screen Shot 2012-11-15 at 6.47.1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05000"/>
            <a:ext cx="9192807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9950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76200"/>
            <a:ext cx="8686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2000" kern="1200">
                <a:solidFill>
                  <a:srgbClr val="404040"/>
                </a:solidFill>
                <a:latin typeface="Verdana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8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6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4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4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Courier New" charset="0"/>
              <a:buNone/>
              <a:defRPr/>
            </a:pPr>
            <a:r>
              <a:rPr lang="en-US" sz="3600" dirty="0" smtClean="0">
                <a:latin typeface="Verdana" charset="0"/>
                <a:cs typeface="Arial" charset="0"/>
              </a:rPr>
              <a:t>“A Day Made of Glass” by Corning</a:t>
            </a:r>
            <a:endParaRPr lang="en-US" dirty="0">
              <a:latin typeface="Verdana" charset="0"/>
              <a:cs typeface="Arial" charset="0"/>
            </a:endParaRPr>
          </a:p>
          <a:p>
            <a:pPr marL="0" indent="0" algn="ctr" eaLnBrk="1" hangingPunct="1">
              <a:buNone/>
              <a:defRPr/>
            </a:pPr>
            <a:r>
              <a:rPr lang="en-US" sz="2400" dirty="0">
                <a:latin typeface="Verdana" charset="0"/>
                <a:cs typeface="Arial" charset="0"/>
                <a:hlinkClick r:id="rId3"/>
              </a:rPr>
              <a:t>http://youtu.be/</a:t>
            </a:r>
            <a:r>
              <a:rPr lang="en-US" sz="2400" dirty="0" smtClean="0">
                <a:latin typeface="Verdana" charset="0"/>
                <a:cs typeface="Arial" charset="0"/>
                <a:hlinkClick r:id="rId3"/>
              </a:rPr>
              <a:t>6Cf7IL_eZ38</a:t>
            </a:r>
            <a:endParaRPr lang="en-US" sz="2400" dirty="0" smtClean="0">
              <a:latin typeface="Verdana" charset="0"/>
              <a:cs typeface="Arial" charset="0"/>
            </a:endParaRPr>
          </a:p>
          <a:p>
            <a:pPr marL="0" indent="0" algn="ctr" eaLnBrk="1" hangingPunct="1">
              <a:buNone/>
              <a:defRPr/>
            </a:pPr>
            <a:r>
              <a:rPr lang="en-US" sz="2400" dirty="0" smtClean="0">
                <a:latin typeface="Verdana" charset="0"/>
                <a:cs typeface="Arial" charset="0"/>
              </a:rPr>
              <a:t>[5:33 min]</a:t>
            </a:r>
          </a:p>
          <a:p>
            <a:pPr marL="0" indent="0" algn="ctr" eaLnBrk="1" hangingPunct="1">
              <a:buFont typeface="Courier New" charset="0"/>
              <a:buNone/>
              <a:defRPr/>
            </a:pPr>
            <a:endParaRPr lang="en-US" sz="3600" dirty="0">
              <a:latin typeface="Verdana" charset="0"/>
              <a:cs typeface="Arial" charset="0"/>
            </a:endParaRPr>
          </a:p>
          <a:p>
            <a:pPr marL="0" indent="0" algn="ctr" eaLnBrk="1" hangingPunct="1">
              <a:buFont typeface="Courier New" charset="0"/>
              <a:buNone/>
              <a:defRPr/>
            </a:pPr>
            <a:endParaRPr lang="en-US" sz="3600" dirty="0" smtClean="0">
              <a:latin typeface="Verdana" charset="0"/>
              <a:cs typeface="Arial" charset="0"/>
            </a:endParaRPr>
          </a:p>
        </p:txBody>
      </p:sp>
      <p:pic>
        <p:nvPicPr>
          <p:cNvPr id="2" name="Picture 1" descr="Screen Shot 2012-11-15 at 7.00.1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5743"/>
            <a:ext cx="9144000" cy="5088457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1447800" y="609600"/>
            <a:ext cx="838200" cy="6858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0121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2057400"/>
            <a:ext cx="6858000" cy="1851025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ea typeface="+mj-ea"/>
                <a:cs typeface="+mj-cs"/>
              </a:rPr>
              <a:t>Vision in the Interface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5943600" cy="2438400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buFont typeface="Courier New" pitchFamily="49" charset="0"/>
              <a:buNone/>
              <a:defRPr/>
            </a:pPr>
            <a:r>
              <a:rPr lang="en-US" sz="3200" dirty="0" smtClean="0">
                <a:ea typeface="+mn-ea"/>
              </a:rPr>
              <a:t>	CS 6456 Lecture</a:t>
            </a:r>
          </a:p>
          <a:p>
            <a:pPr algn="l" eaLnBrk="1" fontAlgn="auto" hangingPunct="1"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3200" dirty="0" smtClean="0">
              <a:ea typeface="+mn-ea"/>
            </a:endParaRPr>
          </a:p>
          <a:p>
            <a:pPr algn="l" eaLnBrk="1" fontAlgn="auto" hangingPunct="1">
              <a:spcAft>
                <a:spcPts val="0"/>
              </a:spcAft>
              <a:buFont typeface="Courier New" pitchFamily="49" charset="0"/>
              <a:buNone/>
              <a:defRPr/>
            </a:pPr>
            <a:r>
              <a:rPr lang="en-US" sz="3200" dirty="0">
                <a:ea typeface="+mn-ea"/>
              </a:rPr>
              <a:t> </a:t>
            </a:r>
            <a:r>
              <a:rPr lang="en-US" sz="3200" dirty="0" smtClean="0">
                <a:ea typeface="+mn-ea"/>
              </a:rPr>
              <a:t>    Gabriel Reyes</a:t>
            </a:r>
          </a:p>
          <a:p>
            <a:pPr algn="l" eaLnBrk="1" fontAlgn="auto" hangingPunct="1">
              <a:spcAft>
                <a:spcPts val="0"/>
              </a:spcAft>
              <a:buFont typeface="Courier New" pitchFamily="49" charset="0"/>
              <a:buNone/>
              <a:defRPr/>
            </a:pPr>
            <a:r>
              <a:rPr lang="en-US" sz="3200" dirty="0" smtClean="0">
                <a:ea typeface="+mn-ea"/>
              </a:rPr>
              <a:t>CS-HCI PhD Student</a:t>
            </a:r>
            <a:br>
              <a:rPr lang="en-US" sz="3200" dirty="0" smtClean="0">
                <a:ea typeface="+mn-ea"/>
              </a:rPr>
            </a:br>
            <a:endParaRPr lang="en-US" sz="3200" dirty="0" smtClean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7629316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839200" cy="9144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Evolution of Computer Hardware</a:t>
            </a:r>
          </a:p>
        </p:txBody>
      </p:sp>
      <p:sp>
        <p:nvSpPr>
          <p:cNvPr id="11266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8686800" cy="4648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/>
              <a:t>First Generation (1940-1956) </a:t>
            </a:r>
          </a:p>
          <a:p>
            <a:pPr lvl="1" eaLnBrk="1" hangingPunct="1"/>
            <a:r>
              <a:rPr lang="en-US" sz="2600" dirty="0" smtClean="0"/>
              <a:t>Vacuum Tubes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309" y="2438400"/>
            <a:ext cx="9280323" cy="444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9364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Computer Vision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8686800" cy="4648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 smtClean="0">
                <a:latin typeface="Verdana" charset="0"/>
                <a:cs typeface="Arial" charset="0"/>
              </a:rPr>
              <a:t>Goal to make computers understand images and video like humans</a:t>
            </a:r>
          </a:p>
          <a:p>
            <a:pPr eaLnBrk="1" hangingPunct="1">
              <a:defRPr/>
            </a:pPr>
            <a:endParaRPr lang="en-US" sz="2800" dirty="0">
              <a:latin typeface="Verdana" charset="0"/>
              <a:cs typeface="Arial" charset="0"/>
            </a:endParaRPr>
          </a:p>
          <a:p>
            <a:pPr eaLnBrk="1" hangingPunct="1">
              <a:defRPr/>
            </a:pPr>
            <a:r>
              <a:rPr lang="en-US" sz="2800" dirty="0" smtClean="0">
                <a:latin typeface="Verdana" charset="0"/>
                <a:cs typeface="Arial" charset="0"/>
              </a:rPr>
              <a:t>Vision is an amazing feat of natural intelligence</a:t>
            </a:r>
          </a:p>
          <a:p>
            <a:pPr eaLnBrk="1" hangingPunct="1">
              <a:defRPr/>
            </a:pPr>
            <a:endParaRPr lang="en-US" sz="2800" dirty="0" smtClean="0">
              <a:latin typeface="Verdana" charset="0"/>
              <a:cs typeface="Arial" charset="0"/>
            </a:endParaRPr>
          </a:p>
          <a:p>
            <a:pPr eaLnBrk="1" hangingPunct="1">
              <a:defRPr/>
            </a:pPr>
            <a:r>
              <a:rPr lang="en-US" sz="2800" dirty="0" smtClean="0">
                <a:latin typeface="Verdana" charset="0"/>
                <a:cs typeface="Arial" charset="0"/>
              </a:rPr>
              <a:t>50% of human brain is directly or indirectly devoted to vision</a:t>
            </a:r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Computer Vision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8686800" cy="4648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 smtClean="0">
                <a:latin typeface="Verdana" charset="0"/>
                <a:cs typeface="Arial" charset="0"/>
              </a:rPr>
              <a:t>Methods and algorithms for…</a:t>
            </a:r>
          </a:p>
          <a:p>
            <a:pPr lvl="1" eaLnBrk="1" hangingPunct="1">
              <a:defRPr/>
            </a:pPr>
            <a:r>
              <a:rPr lang="en-US" sz="2600" dirty="0" smtClean="0">
                <a:latin typeface="Verdana" charset="0"/>
                <a:cs typeface="Arial" charset="0"/>
              </a:rPr>
              <a:t>Acquiring </a:t>
            </a:r>
          </a:p>
          <a:p>
            <a:pPr lvl="1" eaLnBrk="1" hangingPunct="1">
              <a:defRPr/>
            </a:pPr>
            <a:r>
              <a:rPr lang="en-US" sz="2600" dirty="0" smtClean="0">
                <a:latin typeface="Verdana" charset="0"/>
                <a:cs typeface="Arial" charset="0"/>
              </a:rPr>
              <a:t>Processing              &gt; Images</a:t>
            </a:r>
          </a:p>
          <a:p>
            <a:pPr lvl="1" eaLnBrk="1" hangingPunct="1">
              <a:defRPr/>
            </a:pPr>
            <a:r>
              <a:rPr lang="en-US" sz="2600" dirty="0" smtClean="0">
                <a:latin typeface="Verdana" charset="0"/>
                <a:cs typeface="Arial" charset="0"/>
              </a:rPr>
              <a:t>Analyzing</a:t>
            </a:r>
          </a:p>
          <a:p>
            <a:pPr lvl="1" eaLnBrk="1" hangingPunct="1">
              <a:defRPr/>
            </a:pPr>
            <a:r>
              <a:rPr lang="en-US" sz="2600" dirty="0" smtClean="0">
                <a:latin typeface="Verdana" charset="0"/>
                <a:cs typeface="Arial" charset="0"/>
              </a:rPr>
              <a:t>Understanding</a:t>
            </a:r>
          </a:p>
          <a:p>
            <a:pPr lvl="1" eaLnBrk="1" hangingPunct="1">
              <a:defRPr/>
            </a:pPr>
            <a:endParaRPr lang="en-US" sz="2600" dirty="0" smtClean="0">
              <a:latin typeface="Verdana" charset="0"/>
              <a:cs typeface="Arial" charset="0"/>
            </a:endParaRPr>
          </a:p>
          <a:p>
            <a:pPr eaLnBrk="1" hangingPunct="1">
              <a:defRPr/>
            </a:pPr>
            <a:r>
              <a:rPr lang="en-US" sz="2800" dirty="0" smtClean="0">
                <a:latin typeface="Verdana" charset="0"/>
                <a:cs typeface="Arial" charset="0"/>
              </a:rPr>
              <a:t>Wide range of applications where computer vision is critical and matters</a:t>
            </a:r>
            <a:endParaRPr lang="en-US" sz="2800" dirty="0">
              <a:latin typeface="Verdana" charset="0"/>
              <a:cs typeface="Arial" charset="0"/>
            </a:endParaRPr>
          </a:p>
          <a:p>
            <a:pPr lvl="1" eaLnBrk="1" hangingPunct="1">
              <a:defRPr/>
            </a:pPr>
            <a:endParaRPr lang="en-US" sz="2600" dirty="0" smtClean="0">
              <a:latin typeface="Verdana" charset="0"/>
              <a:cs typeface="Arial" charset="0"/>
            </a:endParaRPr>
          </a:p>
          <a:p>
            <a:pPr marL="457200" lvl="1" indent="0" eaLnBrk="1" hangingPunct="1">
              <a:buFont typeface="Courier New" charset="0"/>
              <a:buNone/>
              <a:defRPr/>
            </a:pPr>
            <a:endParaRPr lang="en-US" sz="2600" dirty="0">
              <a:latin typeface="Verdana" charset="0"/>
              <a:cs typeface="Arial" charset="0"/>
            </a:endParaRPr>
          </a:p>
        </p:txBody>
      </p:sp>
      <p:sp>
        <p:nvSpPr>
          <p:cNvPr id="4" name="Right Bracket 3"/>
          <p:cNvSpPr/>
          <p:nvPr/>
        </p:nvSpPr>
        <p:spPr>
          <a:xfrm>
            <a:off x="3733800" y="1981200"/>
            <a:ext cx="304800" cy="1752600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0473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524000" y="1219200"/>
            <a:ext cx="7315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2000" kern="1200">
                <a:solidFill>
                  <a:srgbClr val="404040"/>
                </a:solidFill>
                <a:latin typeface="Verdana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8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6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4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4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Courier New" charset="0"/>
              <a:buNone/>
              <a:defRPr/>
            </a:pPr>
            <a:endParaRPr lang="en-US" sz="3600" dirty="0" smtClean="0">
              <a:latin typeface="Verdana" charset="0"/>
              <a:cs typeface="Arial" charset="0"/>
            </a:endParaRPr>
          </a:p>
          <a:p>
            <a:pPr marL="0" indent="0" algn="ctr" eaLnBrk="1" hangingPunct="1">
              <a:buFont typeface="Courier New" charset="0"/>
              <a:buNone/>
              <a:defRPr/>
            </a:pPr>
            <a:r>
              <a:rPr lang="en-US" sz="3600" dirty="0" smtClean="0">
                <a:latin typeface="Verdana" charset="0"/>
                <a:cs typeface="Arial" charset="0"/>
              </a:rPr>
              <a:t>Can you provide any examples of computer vision applied in the real world?</a:t>
            </a:r>
          </a:p>
          <a:p>
            <a:pPr algn="ctr" eaLnBrk="1" hangingPunct="1">
              <a:defRPr/>
            </a:pPr>
            <a:endParaRPr lang="en-US" sz="3600" dirty="0" smtClean="0">
              <a:latin typeface="Verdana" charset="0"/>
              <a:cs typeface="Arial" charset="0"/>
            </a:endParaRPr>
          </a:p>
          <a:p>
            <a:pPr algn="ctr" eaLnBrk="1" hangingPunct="1">
              <a:defRPr/>
            </a:pPr>
            <a:endParaRPr lang="en-US" sz="3600" dirty="0">
              <a:latin typeface="Verdana" charset="0"/>
              <a:cs typeface="Arial" charset="0"/>
            </a:endParaRPr>
          </a:p>
        </p:txBody>
      </p:sp>
      <p:sp>
        <p:nvSpPr>
          <p:cNvPr id="3" name="Action Button: Help 2">
            <a:hlinkClick r:id="" action="ppaction://noaction" highlightClick="1"/>
          </p:cNvPr>
          <p:cNvSpPr/>
          <p:nvPr/>
        </p:nvSpPr>
        <p:spPr>
          <a:xfrm>
            <a:off x="533400" y="2209800"/>
            <a:ext cx="990600" cy="914400"/>
          </a:xfrm>
          <a:prstGeom prst="actionButtonHel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4605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5 at 2.09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991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2400" y="5715000"/>
            <a:ext cx="2558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Credit: CS543/ECE549</a:t>
            </a:r>
          </a:p>
          <a:p>
            <a:r>
              <a:rPr lang="en-US" dirty="0" smtClean="0"/>
              <a:t>University of Illinois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99173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0" y="76200"/>
            <a:ext cx="5257800" cy="54681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55289" y="5791200"/>
            <a:ext cx="208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Industrial Robotics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71003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457200"/>
            <a:ext cx="8128000" cy="4876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73751" y="5715000"/>
            <a:ext cx="2417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Autonomous Vehicles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4245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533400"/>
            <a:ext cx="7874000" cy="495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8618" y="5715000"/>
            <a:ext cx="210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Visual surveillance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56978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2-11-15 at 2.23.0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47682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14818" y="5715000"/>
            <a:ext cx="195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databases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56978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9144000" cy="5524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9268" y="5715000"/>
            <a:ext cx="3584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Modeling objects &amp; 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56978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8400" y="2967335"/>
            <a:ext cx="3724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Interaction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81000"/>
            <a:ext cx="3200400" cy="2400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1273" y="544882"/>
            <a:ext cx="5486400" cy="20459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48000"/>
            <a:ext cx="2438400" cy="1618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4853815"/>
            <a:ext cx="3200400" cy="2004185"/>
          </a:xfrm>
          <a:prstGeom prst="rect">
            <a:avLst/>
          </a:prstGeom>
        </p:spPr>
      </p:pic>
      <p:pic>
        <p:nvPicPr>
          <p:cNvPr id="8" name="Picture 7" descr="Screen Shot 2012-11-15 at 2.33.00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9602"/>
            <a:ext cx="2819400" cy="1878398"/>
          </a:xfrm>
          <a:prstGeom prst="rect">
            <a:avLst/>
          </a:prstGeom>
        </p:spPr>
      </p:pic>
      <p:pic>
        <p:nvPicPr>
          <p:cNvPr id="10" name="Picture 9" descr="Screen Shot 2012-11-15 at 2.34.14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962400"/>
            <a:ext cx="3124200" cy="2879990"/>
          </a:xfrm>
          <a:prstGeom prst="rect">
            <a:avLst/>
          </a:prstGeom>
        </p:spPr>
      </p:pic>
      <p:pic>
        <p:nvPicPr>
          <p:cNvPr id="12" name="Picture 11" descr="Screen Shot 2012-11-15 at 2.35.05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331" y="2819400"/>
            <a:ext cx="3200069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6978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00" y="0"/>
            <a:ext cx="73787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3446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Computer Vision Toolkits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8686800" cy="46482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800" dirty="0">
                <a:latin typeface="Verdana" charset="0"/>
                <a:cs typeface="Arial" charset="0"/>
              </a:rPr>
              <a:t>VIPER Vision </a:t>
            </a:r>
            <a:r>
              <a:rPr lang="en-US" sz="2800" dirty="0" smtClean="0">
                <a:latin typeface="Verdana" charset="0"/>
                <a:cs typeface="Arial" charset="0"/>
              </a:rPr>
              <a:t>Toolkit</a:t>
            </a:r>
          </a:p>
          <a:p>
            <a:pPr lvl="1" eaLnBrk="1" hangingPunct="1">
              <a:defRPr/>
            </a:pPr>
            <a:r>
              <a:rPr lang="en-US" sz="2600" dirty="0"/>
              <a:t>T</a:t>
            </a:r>
            <a:r>
              <a:rPr lang="en-US" sz="2600" dirty="0" smtClean="0"/>
              <a:t>oolkit </a:t>
            </a:r>
            <a:r>
              <a:rPr lang="en-US" sz="2600" dirty="0"/>
              <a:t>of scripts and Java programs that enable the markup of visual data ground </a:t>
            </a:r>
            <a:r>
              <a:rPr lang="en-US" sz="2600" dirty="0" smtClean="0"/>
              <a:t>truth</a:t>
            </a:r>
          </a:p>
          <a:p>
            <a:pPr lvl="1" eaLnBrk="1" hangingPunct="1">
              <a:defRPr/>
            </a:pPr>
            <a:r>
              <a:rPr lang="en-US" sz="2400" dirty="0">
                <a:latin typeface="Verdana" charset="0"/>
                <a:cs typeface="Arial" charset="0"/>
                <a:hlinkClick r:id="rId2"/>
              </a:rPr>
              <a:t>http://viper-toolkit.sourceforge.net</a:t>
            </a:r>
            <a:r>
              <a:rPr lang="en-US" sz="2400" dirty="0" smtClean="0">
                <a:latin typeface="Verdana" charset="0"/>
                <a:cs typeface="Arial" charset="0"/>
                <a:hlinkClick r:id="rId2"/>
              </a:rPr>
              <a:t>/</a:t>
            </a:r>
            <a:endParaRPr lang="en-US" sz="2400" dirty="0">
              <a:latin typeface="Verdana" charset="0"/>
              <a:cs typeface="Arial" charset="0"/>
            </a:endParaRPr>
          </a:p>
          <a:p>
            <a:pPr eaLnBrk="1" hangingPunct="1">
              <a:defRPr/>
            </a:pPr>
            <a:endParaRPr lang="en-US" sz="2800" dirty="0" smtClean="0">
              <a:latin typeface="Verdana" charset="0"/>
              <a:cs typeface="Arial" charset="0"/>
            </a:endParaRPr>
          </a:p>
          <a:p>
            <a:pPr eaLnBrk="1" hangingPunct="1">
              <a:defRPr/>
            </a:pPr>
            <a:r>
              <a:rPr lang="en-US" sz="2800" dirty="0" smtClean="0">
                <a:latin typeface="Verdana" charset="0"/>
                <a:cs typeface="Arial" charset="0"/>
              </a:rPr>
              <a:t>Java </a:t>
            </a:r>
            <a:r>
              <a:rPr lang="en-US" sz="2800" dirty="0">
                <a:latin typeface="Verdana" charset="0"/>
                <a:cs typeface="Arial" charset="0"/>
              </a:rPr>
              <a:t>Media </a:t>
            </a:r>
            <a:r>
              <a:rPr lang="en-US" sz="2800" dirty="0" smtClean="0">
                <a:latin typeface="Verdana" charset="0"/>
                <a:cs typeface="Arial" charset="0"/>
              </a:rPr>
              <a:t>Framework</a:t>
            </a:r>
          </a:p>
          <a:p>
            <a:pPr lvl="1" eaLnBrk="1" hangingPunct="1">
              <a:defRPr/>
            </a:pPr>
            <a:r>
              <a:rPr lang="en-US" sz="2600" dirty="0" smtClean="0"/>
              <a:t>Enables audio and </a:t>
            </a:r>
            <a:r>
              <a:rPr lang="en-US" sz="2600" dirty="0"/>
              <a:t>video </a:t>
            </a:r>
            <a:r>
              <a:rPr lang="en-US" sz="2600" dirty="0" smtClean="0"/>
              <a:t>media to </a:t>
            </a:r>
            <a:r>
              <a:rPr lang="en-US" sz="2600" dirty="0"/>
              <a:t>be </a:t>
            </a:r>
            <a:r>
              <a:rPr lang="en-US" sz="2600" dirty="0" smtClean="0"/>
              <a:t>added and processed in applications </a:t>
            </a:r>
            <a:r>
              <a:rPr lang="en-US" sz="2600" dirty="0"/>
              <a:t>and applets built on Java </a:t>
            </a:r>
            <a:r>
              <a:rPr lang="en-US" sz="2600" dirty="0" smtClean="0"/>
              <a:t>technology</a:t>
            </a:r>
          </a:p>
          <a:p>
            <a:pPr lvl="1" eaLnBrk="1" hangingPunct="1">
              <a:defRPr/>
            </a:pPr>
            <a:r>
              <a:rPr lang="en-US" sz="2600" dirty="0">
                <a:hlinkClick r:id="rId3"/>
              </a:rPr>
              <a:t>http://www.oracle.com/technetwork/java/</a:t>
            </a:r>
            <a:r>
              <a:rPr lang="en-US" sz="2600" dirty="0" smtClean="0">
                <a:hlinkClick r:id="rId3"/>
              </a:rPr>
              <a:t>index.html</a:t>
            </a:r>
            <a:endParaRPr lang="en-US" sz="2600" dirty="0" smtClean="0"/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Computer Vision Toolkits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8686800" cy="4648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 err="1" smtClean="0">
                <a:latin typeface="Verdana" charset="0"/>
                <a:cs typeface="Arial" charset="0"/>
              </a:rPr>
              <a:t>OpenCV</a:t>
            </a:r>
            <a:r>
              <a:rPr lang="en-US" sz="2800" dirty="0" smtClean="0">
                <a:latin typeface="Verdana" charset="0"/>
                <a:cs typeface="Arial" charset="0"/>
              </a:rPr>
              <a:t> Vision Toolkit</a:t>
            </a:r>
          </a:p>
          <a:p>
            <a:pPr lvl="1"/>
            <a:r>
              <a:rPr lang="en-US" sz="2600" b="1" dirty="0" smtClean="0"/>
              <a:t>Open</a:t>
            </a:r>
            <a:r>
              <a:rPr lang="en-US" sz="2600" dirty="0" smtClean="0"/>
              <a:t> </a:t>
            </a:r>
            <a:r>
              <a:rPr lang="en-US" sz="2600" dirty="0"/>
              <a:t>Source </a:t>
            </a:r>
            <a:r>
              <a:rPr lang="en-US" sz="2600" b="1" dirty="0"/>
              <a:t>C</a:t>
            </a:r>
            <a:r>
              <a:rPr lang="en-US" sz="2600" dirty="0"/>
              <a:t>omputer </a:t>
            </a:r>
            <a:r>
              <a:rPr lang="en-US" sz="2600" b="1" dirty="0" smtClean="0"/>
              <a:t>V</a:t>
            </a:r>
            <a:r>
              <a:rPr lang="en-US" sz="2600" dirty="0" smtClean="0"/>
              <a:t>ision </a:t>
            </a:r>
            <a:r>
              <a:rPr lang="en-US" sz="2600" dirty="0"/>
              <a:t>is a library of programming functions for real time computer </a:t>
            </a:r>
            <a:r>
              <a:rPr lang="en-US" sz="2600" dirty="0" smtClean="0"/>
              <a:t>vision</a:t>
            </a:r>
          </a:p>
          <a:p>
            <a:pPr lvl="1"/>
            <a:r>
              <a:rPr lang="en-US" sz="2600" dirty="0" smtClean="0"/>
              <a:t>Free for both academic and commercial use</a:t>
            </a:r>
          </a:p>
          <a:p>
            <a:pPr lvl="1"/>
            <a:r>
              <a:rPr lang="en-US" sz="2600" dirty="0" smtClean="0"/>
              <a:t>C</a:t>
            </a:r>
            <a:r>
              <a:rPr lang="en-US" sz="2600" dirty="0"/>
              <a:t>++, C, Python and </a:t>
            </a:r>
            <a:r>
              <a:rPr lang="en-US" sz="2600" dirty="0" smtClean="0"/>
              <a:t>Java interfaces</a:t>
            </a:r>
          </a:p>
          <a:p>
            <a:pPr lvl="1"/>
            <a:r>
              <a:rPr lang="en-US" sz="2600" dirty="0" smtClean="0"/>
              <a:t>Supports Windows</a:t>
            </a:r>
            <a:r>
              <a:rPr lang="en-US" sz="2600" dirty="0"/>
              <a:t>, Linux, Android and </a:t>
            </a:r>
            <a:r>
              <a:rPr lang="en-US" sz="2600" dirty="0" smtClean="0"/>
              <a:t>Mac</a:t>
            </a:r>
          </a:p>
          <a:p>
            <a:pPr lvl="1"/>
            <a:r>
              <a:rPr lang="en-US" sz="2600" dirty="0" smtClean="0"/>
              <a:t>Library has &gt;2500 optimized algorithms</a:t>
            </a:r>
          </a:p>
          <a:p>
            <a:pPr lvl="1"/>
            <a:r>
              <a:rPr lang="en-US" sz="2600" dirty="0">
                <a:hlinkClick r:id="rId3"/>
              </a:rPr>
              <a:t>http://opencv.willowgarage.com/wiki</a:t>
            </a:r>
            <a:r>
              <a:rPr lang="en-US" sz="2600" dirty="0" smtClean="0">
                <a:hlinkClick r:id="rId3"/>
              </a:rPr>
              <a:t>/</a:t>
            </a:r>
            <a:endParaRPr 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247894524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38100"/>
            <a:ext cx="9017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5632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Vision-Based Interfaces</a:t>
            </a:r>
          </a:p>
        </p:txBody>
      </p:sp>
      <p:sp>
        <p:nvSpPr>
          <p:cNvPr id="11266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8686800" cy="46482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Verdana" charset="0"/>
              </a:rPr>
              <a:t>Computer </a:t>
            </a:r>
            <a:r>
              <a:rPr lang="en-US" sz="2800" dirty="0">
                <a:latin typeface="Verdana" charset="0"/>
              </a:rPr>
              <a:t>vision in the context of </a:t>
            </a:r>
            <a:r>
              <a:rPr lang="en-US" sz="2800" dirty="0" smtClean="0">
                <a:latin typeface="Verdana" charset="0"/>
              </a:rPr>
              <a:t>user interfaces and human-computer interaction</a:t>
            </a:r>
            <a:endParaRPr lang="en-US" sz="2800" dirty="0">
              <a:latin typeface="Verdana" charset="0"/>
            </a:endParaRPr>
          </a:p>
          <a:p>
            <a:pPr eaLnBrk="1" hangingPunct="1"/>
            <a:endParaRPr lang="en-US" sz="2800" dirty="0" smtClean="0">
              <a:latin typeface="Verdana" charset="0"/>
            </a:endParaRPr>
          </a:p>
          <a:p>
            <a:pPr eaLnBrk="1" hangingPunct="1"/>
            <a:r>
              <a:rPr lang="en-US" sz="2800" dirty="0" smtClean="0">
                <a:latin typeface="Verdana" charset="0"/>
              </a:rPr>
              <a:t>Input and output devices and software used to interact with computers &amp; environment</a:t>
            </a:r>
            <a:endParaRPr lang="en-US" sz="2800" dirty="0">
              <a:latin typeface="Verdan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3962400"/>
            <a:ext cx="2895600" cy="1981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" y="3962400"/>
            <a:ext cx="3048000" cy="1987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0900" y="3962400"/>
            <a:ext cx="3213100" cy="197962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5 at 2.07.4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" y="838200"/>
            <a:ext cx="26597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hlinkClick r:id="rId4"/>
              </a:rPr>
              <a:t>https://flutterapp.com/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5425298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35930"/>
            <a:ext cx="9067800" cy="5104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3458825"/>
            <a:ext cx="3352800" cy="223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0" y="4267200"/>
            <a:ext cx="3007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Leap Motion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5257800" y="5029200"/>
            <a:ext cx="32880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hlinkClick r:id="rId5"/>
              </a:rPr>
              <a:t>http://youtu.be/_d6KuiuteIA</a:t>
            </a:r>
            <a:endParaRPr lang="en-US" sz="2000" dirty="0" smtClean="0"/>
          </a:p>
        </p:txBody>
      </p:sp>
      <p:sp>
        <p:nvSpPr>
          <p:cNvPr id="7" name="5-Point Star 6"/>
          <p:cNvSpPr/>
          <p:nvPr/>
        </p:nvSpPr>
        <p:spPr>
          <a:xfrm>
            <a:off x="4544291" y="4572000"/>
            <a:ext cx="838200" cy="6858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6568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9252" cy="586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6463" y="5906869"/>
            <a:ext cx="3096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Projectors &amp; Pico Projectors </a:t>
            </a:r>
          </a:p>
          <a:p>
            <a:pPr algn="ctr"/>
            <a:r>
              <a:rPr lang="en-US" dirty="0" smtClean="0"/>
              <a:t>(e.g. Ever Win’s EWP1000)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2802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28600" y="5791200"/>
            <a:ext cx="9525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creen Shot 2012-11-15 at 4.24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3429000"/>
            <a:ext cx="6324600" cy="3435493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0" y="15240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2000" kern="1200">
                <a:solidFill>
                  <a:srgbClr val="404040"/>
                </a:solidFill>
                <a:latin typeface="Verdana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8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6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4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4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sz="4000" dirty="0"/>
              <a:t>Moveable interactive projected displays using projector based </a:t>
            </a:r>
            <a:r>
              <a:rPr lang="en-US" sz="4000" dirty="0" smtClean="0"/>
              <a:t>tracking</a:t>
            </a:r>
          </a:p>
          <a:p>
            <a:pPr marL="0" indent="0" algn="ctr" eaLnBrk="1" hangingPunct="1">
              <a:buNone/>
              <a:defRPr/>
            </a:pPr>
            <a:r>
              <a:rPr lang="en-US" dirty="0" smtClean="0"/>
              <a:t>Johnny </a:t>
            </a:r>
            <a:r>
              <a:rPr lang="en-US" dirty="0"/>
              <a:t>C. Lee, Scott E. Hudson, Jay W. </a:t>
            </a:r>
            <a:r>
              <a:rPr lang="en-US" dirty="0" err="1"/>
              <a:t>Summet</a:t>
            </a:r>
            <a:r>
              <a:rPr lang="en-US" dirty="0"/>
              <a:t>, and Paul H. Dietz. 2005</a:t>
            </a:r>
            <a:r>
              <a:rPr lang="en-US" dirty="0" smtClean="0"/>
              <a:t>. </a:t>
            </a:r>
            <a:r>
              <a:rPr lang="en-US" dirty="0"/>
              <a:t>In </a:t>
            </a:r>
            <a:r>
              <a:rPr lang="en-US" i="1" dirty="0"/>
              <a:t>Proceedings of the 18th annual ACM symposium on User interface software and technology</a:t>
            </a:r>
            <a:r>
              <a:rPr lang="en-US" dirty="0"/>
              <a:t> (UIST '05). ACM, New York, NY, USA, 63-</a:t>
            </a:r>
            <a:r>
              <a:rPr lang="en-US" dirty="0" smtClean="0"/>
              <a:t>72</a:t>
            </a:r>
            <a:r>
              <a:rPr lang="en-US" dirty="0"/>
              <a:t>.</a:t>
            </a:r>
          </a:p>
          <a:p>
            <a:pPr marL="0" indent="0" algn="ctr" eaLnBrk="1" hangingPunct="1">
              <a:buNone/>
              <a:defRPr/>
            </a:pPr>
            <a:endParaRPr lang="en-US" dirty="0" smtClean="0"/>
          </a:p>
        </p:txBody>
      </p:sp>
      <p:sp>
        <p:nvSpPr>
          <p:cNvPr id="10" name="Rectangle 9"/>
          <p:cNvSpPr/>
          <p:nvPr/>
        </p:nvSpPr>
        <p:spPr>
          <a:xfrm>
            <a:off x="2683644" y="3733800"/>
            <a:ext cx="3809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 eaLnBrk="1" hangingPunct="1">
              <a:buNone/>
              <a:defRPr/>
            </a:pPr>
            <a:r>
              <a:rPr lang="en-US" dirty="0">
                <a:hlinkClick r:id="rId4"/>
              </a:rPr>
              <a:t>http://youtu.be/liMcMmaewig?t=24s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64837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28600" y="5791200"/>
            <a:ext cx="9525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3" name="Content Placeholder 2"/>
          <p:cNvSpPr>
            <a:spLocks noGrp="1"/>
          </p:cNvSpPr>
          <p:nvPr>
            <p:ph sz="half" idx="1"/>
          </p:nvPr>
        </p:nvSpPr>
        <p:spPr>
          <a:xfrm>
            <a:off x="5029200" y="152400"/>
            <a:ext cx="4114800" cy="5791200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Courier New" charset="0"/>
              <a:buNone/>
              <a:defRPr/>
            </a:pPr>
            <a:r>
              <a:rPr lang="en-US" sz="3800" dirty="0" err="1" smtClean="0"/>
              <a:t>SideBySide</a:t>
            </a:r>
            <a:r>
              <a:rPr lang="en-US" sz="3800" dirty="0"/>
              <a:t>: Ad-hoc Multi-user Interaction with Handheld </a:t>
            </a:r>
            <a:r>
              <a:rPr lang="en-US" sz="3800" dirty="0" smtClean="0"/>
              <a:t>Projectors</a:t>
            </a:r>
          </a:p>
          <a:p>
            <a:pPr marL="0" indent="0" algn="ctr" eaLnBrk="1" hangingPunct="1">
              <a:buFont typeface="Courier New" charset="0"/>
              <a:buNone/>
              <a:defRPr/>
            </a:pPr>
            <a:r>
              <a:rPr lang="en-US" dirty="0" smtClean="0"/>
              <a:t>Willis</a:t>
            </a:r>
            <a:r>
              <a:rPr lang="en-US" dirty="0"/>
              <a:t>, K. D.D., </a:t>
            </a:r>
            <a:r>
              <a:rPr lang="en-US" dirty="0" err="1"/>
              <a:t>Poupyrev</a:t>
            </a:r>
            <a:r>
              <a:rPr lang="en-US" dirty="0"/>
              <a:t>, I., Hudson, S. E., and Mahler, M. </a:t>
            </a:r>
            <a:r>
              <a:rPr lang="en-US" dirty="0" err="1"/>
              <a:t>SideBySide</a:t>
            </a:r>
            <a:r>
              <a:rPr lang="en-US" dirty="0"/>
              <a:t>: Ad-hoc Multi-user Interaction with Handheld Projectors. In Proc. ACM UIST (2011)</a:t>
            </a:r>
            <a:r>
              <a:rPr lang="en-US" dirty="0" smtClean="0"/>
              <a:t>.</a:t>
            </a:r>
            <a:endParaRPr lang="en-US" sz="4000" dirty="0">
              <a:latin typeface="Verdana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075" y="-1905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00" y="5410200"/>
            <a:ext cx="381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hlinkClick r:id="rId4"/>
              </a:rPr>
              <a:t>http://www.disneyresearch.com/project/sidebyside/</a:t>
            </a:r>
            <a:endParaRPr lang="en-US" dirty="0"/>
          </a:p>
        </p:txBody>
      </p:sp>
      <p:sp>
        <p:nvSpPr>
          <p:cNvPr id="6" name="5-Point Star 5"/>
          <p:cNvSpPr/>
          <p:nvPr/>
        </p:nvSpPr>
        <p:spPr>
          <a:xfrm>
            <a:off x="4876800" y="5334000"/>
            <a:ext cx="838200" cy="6858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0814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28600" y="5791200"/>
            <a:ext cx="9525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0" y="15240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2000" kern="1200">
                <a:solidFill>
                  <a:srgbClr val="404040"/>
                </a:solidFill>
                <a:latin typeface="Verdana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8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6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4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4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sz="4000" dirty="0" err="1"/>
              <a:t>Skinput</a:t>
            </a:r>
            <a:r>
              <a:rPr lang="en-US" sz="4000" dirty="0"/>
              <a:t>: Appropriating the Body as an Input </a:t>
            </a:r>
            <a:r>
              <a:rPr lang="en-US" sz="4000" dirty="0" smtClean="0"/>
              <a:t>Surface</a:t>
            </a:r>
          </a:p>
          <a:p>
            <a:pPr marL="0" indent="0" algn="ctr" eaLnBrk="1" hangingPunct="1">
              <a:buNone/>
              <a:defRPr/>
            </a:pPr>
            <a:r>
              <a:rPr lang="en-US" dirty="0" smtClean="0"/>
              <a:t>Harrison</a:t>
            </a:r>
            <a:r>
              <a:rPr lang="en-US" dirty="0"/>
              <a:t>, C., Tan, D. Morris, D. 2010. </a:t>
            </a:r>
            <a:r>
              <a:rPr lang="en-US" dirty="0" err="1"/>
              <a:t>Skinput</a:t>
            </a:r>
            <a:r>
              <a:rPr lang="en-US" dirty="0"/>
              <a:t>: Appropriating the Body as an Input Surface. In Proceedings of the 28th Annual SIGCHI Conference on Human Factors in Computing Systems (Atlanta, Georgia, April 10 - 15, 2010). CHI '10. ACM, New York, NY. 453-462.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49" y="2997968"/>
            <a:ext cx="5811733" cy="38600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62200" y="3244334"/>
            <a:ext cx="44547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hlinkClick r:id="rId4"/>
              </a:rPr>
              <a:t>http://youtu.be/g3XPUdW9Ryg?t=24s</a:t>
            </a:r>
            <a:endParaRPr lang="en-US" sz="2000" dirty="0"/>
          </a:p>
        </p:txBody>
      </p:sp>
      <p:sp>
        <p:nvSpPr>
          <p:cNvPr id="6" name="5-Point Star 5"/>
          <p:cNvSpPr/>
          <p:nvPr/>
        </p:nvSpPr>
        <p:spPr>
          <a:xfrm>
            <a:off x="1524000" y="3036455"/>
            <a:ext cx="838200" cy="6858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601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839200" cy="9144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Evolution of Computer Hardware</a:t>
            </a:r>
          </a:p>
        </p:txBody>
      </p:sp>
      <p:sp>
        <p:nvSpPr>
          <p:cNvPr id="11266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8686800" cy="4648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Second Generation (1956-1963) </a:t>
            </a:r>
          </a:p>
          <a:p>
            <a:pPr lvl="1" eaLnBrk="1" hangingPunct="1"/>
            <a:r>
              <a:rPr lang="en-US" sz="2600" dirty="0" smtClean="0"/>
              <a:t>Transistors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362201"/>
            <a:ext cx="3581400" cy="3124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9600" y="54012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John Bardeen, William Shockley and Walter Brattain, the inventors of the transistor, 1948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3082" y="2362200"/>
            <a:ext cx="3928918" cy="3124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1" y="5449669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 replica of the first working transistor.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88974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353" y="228600"/>
            <a:ext cx="504264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28600" y="5791200"/>
            <a:ext cx="10287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00" y="8382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2802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Nintendo Wii Remote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8686800" cy="46482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600" dirty="0" smtClean="0">
                <a:latin typeface="Verdana" charset="0"/>
                <a:cs typeface="Arial" charset="0"/>
              </a:rPr>
              <a:t>Primary controller for Nintendo Wii</a:t>
            </a:r>
          </a:p>
          <a:p>
            <a:pPr lvl="1" eaLnBrk="1" hangingPunct="1">
              <a:defRPr/>
            </a:pPr>
            <a:r>
              <a:rPr lang="en-US" sz="2400" dirty="0">
                <a:latin typeface="Verdana" charset="0"/>
                <a:cs typeface="Arial" charset="0"/>
              </a:rPr>
              <a:t>Basic audio</a:t>
            </a:r>
          </a:p>
          <a:p>
            <a:pPr lvl="1" eaLnBrk="1" hangingPunct="1">
              <a:defRPr/>
            </a:pPr>
            <a:r>
              <a:rPr lang="en-US" sz="2400" dirty="0">
                <a:latin typeface="Verdana" charset="0"/>
                <a:cs typeface="Arial" charset="0"/>
              </a:rPr>
              <a:t>Rumble feedback</a:t>
            </a:r>
          </a:p>
          <a:p>
            <a:pPr lvl="1" eaLnBrk="1" hangingPunct="1">
              <a:defRPr/>
            </a:pPr>
            <a:r>
              <a:rPr lang="en-US" sz="2400" dirty="0">
                <a:latin typeface="Verdana" charset="0"/>
                <a:cs typeface="Arial" charset="0"/>
              </a:rPr>
              <a:t>ADXL330 accelerometer</a:t>
            </a:r>
          </a:p>
          <a:p>
            <a:pPr lvl="1" eaLnBrk="1" hangingPunct="1">
              <a:defRPr/>
            </a:pPr>
            <a:r>
              <a:rPr lang="en-US" sz="2400" dirty="0">
                <a:latin typeface="Verdana" charset="0"/>
                <a:cs typeface="Arial" charset="0"/>
              </a:rPr>
              <a:t>Optical sensor</a:t>
            </a:r>
          </a:p>
          <a:p>
            <a:pPr eaLnBrk="1" hangingPunct="1">
              <a:defRPr/>
            </a:pPr>
            <a:endParaRPr lang="en-US" sz="2600" dirty="0" smtClean="0">
              <a:latin typeface="Verdana" charset="0"/>
              <a:cs typeface="Arial" charset="0"/>
            </a:endParaRPr>
          </a:p>
          <a:p>
            <a:pPr eaLnBrk="1" hangingPunct="1">
              <a:defRPr/>
            </a:pPr>
            <a:r>
              <a:rPr lang="en-US" sz="2600" dirty="0" smtClean="0">
                <a:latin typeface="Verdana" charset="0"/>
                <a:cs typeface="Arial" charset="0"/>
              </a:rPr>
              <a:t>Motion sensing capability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Verdana" charset="0"/>
                <a:cs typeface="Arial" charset="0"/>
              </a:rPr>
              <a:t>Interact with and manipulate </a:t>
            </a:r>
          </a:p>
          <a:p>
            <a:pPr marL="457200" lvl="1" indent="0" eaLnBrk="1" hangingPunct="1">
              <a:buNone/>
              <a:defRPr/>
            </a:pPr>
            <a:r>
              <a:rPr lang="en-US" sz="2400" dirty="0" smtClean="0">
                <a:latin typeface="Verdana" charset="0"/>
                <a:cs typeface="Arial" charset="0"/>
              </a:rPr>
              <a:t>  </a:t>
            </a:r>
            <a:r>
              <a:rPr lang="en-US" sz="2400" dirty="0">
                <a:latin typeface="Verdana" charset="0"/>
                <a:cs typeface="Arial" charset="0"/>
              </a:rPr>
              <a:t> </a:t>
            </a:r>
            <a:r>
              <a:rPr lang="en-US" sz="2400" dirty="0" smtClean="0">
                <a:latin typeface="Verdana" charset="0"/>
                <a:cs typeface="Arial" charset="0"/>
              </a:rPr>
              <a:t>objects on screen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Verdana" charset="0"/>
                <a:cs typeface="Arial" charset="0"/>
              </a:rPr>
              <a:t>Gesture recognition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Verdana" charset="0"/>
                <a:cs typeface="Arial" charset="0"/>
              </a:rPr>
              <a:t>Pointing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500" y="1600200"/>
            <a:ext cx="4356100" cy="331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9813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Nintendo Wii Remote (</a:t>
            </a:r>
            <a:r>
              <a:rPr lang="en-US" sz="3600" dirty="0" err="1" smtClean="0">
                <a:ea typeface="+mj-ea"/>
                <a:cs typeface="+mj-cs"/>
              </a:rPr>
              <a:t>Wiimote</a:t>
            </a:r>
            <a:r>
              <a:rPr lang="en-US" sz="3600" dirty="0" smtClean="0">
                <a:ea typeface="+mj-ea"/>
                <a:cs typeface="+mj-cs"/>
              </a:rPr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1127297"/>
            <a:ext cx="4572000" cy="49687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460500"/>
            <a:ext cx="3453841" cy="3327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934200" y="4495800"/>
            <a:ext cx="2057400" cy="60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51054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5916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65060" y="380999"/>
            <a:ext cx="4419600" cy="5257800"/>
            <a:chOff x="0" y="139700"/>
            <a:chExt cx="5334000" cy="61849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r="51392" b="6654"/>
            <a:stretch/>
          </p:blipFill>
          <p:spPr>
            <a:xfrm>
              <a:off x="0" y="139700"/>
              <a:ext cx="4444755" cy="613997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657600" y="5791200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2246" r="-1516" b="6654"/>
          <a:stretch/>
        </p:blipFill>
        <p:spPr>
          <a:xfrm>
            <a:off x="4423216" y="292100"/>
            <a:ext cx="4034984" cy="54991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105400" y="0"/>
            <a:ext cx="32766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02389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dirty="0" err="1" smtClean="0">
                <a:ea typeface="+mj-ea"/>
                <a:cs typeface="+mj-cs"/>
              </a:rPr>
              <a:t>Wiimote</a:t>
            </a:r>
            <a:r>
              <a:rPr lang="en-US" sz="3600" dirty="0" smtClean="0">
                <a:ea typeface="+mj-ea"/>
                <a:cs typeface="+mj-cs"/>
              </a:rPr>
              <a:t> Sensor Bar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8686800" cy="4648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600" dirty="0" smtClean="0">
                <a:latin typeface="Verdana" charset="0"/>
                <a:cs typeface="Arial" charset="0"/>
              </a:rPr>
              <a:t>Optical bar to determine location of controller using the visual IR tracking camera</a:t>
            </a:r>
            <a:endParaRPr lang="en-US" sz="2600" dirty="0">
              <a:latin typeface="Verdana" charset="0"/>
              <a:cs typeface="Arial" charset="0"/>
            </a:endParaRPr>
          </a:p>
          <a:p>
            <a:pPr eaLnBrk="1" hangingPunct="1">
              <a:defRPr/>
            </a:pPr>
            <a:endParaRPr lang="en-US" sz="2600" dirty="0" smtClean="0">
              <a:latin typeface="Verdana" charset="0"/>
              <a:cs typeface="Arial" charset="0"/>
            </a:endParaRPr>
          </a:p>
          <a:p>
            <a:pPr eaLnBrk="1" hangingPunct="1">
              <a:defRPr/>
            </a:pPr>
            <a:r>
              <a:rPr lang="en-US" sz="2600" dirty="0" smtClean="0">
                <a:latin typeface="Verdana" charset="0"/>
                <a:cs typeface="Arial" charset="0"/>
              </a:rPr>
              <a:t>Sensor Bar with 10 infrared LEDs placed on TV</a:t>
            </a:r>
          </a:p>
          <a:p>
            <a:pPr eaLnBrk="1" hangingPunct="1">
              <a:defRPr/>
            </a:pPr>
            <a:endParaRPr lang="en-US" sz="2600" dirty="0" smtClean="0">
              <a:latin typeface="Verdana" charset="0"/>
              <a:cs typeface="Arial" charset="0"/>
            </a:endParaRPr>
          </a:p>
          <a:p>
            <a:pPr eaLnBrk="1" hangingPunct="1">
              <a:defRPr/>
            </a:pPr>
            <a:endParaRPr lang="en-US" sz="2600" dirty="0" smtClean="0">
              <a:latin typeface="Verdana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0307"/>
            <a:ext cx="9144000" cy="158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057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28600" y="5791200"/>
            <a:ext cx="9525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757046" y="2667000"/>
            <a:ext cx="3629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http://youtu.be/Jd3-eiid-Uw?t=57s</a:t>
            </a:r>
            <a:endParaRPr lang="en-US" dirty="0" smtClean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52400"/>
            <a:ext cx="8686800" cy="5791200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Courier New" charset="0"/>
              <a:buNone/>
              <a:defRPr/>
            </a:pPr>
            <a:r>
              <a:rPr lang="en-US" sz="3800" dirty="0" smtClean="0"/>
              <a:t>Head Tracking for Desktop Virtual Reality Displays using the Wii Remote</a:t>
            </a:r>
          </a:p>
          <a:p>
            <a:pPr marL="0" indent="0" algn="ctr" eaLnBrk="1" hangingPunct="1">
              <a:buFont typeface="Courier New" charset="0"/>
              <a:buNone/>
              <a:defRPr/>
            </a:pPr>
            <a:r>
              <a:rPr lang="en-US" dirty="0" smtClean="0"/>
              <a:t>Johnny Chung Lee, Human-Computer Interaction Institute, Carnegie Mellon University, 2007</a:t>
            </a:r>
          </a:p>
        </p:txBody>
      </p:sp>
      <p:pic>
        <p:nvPicPr>
          <p:cNvPr id="5" name="Picture 4" descr="Screen Shot 2012-11-15 at 4.00.2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352800"/>
            <a:ext cx="6553200" cy="3170181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1828800" y="2514600"/>
            <a:ext cx="838200" cy="6858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4657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28600" y="5791200"/>
            <a:ext cx="9525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52400"/>
            <a:ext cx="8686800" cy="5791200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Courier New" charset="0"/>
              <a:buNone/>
              <a:defRPr/>
            </a:pPr>
            <a:r>
              <a:rPr lang="en-US" sz="3800" dirty="0" smtClean="0"/>
              <a:t>Tracking Fingers with the Wii Remote</a:t>
            </a:r>
          </a:p>
          <a:p>
            <a:pPr marL="0" indent="0" algn="ctr" eaLnBrk="1" hangingPunct="1">
              <a:buFont typeface="Courier New" charset="0"/>
              <a:buNone/>
              <a:defRPr/>
            </a:pPr>
            <a:r>
              <a:rPr lang="en-US" dirty="0" smtClean="0"/>
              <a:t>Johnny Chung Lee, Human-Computer Interaction Institute, Carnegie Mellon University, 2007</a:t>
            </a:r>
          </a:p>
        </p:txBody>
      </p:sp>
      <p:sp>
        <p:nvSpPr>
          <p:cNvPr id="6" name="Rectangle 5"/>
          <p:cNvSpPr/>
          <p:nvPr/>
        </p:nvSpPr>
        <p:spPr>
          <a:xfrm>
            <a:off x="2423534" y="2362200"/>
            <a:ext cx="4296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http://youtu.be/0awjPUkBXOU?t=1m35s</a:t>
            </a:r>
            <a:endParaRPr lang="en-US" dirty="0" smtClean="0"/>
          </a:p>
        </p:txBody>
      </p:sp>
      <p:pic>
        <p:nvPicPr>
          <p:cNvPr id="7" name="Picture 6" descr="Screen Shot 2012-11-15 at 4.03.10 AM (2)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0" t="22500" r="14757" b="19722"/>
          <a:stretch/>
        </p:blipFill>
        <p:spPr>
          <a:xfrm>
            <a:off x="1317625" y="3022599"/>
            <a:ext cx="6477000" cy="3302001"/>
          </a:xfrm>
          <a:prstGeom prst="rect">
            <a:avLst/>
          </a:prstGeom>
        </p:spPr>
      </p:pic>
      <p:sp>
        <p:nvSpPr>
          <p:cNvPr id="8" name="5-Point Star 7"/>
          <p:cNvSpPr/>
          <p:nvPr/>
        </p:nvSpPr>
        <p:spPr>
          <a:xfrm>
            <a:off x="1524000" y="2133600"/>
            <a:ext cx="838200" cy="6858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3697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28600" y="5791200"/>
            <a:ext cx="9525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52400"/>
            <a:ext cx="8686800" cy="5791200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Courier New" charset="0"/>
              <a:buNone/>
              <a:defRPr/>
            </a:pPr>
            <a:r>
              <a:rPr lang="en-US" sz="3800" dirty="0" smtClean="0"/>
              <a:t>Low-Cost Multi-touch Whiteboard using the </a:t>
            </a:r>
            <a:r>
              <a:rPr lang="en-US" sz="3800" dirty="0" err="1" smtClean="0"/>
              <a:t>Wiimote</a:t>
            </a:r>
            <a:endParaRPr lang="en-US" sz="3800" dirty="0" smtClean="0"/>
          </a:p>
          <a:p>
            <a:pPr marL="0" indent="0" algn="ctr" eaLnBrk="1" hangingPunct="1">
              <a:buFont typeface="Courier New" charset="0"/>
              <a:buNone/>
              <a:defRPr/>
            </a:pPr>
            <a:r>
              <a:rPr lang="en-US" dirty="0" smtClean="0"/>
              <a:t>Johnny Chung Lee, Human-Computer Interaction Institute, Carnegie Mellon University, 2007</a:t>
            </a:r>
          </a:p>
        </p:txBody>
      </p:sp>
      <p:sp>
        <p:nvSpPr>
          <p:cNvPr id="6" name="Rectangle 5"/>
          <p:cNvSpPr/>
          <p:nvPr/>
        </p:nvSpPr>
        <p:spPr>
          <a:xfrm>
            <a:off x="2534659" y="2362200"/>
            <a:ext cx="4091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http://youtu.be/5s5EvhHy7eQ?t=2m1s</a:t>
            </a:r>
            <a:endParaRPr lang="en-US" dirty="0" smtClean="0"/>
          </a:p>
        </p:txBody>
      </p:sp>
      <p:pic>
        <p:nvPicPr>
          <p:cNvPr id="5" name="Picture 4" descr="Screen Shot 2012-11-15 at 5.30.2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67350"/>
            <a:ext cx="8382000" cy="3790650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1676400" y="2133600"/>
            <a:ext cx="838200" cy="6858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4067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4068"/>
          <a:stretch/>
        </p:blipFill>
        <p:spPr>
          <a:xfrm>
            <a:off x="228600" y="762000"/>
            <a:ext cx="8686800" cy="43973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28600" y="5791200"/>
            <a:ext cx="9525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2802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28600" y="5791200"/>
            <a:ext cx="9525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Microsoft </a:t>
            </a:r>
            <a:r>
              <a:rPr lang="en-US" sz="3600" dirty="0" err="1" smtClean="0">
                <a:ea typeface="+mj-ea"/>
                <a:cs typeface="+mj-cs"/>
              </a:rPr>
              <a:t>Kinect</a:t>
            </a:r>
            <a:endParaRPr lang="en-US" sz="3600" dirty="0" smtClean="0">
              <a:ea typeface="+mj-ea"/>
              <a:cs typeface="+mj-cs"/>
            </a:endParaRPr>
          </a:p>
        </p:txBody>
      </p:sp>
      <p:sp>
        <p:nvSpPr>
          <p:cNvPr id="11266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8686800" cy="46482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Verdana" charset="0"/>
              </a:rPr>
              <a:t>Full body motion sensing input device</a:t>
            </a:r>
          </a:p>
          <a:p>
            <a:pPr eaLnBrk="1" hangingPunct="1"/>
            <a:r>
              <a:rPr lang="en-US" sz="2800" dirty="0" smtClean="0">
                <a:latin typeface="Verdana" charset="0"/>
              </a:rPr>
              <a:t>Released by Microsoft in November 2010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3851" r="16955" b="4937"/>
          <a:stretch/>
        </p:blipFill>
        <p:spPr>
          <a:xfrm>
            <a:off x="1263650" y="2438400"/>
            <a:ext cx="6629400" cy="430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7242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839200" cy="9144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Evolution of Computer Hardware</a:t>
            </a:r>
          </a:p>
        </p:txBody>
      </p:sp>
      <p:sp>
        <p:nvSpPr>
          <p:cNvPr id="11266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8686800" cy="4648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Third Generation (1964-1971)</a:t>
            </a:r>
          </a:p>
          <a:p>
            <a:pPr lvl="1" eaLnBrk="1" hangingPunct="1"/>
            <a:r>
              <a:rPr lang="en-US" sz="2600" dirty="0" smtClean="0"/>
              <a:t>Integrated Circuits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800" y="2895600"/>
            <a:ext cx="36576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600" dirty="0" smtClean="0">
                <a:latin typeface="Verdana" charset="0"/>
                <a:cs typeface="Arial" charset="0"/>
              </a:rPr>
              <a:t>What does “Intel” stand for?</a:t>
            </a:r>
            <a:endParaRPr lang="en-US" sz="2600" dirty="0">
              <a:latin typeface="Verdana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400907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Figure --- Original integrated circuit, with aluminum interconnections on silicon. (G. Moore, ISSCC '03, Intel Corp.)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115839"/>
            <a:ext cx="3581400" cy="3446761"/>
          </a:xfrm>
          <a:prstGeom prst="rect">
            <a:avLst/>
          </a:prstGeom>
        </p:spPr>
      </p:pic>
      <p:sp>
        <p:nvSpPr>
          <p:cNvPr id="10" name="Action Button: Help 9">
            <a:hlinkClick r:id="" action="ppaction://noaction" highlightClick="1"/>
          </p:cNvPr>
          <p:cNvSpPr/>
          <p:nvPr/>
        </p:nvSpPr>
        <p:spPr>
          <a:xfrm>
            <a:off x="152400" y="2895600"/>
            <a:ext cx="990600" cy="914400"/>
          </a:xfrm>
          <a:prstGeom prst="actionButtonHel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519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How does </a:t>
            </a:r>
            <a:r>
              <a:rPr lang="en-US" sz="3600" dirty="0" err="1" smtClean="0">
                <a:ea typeface="+mj-ea"/>
                <a:cs typeface="+mj-cs"/>
              </a:rPr>
              <a:t>Kinect</a:t>
            </a:r>
            <a:r>
              <a:rPr lang="en-US" sz="3600" dirty="0" smtClean="0">
                <a:ea typeface="+mj-ea"/>
                <a:cs typeface="+mj-cs"/>
              </a:rPr>
              <a:t> work?</a:t>
            </a:r>
          </a:p>
        </p:txBody>
      </p:sp>
      <p:sp>
        <p:nvSpPr>
          <p:cNvPr id="11266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8686800" cy="46482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800" dirty="0" smtClean="0">
                <a:latin typeface="Verdana" charset="0"/>
              </a:rPr>
              <a:t>Color VGA RGB camera</a:t>
            </a:r>
          </a:p>
          <a:p>
            <a:pPr lvl="1" eaLnBrk="1" hangingPunct="1"/>
            <a:r>
              <a:rPr lang="en-US" sz="2600" dirty="0" smtClean="0">
                <a:latin typeface="Verdana" charset="0"/>
              </a:rPr>
              <a:t>VGA resolution (640x480) with 8-bit resolution and a Bayer color filter</a:t>
            </a:r>
          </a:p>
          <a:p>
            <a:pPr lvl="1" eaLnBrk="1" hangingPunct="1"/>
            <a:r>
              <a:rPr lang="en-US" sz="2600" dirty="0" smtClean="0">
                <a:latin typeface="Verdana" charset="0"/>
              </a:rPr>
              <a:t>Operates at 30 FPS (frames per second)</a:t>
            </a:r>
            <a:endParaRPr lang="en-US" sz="2800" dirty="0" smtClean="0">
              <a:latin typeface="Verdana" charset="0"/>
            </a:endParaRPr>
          </a:p>
          <a:p>
            <a:pPr eaLnBrk="1" hangingPunct="1"/>
            <a:r>
              <a:rPr lang="en-US" sz="2800" dirty="0" smtClean="0">
                <a:latin typeface="Verdana" charset="0"/>
              </a:rPr>
              <a:t>Depth sensor</a:t>
            </a:r>
          </a:p>
          <a:p>
            <a:pPr lvl="1" eaLnBrk="1" hangingPunct="1"/>
            <a:r>
              <a:rPr lang="en-US" sz="2600" dirty="0" smtClean="0">
                <a:latin typeface="Verdana" charset="0"/>
              </a:rPr>
              <a:t>Infrared laser projector with monochrome CMOS sensor, used to capture video data in 3D in ambient light conditions</a:t>
            </a:r>
          </a:p>
          <a:p>
            <a:pPr lvl="1" eaLnBrk="1" hangingPunct="1"/>
            <a:r>
              <a:rPr lang="en-US" sz="2800" dirty="0" smtClean="0"/>
              <a:t>Video stream in VGA resolution (640×480) with 11-bit depth, which provides 2,048 levels of sensitivity</a:t>
            </a:r>
            <a:endParaRPr lang="en-US" sz="2600" dirty="0" smtClean="0">
              <a:latin typeface="Verdana" charset="0"/>
            </a:endParaRPr>
          </a:p>
          <a:p>
            <a:pPr eaLnBrk="1" hangingPunct="1"/>
            <a:endParaRPr lang="en-US" sz="2800" dirty="0" smtClean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08386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How does </a:t>
            </a:r>
            <a:r>
              <a:rPr lang="en-US" sz="3600" dirty="0" err="1" smtClean="0">
                <a:ea typeface="+mj-ea"/>
                <a:cs typeface="+mj-cs"/>
              </a:rPr>
              <a:t>Kinect</a:t>
            </a:r>
            <a:r>
              <a:rPr lang="en-US" sz="3600" dirty="0" smtClean="0">
                <a:ea typeface="+mj-ea"/>
                <a:cs typeface="+mj-cs"/>
              </a:rPr>
              <a:t> work?</a:t>
            </a:r>
          </a:p>
        </p:txBody>
      </p:sp>
      <p:sp>
        <p:nvSpPr>
          <p:cNvPr id="11266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8686800" cy="4648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latin typeface="Verdana" charset="0"/>
              </a:rPr>
              <a:t>IR VGA camera emits </a:t>
            </a:r>
            <a:r>
              <a:rPr lang="en-US" sz="2800" smtClean="0">
                <a:latin typeface="Verdana" charset="0"/>
              </a:rPr>
              <a:t>laser speckle across </a:t>
            </a:r>
            <a:r>
              <a:rPr lang="en-US" sz="2800" dirty="0" smtClean="0">
                <a:latin typeface="Verdana" charset="0"/>
              </a:rPr>
              <a:t>field of view, creating a ‘depth field’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4181"/>
            <a:ext cx="9144000" cy="499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6416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How does </a:t>
            </a:r>
            <a:r>
              <a:rPr lang="en-US" sz="3600" dirty="0" err="1" smtClean="0">
                <a:ea typeface="+mj-ea"/>
                <a:cs typeface="+mj-cs"/>
              </a:rPr>
              <a:t>Kinect</a:t>
            </a:r>
            <a:r>
              <a:rPr lang="en-US" sz="3600" dirty="0" smtClean="0">
                <a:ea typeface="+mj-ea"/>
                <a:cs typeface="+mj-cs"/>
              </a:rPr>
              <a:t> work?</a:t>
            </a:r>
          </a:p>
        </p:txBody>
      </p:sp>
      <p:sp>
        <p:nvSpPr>
          <p:cNvPr id="11266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8686800" cy="4648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/>
              <a:t>The depth is computed from the difference between the speckle pattern that is observed and a reference pattern at a known </a:t>
            </a:r>
            <a:r>
              <a:rPr lang="en-US" sz="2800" dirty="0" smtClean="0"/>
              <a:t>depth.</a:t>
            </a:r>
          </a:p>
          <a:p>
            <a:pPr eaLnBrk="1" hangingPunct="1"/>
            <a:r>
              <a:rPr lang="en-US" sz="2800" dirty="0" smtClean="0"/>
              <a:t>Process is known as stereo triangulation.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0" y="3263900"/>
            <a:ext cx="482600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2508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28600" y="5791200"/>
            <a:ext cx="9525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2-11-15 at 5.10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793750"/>
            <a:ext cx="6934200" cy="527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8039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How does </a:t>
            </a:r>
            <a:r>
              <a:rPr lang="en-US" sz="3600" dirty="0" err="1" smtClean="0">
                <a:ea typeface="+mj-ea"/>
                <a:cs typeface="+mj-cs"/>
              </a:rPr>
              <a:t>Kinect</a:t>
            </a:r>
            <a:r>
              <a:rPr lang="en-US" sz="3600" dirty="0" smtClean="0">
                <a:ea typeface="+mj-ea"/>
                <a:cs typeface="+mj-cs"/>
              </a:rPr>
              <a:t> work?</a:t>
            </a:r>
          </a:p>
        </p:txBody>
      </p:sp>
      <p:sp>
        <p:nvSpPr>
          <p:cNvPr id="11266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8686800" cy="4648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Skeleton is obtained using a pose estimation pipeline as follows here:</a:t>
            </a:r>
          </a:p>
          <a:p>
            <a:pPr eaLnBrk="1" hangingPunct="1"/>
            <a:endParaRPr lang="en-US" sz="2800" dirty="0" smtClean="0"/>
          </a:p>
          <a:p>
            <a:pPr lvl="1" eaLnBrk="1" hangingPunct="1"/>
            <a:r>
              <a:rPr lang="en-US" sz="2600" dirty="0" smtClean="0"/>
              <a:t>Capture depth image</a:t>
            </a:r>
          </a:p>
          <a:p>
            <a:pPr lvl="1" eaLnBrk="1" hangingPunct="1"/>
            <a:r>
              <a:rPr lang="en-US" sz="2600" dirty="0" smtClean="0"/>
              <a:t>Remove background</a:t>
            </a:r>
          </a:p>
          <a:p>
            <a:pPr lvl="1" eaLnBrk="1" hangingPunct="1"/>
            <a:r>
              <a:rPr lang="en-US" sz="2600" dirty="0" smtClean="0"/>
              <a:t>Infer body part per pixel</a:t>
            </a:r>
          </a:p>
          <a:p>
            <a:pPr lvl="1" eaLnBrk="1" hangingPunct="1"/>
            <a:r>
              <a:rPr lang="en-US" sz="2600" dirty="0" smtClean="0"/>
              <a:t>Cluster pixels to hypothesize joint location</a:t>
            </a:r>
          </a:p>
          <a:p>
            <a:pPr lvl="1" eaLnBrk="1" hangingPunct="1"/>
            <a:r>
              <a:rPr lang="en-US" sz="2600" dirty="0" smtClean="0"/>
              <a:t>Fit model and track skeleton</a:t>
            </a:r>
          </a:p>
          <a:p>
            <a:pPr lvl="1" eaLnBrk="1" hangingPunct="1"/>
            <a:endParaRPr lang="en-US" sz="2600" dirty="0" smtClean="0"/>
          </a:p>
          <a:p>
            <a:pPr lvl="1" eaLnBrk="1" hangingPunct="1"/>
            <a:endParaRPr lang="en-US" sz="2600" dirty="0" smtClean="0"/>
          </a:p>
          <a:p>
            <a:pPr lvl="1" eaLnBrk="1" hangingPunct="1"/>
            <a:endParaRPr 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320302684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28600" y="5791200"/>
            <a:ext cx="9525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2012-11-08 16.24.4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7" t="30092" r="15452" b="10185"/>
          <a:stretch/>
        </p:blipFill>
        <p:spPr>
          <a:xfrm>
            <a:off x="0" y="381000"/>
            <a:ext cx="916762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015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28600" y="5791200"/>
            <a:ext cx="9525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8800"/>
            <a:ext cx="9144000" cy="573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5138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033" r="2033" b="28845"/>
          <a:stretch/>
        </p:blipFill>
        <p:spPr>
          <a:xfrm>
            <a:off x="654050" y="1752600"/>
            <a:ext cx="7848600" cy="2988277"/>
          </a:xfrm>
        </p:spPr>
      </p:pic>
      <p:sp>
        <p:nvSpPr>
          <p:cNvPr id="10" name="TextBox 9"/>
          <p:cNvSpPr txBox="1"/>
          <p:nvPr/>
        </p:nvSpPr>
        <p:spPr>
          <a:xfrm>
            <a:off x="990600" y="5027473"/>
            <a:ext cx="7162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World record holder for…?</a:t>
            </a:r>
          </a:p>
          <a:p>
            <a:pPr algn="ctr"/>
            <a:endParaRPr lang="en-US" sz="3600" dirty="0"/>
          </a:p>
          <a:p>
            <a:pPr algn="ctr"/>
            <a:endParaRPr lang="en-US" sz="36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152400" y="533400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Depth cameras became accessible at much lower price point ~$150</a:t>
            </a:r>
          </a:p>
        </p:txBody>
      </p:sp>
      <p:sp>
        <p:nvSpPr>
          <p:cNvPr id="5" name="Action Button: Help 4">
            <a:hlinkClick r:id="" action="ppaction://noaction" highlightClick="1"/>
          </p:cNvPr>
          <p:cNvSpPr/>
          <p:nvPr/>
        </p:nvSpPr>
        <p:spPr>
          <a:xfrm>
            <a:off x="838200" y="4953000"/>
            <a:ext cx="990600" cy="914400"/>
          </a:xfrm>
          <a:prstGeom prst="actionButtonHel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9965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2400" y="533400"/>
            <a:ext cx="8839200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Opened up a large hacker community</a:t>
            </a:r>
          </a:p>
          <a:p>
            <a:pPr algn="ctr"/>
            <a:endParaRPr lang="en-US" sz="3600" dirty="0"/>
          </a:p>
          <a:p>
            <a:pPr algn="ctr"/>
            <a:endParaRPr lang="en-US" sz="3600" dirty="0" smtClean="0"/>
          </a:p>
          <a:p>
            <a:pPr algn="ctr"/>
            <a:endParaRPr lang="en-US" sz="3600" dirty="0" smtClean="0"/>
          </a:p>
          <a:p>
            <a:pPr algn="ctr"/>
            <a:endParaRPr lang="en-US" sz="3600" dirty="0"/>
          </a:p>
          <a:p>
            <a:pPr algn="ctr"/>
            <a:endParaRPr lang="en-US" sz="3600" dirty="0" smtClean="0"/>
          </a:p>
          <a:p>
            <a:pPr algn="ctr"/>
            <a:endParaRPr lang="en-US" sz="3600" dirty="0"/>
          </a:p>
          <a:p>
            <a:pPr algn="ctr"/>
            <a:endParaRPr lang="en-US" sz="3600" dirty="0" smtClean="0"/>
          </a:p>
          <a:p>
            <a:pPr algn="ctr"/>
            <a:r>
              <a:rPr lang="en-US" sz="3600" dirty="0" smtClean="0"/>
              <a:t>5 months after launch…</a:t>
            </a:r>
          </a:p>
          <a:p>
            <a:pPr algn="ctr"/>
            <a:r>
              <a:rPr lang="en-US" sz="2800" dirty="0" smtClean="0">
                <a:hlinkClick r:id="rId3"/>
              </a:rPr>
              <a:t>http://youtu.be/8nlk6HhDpDw</a:t>
            </a:r>
            <a:endParaRPr lang="en-US" sz="2800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000" y="1273049"/>
            <a:ext cx="4896400" cy="360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9621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28600" y="5791200"/>
            <a:ext cx="9525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0" y="15240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2000" kern="1200">
                <a:solidFill>
                  <a:srgbClr val="404040"/>
                </a:solidFill>
                <a:latin typeface="Verdana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8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6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4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B1C"/>
              </a:buClr>
              <a:buFont typeface="Courier New" charset="0"/>
              <a:buChar char="o"/>
              <a:defRPr sz="1400" kern="1200">
                <a:solidFill>
                  <a:srgbClr val="7F7F7F"/>
                </a:solidFill>
                <a:latin typeface="Verdana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sz="4000" dirty="0" err="1" smtClean="0"/>
              <a:t>OmniTouch</a:t>
            </a:r>
            <a:r>
              <a:rPr lang="en-US" sz="4000" dirty="0" smtClean="0"/>
              <a:t>: Wearable </a:t>
            </a:r>
            <a:r>
              <a:rPr lang="en-US" sz="4000" dirty="0" err="1" smtClean="0"/>
              <a:t>Multitouch</a:t>
            </a:r>
            <a:r>
              <a:rPr lang="en-US" sz="4000" dirty="0" smtClean="0"/>
              <a:t> Interaction Everywhere</a:t>
            </a:r>
          </a:p>
          <a:p>
            <a:pPr marL="0" indent="0" algn="ctr" eaLnBrk="1" hangingPunct="1">
              <a:buNone/>
              <a:defRPr/>
            </a:pPr>
            <a:r>
              <a:rPr lang="en-US" dirty="0"/>
              <a:t>Harrison, C., </a:t>
            </a:r>
            <a:r>
              <a:rPr lang="en-US" dirty="0" err="1"/>
              <a:t>Benko</a:t>
            </a:r>
            <a:r>
              <a:rPr lang="en-US" dirty="0"/>
              <a:t>, H., and Wilson, A. D. 2011. </a:t>
            </a:r>
            <a:r>
              <a:rPr lang="en-US" dirty="0" err="1"/>
              <a:t>OmniTouch</a:t>
            </a:r>
            <a:r>
              <a:rPr lang="en-US" dirty="0"/>
              <a:t>: Wearable </a:t>
            </a:r>
            <a:r>
              <a:rPr lang="en-US" dirty="0" err="1"/>
              <a:t>Multitouch</a:t>
            </a:r>
            <a:r>
              <a:rPr lang="en-US" dirty="0"/>
              <a:t> Interaction Everywhere. In Proceedings of the 24th Annual ACM Symposium on User interface Software and Technology (Santa Barbara, California, October 16 - 19, 2011). UIST '11. ACM, New York, NY. 441-</a:t>
            </a:r>
            <a:r>
              <a:rPr lang="en-US" dirty="0" smtClean="0"/>
              <a:t>450.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00" y="3161551"/>
            <a:ext cx="5562600" cy="3708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912" y="3244334"/>
            <a:ext cx="3046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http://youtu.be/Pz17lbjOFn8</a:t>
            </a:r>
            <a:endParaRPr lang="en-US" dirty="0"/>
          </a:p>
        </p:txBody>
      </p:sp>
      <p:sp>
        <p:nvSpPr>
          <p:cNvPr id="7" name="5-Point Star 6"/>
          <p:cNvSpPr/>
          <p:nvPr/>
        </p:nvSpPr>
        <p:spPr>
          <a:xfrm>
            <a:off x="2209800" y="3238500"/>
            <a:ext cx="838200" cy="6858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69996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839200" cy="9144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Evolution of Computer Hardware</a:t>
            </a:r>
          </a:p>
        </p:txBody>
      </p:sp>
      <p:sp>
        <p:nvSpPr>
          <p:cNvPr id="11266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8686800" cy="4648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Fourth Generation (1971-Present)</a:t>
            </a:r>
          </a:p>
          <a:p>
            <a:pPr lvl="1" eaLnBrk="1" hangingPunct="1"/>
            <a:r>
              <a:rPr lang="en-US" sz="2600" dirty="0" smtClean="0"/>
              <a:t>Microprocessors</a:t>
            </a:r>
            <a:endParaRPr lang="en-US" sz="2600" dirty="0"/>
          </a:p>
          <a:p>
            <a:pPr eaLnBrk="1" hangingPunct="1"/>
            <a:endParaRPr lang="en-US" sz="2600" dirty="0">
              <a:latin typeface="Verdana" charset="0"/>
              <a:cs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8600" y="2438400"/>
            <a:ext cx="4572000" cy="3581400"/>
            <a:chOff x="228600" y="2438400"/>
            <a:chExt cx="4572000" cy="35814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" y="2514600"/>
              <a:ext cx="4102100" cy="35052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981200" y="2438400"/>
              <a:ext cx="2819400" cy="533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362200"/>
            <a:ext cx="4114800" cy="3545586"/>
          </a:xfrm>
          <a:prstGeom prst="rect">
            <a:avLst/>
          </a:prstGeom>
        </p:spPr>
      </p:pic>
      <p:sp>
        <p:nvSpPr>
          <p:cNvPr id="7" name="Action Button: Help 6">
            <a:hlinkClick r:id="" action="ppaction://noaction" highlightClick="1"/>
          </p:cNvPr>
          <p:cNvSpPr/>
          <p:nvPr/>
        </p:nvSpPr>
        <p:spPr>
          <a:xfrm>
            <a:off x="7543800" y="1447800"/>
            <a:ext cx="990600" cy="914400"/>
          </a:xfrm>
          <a:prstGeom prst="actionButtonHel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6140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Next Generation Interfaces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8686800" cy="464820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sz="2800" dirty="0" err="1" smtClean="0">
                <a:latin typeface="Verdana" charset="0"/>
                <a:cs typeface="Arial" charset="0"/>
              </a:rPr>
              <a:t>Shahram</a:t>
            </a:r>
            <a:r>
              <a:rPr lang="en-US" sz="2800" dirty="0" smtClean="0">
                <a:latin typeface="Verdana" charset="0"/>
                <a:cs typeface="Arial" charset="0"/>
              </a:rPr>
              <a:t> </a:t>
            </a:r>
            <a:r>
              <a:rPr lang="en-US" sz="2800" dirty="0" err="1" smtClean="0">
                <a:latin typeface="Verdana" charset="0"/>
                <a:cs typeface="Arial" charset="0"/>
              </a:rPr>
              <a:t>Izadi</a:t>
            </a:r>
            <a:r>
              <a:rPr lang="en-US" sz="2800" dirty="0" smtClean="0">
                <a:latin typeface="Verdana" charset="0"/>
                <a:cs typeface="Arial" charset="0"/>
              </a:rPr>
              <a:t>, Microsoft Research Cambridge</a:t>
            </a:r>
          </a:p>
          <a:p>
            <a:pPr eaLnBrk="1" hangingPunct="1">
              <a:defRPr/>
            </a:pPr>
            <a:endParaRPr lang="en-US" sz="2800" dirty="0">
              <a:latin typeface="Verdana" charset="0"/>
              <a:cs typeface="Arial" charset="0"/>
            </a:endParaRPr>
          </a:p>
          <a:p>
            <a:pPr eaLnBrk="1" hangingPunct="1">
              <a:defRPr/>
            </a:pPr>
            <a:r>
              <a:rPr lang="en-US" sz="2800" dirty="0" smtClean="0">
                <a:latin typeface="Verdana" charset="0"/>
                <a:cs typeface="Arial" charset="0"/>
              </a:rPr>
              <a:t>Recent talk on next generation UIs and the future of HCI presented at ISMAR 2012</a:t>
            </a:r>
          </a:p>
          <a:p>
            <a:pPr eaLnBrk="1" hangingPunct="1">
              <a:defRPr/>
            </a:pPr>
            <a:endParaRPr lang="en-US" sz="2800" dirty="0" smtClean="0">
              <a:latin typeface="Verdana" charset="0"/>
              <a:cs typeface="Arial" charset="0"/>
            </a:endParaRPr>
          </a:p>
          <a:p>
            <a:pPr eaLnBrk="1" hangingPunct="1">
              <a:defRPr/>
            </a:pPr>
            <a:r>
              <a:rPr lang="en-US" sz="2800" dirty="0" smtClean="0">
                <a:latin typeface="Verdana" charset="0"/>
                <a:cs typeface="Arial" charset="0"/>
              </a:rPr>
              <a:t>Transition from from traditional mouse/keyboard to natural user interfaces (NUI) requires:</a:t>
            </a:r>
          </a:p>
          <a:p>
            <a:pPr lvl="1" eaLnBrk="1" hangingPunct="1">
              <a:defRPr/>
            </a:pPr>
            <a:r>
              <a:rPr lang="en-US" sz="2600" dirty="0" smtClean="0">
                <a:latin typeface="Verdana" charset="0"/>
                <a:cs typeface="Arial" charset="0"/>
              </a:rPr>
              <a:t>Sensing spaces</a:t>
            </a:r>
          </a:p>
          <a:p>
            <a:pPr lvl="1" eaLnBrk="1" hangingPunct="1">
              <a:defRPr/>
            </a:pPr>
            <a:r>
              <a:rPr lang="en-US" sz="2600" dirty="0" smtClean="0">
                <a:latin typeface="Verdana" charset="0"/>
                <a:cs typeface="Arial" charset="0"/>
              </a:rPr>
              <a:t>Freeing pixels</a:t>
            </a:r>
          </a:p>
          <a:p>
            <a:pPr lvl="1" eaLnBrk="1" hangingPunct="1">
              <a:defRPr/>
            </a:pPr>
            <a:r>
              <a:rPr lang="en-US" sz="2600" dirty="0">
                <a:latin typeface="Verdana" charset="0"/>
                <a:cs typeface="Arial" charset="0"/>
              </a:rPr>
              <a:t>Adding physicality</a:t>
            </a:r>
          </a:p>
          <a:p>
            <a:pPr lvl="1" eaLnBrk="1" hangingPunct="1">
              <a:defRPr/>
            </a:pPr>
            <a:endParaRPr lang="en-US" sz="2600" dirty="0">
              <a:latin typeface="Verdan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33798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Sensing Spaces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562475" y="10227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err="1"/>
              <a:t>Shahram</a:t>
            </a:r>
            <a:r>
              <a:rPr lang="en-US" sz="1400" dirty="0"/>
              <a:t> </a:t>
            </a:r>
            <a:r>
              <a:rPr lang="en-US" sz="1400" dirty="0" err="1"/>
              <a:t>Izadi</a:t>
            </a:r>
            <a:r>
              <a:rPr lang="en-US" sz="1400" dirty="0"/>
              <a:t>, David Kim, </a:t>
            </a:r>
            <a:r>
              <a:rPr lang="en-US" sz="1400" dirty="0" err="1"/>
              <a:t>Otmar</a:t>
            </a:r>
            <a:r>
              <a:rPr lang="en-US" sz="1400" dirty="0"/>
              <a:t> </a:t>
            </a:r>
            <a:r>
              <a:rPr lang="en-US" sz="1400" dirty="0" err="1"/>
              <a:t>Hilliges</a:t>
            </a:r>
            <a:r>
              <a:rPr lang="en-US" sz="1400" dirty="0"/>
              <a:t>, David </a:t>
            </a:r>
            <a:r>
              <a:rPr lang="en-US" sz="1400" dirty="0" err="1"/>
              <a:t>Molyneaux</a:t>
            </a:r>
            <a:r>
              <a:rPr lang="en-US" sz="1400" dirty="0"/>
              <a:t>, Richard </a:t>
            </a:r>
            <a:r>
              <a:rPr lang="en-US" sz="1400" dirty="0" err="1"/>
              <a:t>Newcombe</a:t>
            </a:r>
            <a:r>
              <a:rPr lang="en-US" sz="1400" dirty="0"/>
              <a:t>, </a:t>
            </a:r>
            <a:r>
              <a:rPr lang="en-US" sz="1400" dirty="0" err="1"/>
              <a:t>Pushmeet</a:t>
            </a:r>
            <a:r>
              <a:rPr lang="en-US" sz="1400" dirty="0"/>
              <a:t> </a:t>
            </a:r>
            <a:r>
              <a:rPr lang="en-US" sz="1400" dirty="0" err="1"/>
              <a:t>Kohli</a:t>
            </a:r>
            <a:r>
              <a:rPr lang="en-US" sz="1400" dirty="0"/>
              <a:t>, Jamie </a:t>
            </a:r>
            <a:r>
              <a:rPr lang="en-US" sz="1400" dirty="0" err="1"/>
              <a:t>Shotton</a:t>
            </a:r>
            <a:r>
              <a:rPr lang="en-US" sz="1400" dirty="0"/>
              <a:t>, Steve Hodges, Dustin Freeman, Andrew Davison, and Andrew Fitzgibbon. 2011. </a:t>
            </a:r>
            <a:r>
              <a:rPr lang="en-US" sz="1400" dirty="0" err="1"/>
              <a:t>KinectFusion</a:t>
            </a:r>
            <a:r>
              <a:rPr lang="en-US" sz="1400" dirty="0"/>
              <a:t>: real-time 3D reconstruction and interaction using a moving depth camera. In </a:t>
            </a:r>
            <a:r>
              <a:rPr lang="en-US" sz="1400" i="1" dirty="0"/>
              <a:t>Proceedings of the 24th annual ACM symposium on User interface software and technology</a:t>
            </a:r>
            <a:r>
              <a:rPr lang="en-US" sz="1400" dirty="0"/>
              <a:t>(UIST '11). ACM, New York, NY, USA, 559-568.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8686800" cy="46482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endParaRPr lang="en-US" sz="2800" dirty="0" smtClean="0">
              <a:latin typeface="Verdana" charset="0"/>
              <a:cs typeface="Arial" charset="0"/>
            </a:endParaRPr>
          </a:p>
          <a:p>
            <a:pPr eaLnBrk="1" hangingPunct="1">
              <a:defRPr/>
            </a:pPr>
            <a:r>
              <a:rPr lang="en-US" sz="4000" dirty="0" err="1" smtClean="0">
                <a:latin typeface="Verdana" charset="0"/>
                <a:cs typeface="Arial" charset="0"/>
              </a:rPr>
              <a:t>KinectFusion</a:t>
            </a:r>
            <a:endParaRPr lang="en-US" sz="4000" dirty="0" smtClean="0">
              <a:latin typeface="Verdana" charset="0"/>
              <a:cs typeface="Arial" charset="0"/>
            </a:endParaRPr>
          </a:p>
          <a:p>
            <a:pPr lvl="1" eaLnBrk="1" hangingPunct="1">
              <a:defRPr/>
            </a:pPr>
            <a:r>
              <a:rPr lang="en-US" sz="2400" dirty="0" smtClean="0">
                <a:latin typeface="Verdana" charset="0"/>
                <a:cs typeface="Arial" charset="0"/>
              </a:rPr>
              <a:t>Magic ---&gt; 3D reconstruction of spaces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Verdana" charset="0"/>
                <a:cs typeface="Arial" charset="0"/>
              </a:rPr>
              <a:t>Allows for tracking and segmenting objects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Verdana" charset="0"/>
                <a:cs typeface="Arial" charset="0"/>
              </a:rPr>
              <a:t>Provides understanding foreground/background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Verdana" charset="0"/>
                <a:cs typeface="Arial" charset="0"/>
              </a:rPr>
              <a:t>Made available to public in next </a:t>
            </a:r>
            <a:r>
              <a:rPr lang="en-US" sz="2400" dirty="0" err="1" smtClean="0">
                <a:latin typeface="Verdana" charset="0"/>
                <a:cs typeface="Arial" charset="0"/>
              </a:rPr>
              <a:t>Kinect</a:t>
            </a:r>
            <a:r>
              <a:rPr lang="en-US" sz="2400" dirty="0" smtClean="0">
                <a:latin typeface="Verdana" charset="0"/>
                <a:cs typeface="Arial" charset="0"/>
              </a:rPr>
              <a:t> SDK</a:t>
            </a:r>
          </a:p>
          <a:p>
            <a:pPr eaLnBrk="1" hangingPunct="1">
              <a:defRPr/>
            </a:pPr>
            <a:endParaRPr lang="en-US" sz="2600" dirty="0" smtClean="0">
              <a:latin typeface="Verdana" charset="0"/>
              <a:cs typeface="Arial" charset="0"/>
            </a:endParaRPr>
          </a:p>
          <a:p>
            <a:pPr eaLnBrk="1" hangingPunct="1">
              <a:defRPr/>
            </a:pPr>
            <a:r>
              <a:rPr lang="en-US" sz="2600" dirty="0" err="1" smtClean="0">
                <a:latin typeface="Verdana" charset="0"/>
                <a:cs typeface="Arial" charset="0"/>
              </a:rPr>
              <a:t>KinectFusion</a:t>
            </a:r>
            <a:r>
              <a:rPr lang="en-US" sz="2600" dirty="0" smtClean="0">
                <a:latin typeface="Verdana" charset="0"/>
                <a:cs typeface="Arial" charset="0"/>
              </a:rPr>
              <a:t>++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Verdana" charset="0"/>
                <a:cs typeface="Arial" charset="0"/>
              </a:rPr>
              <a:t>Using new cameras with combined </a:t>
            </a:r>
            <a:r>
              <a:rPr lang="en-US" sz="2400" dirty="0" err="1" smtClean="0">
                <a:latin typeface="Verdana" charset="0"/>
                <a:cs typeface="Arial" charset="0"/>
              </a:rPr>
              <a:t>RGB+infrared</a:t>
            </a:r>
            <a:endParaRPr lang="en-US" sz="2400" dirty="0" smtClean="0">
              <a:latin typeface="Verdana" charset="0"/>
              <a:cs typeface="Arial" charset="0"/>
            </a:endParaRPr>
          </a:p>
          <a:p>
            <a:pPr lvl="1" eaLnBrk="1" hangingPunct="1">
              <a:defRPr/>
            </a:pPr>
            <a:r>
              <a:rPr lang="en-US" sz="2400" dirty="0" smtClean="0">
                <a:latin typeface="Verdana" charset="0"/>
                <a:cs typeface="Arial" charset="0"/>
              </a:rPr>
              <a:t>Passive matching illumination allows outdoor use</a:t>
            </a:r>
            <a:endParaRPr lang="en-US" sz="2400" dirty="0">
              <a:latin typeface="Verdan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98752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28600" y="5791200"/>
            <a:ext cx="9525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2-11-15 at 5.45.3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743"/>
            <a:ext cx="9144000" cy="49170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33600" y="5562600"/>
            <a:ext cx="489591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hlinkClick r:id="rId4"/>
              </a:rPr>
              <a:t>http://youtu.be/quGhaggn3cQ</a:t>
            </a:r>
            <a:endParaRPr lang="en-US" sz="2800" dirty="0" smtClean="0"/>
          </a:p>
          <a:p>
            <a:pPr algn="ctr"/>
            <a:r>
              <a:rPr lang="en-US" sz="2800" dirty="0" smtClean="0"/>
              <a:t>[7:47 min]</a:t>
            </a:r>
            <a:endParaRPr lang="en-US" sz="2800" dirty="0"/>
          </a:p>
        </p:txBody>
      </p:sp>
      <p:sp>
        <p:nvSpPr>
          <p:cNvPr id="5" name="5-Point Star 4"/>
          <p:cNvSpPr/>
          <p:nvPr/>
        </p:nvSpPr>
        <p:spPr>
          <a:xfrm>
            <a:off x="1371600" y="5562600"/>
            <a:ext cx="838200" cy="6858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4288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Freeing Pixels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8686800" cy="46482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4000" dirty="0" err="1" smtClean="0">
                <a:latin typeface="Verdana" charset="0"/>
                <a:cs typeface="Arial" charset="0"/>
              </a:rPr>
              <a:t>Holodesk</a:t>
            </a:r>
            <a:endParaRPr lang="en-US" sz="2800" dirty="0" smtClean="0">
              <a:latin typeface="Verdana" charset="0"/>
              <a:cs typeface="Arial" charset="0"/>
            </a:endParaRPr>
          </a:p>
          <a:p>
            <a:pPr lvl="1"/>
            <a:r>
              <a:rPr lang="en-US" sz="2400" dirty="0" smtClean="0"/>
              <a:t>Novel </a:t>
            </a:r>
            <a:r>
              <a:rPr lang="en-US" sz="2400" dirty="0"/>
              <a:t>interactive system </a:t>
            </a:r>
            <a:r>
              <a:rPr lang="en-US" sz="2400" dirty="0" smtClean="0"/>
              <a:t>that combines the physical with the virtual world</a:t>
            </a:r>
          </a:p>
          <a:p>
            <a:pPr lvl="1"/>
            <a:r>
              <a:rPr lang="en-US" sz="2400" dirty="0" smtClean="0"/>
              <a:t>Combines </a:t>
            </a:r>
            <a:r>
              <a:rPr lang="en-US" sz="2400" dirty="0"/>
              <a:t>an </a:t>
            </a:r>
            <a:r>
              <a:rPr lang="en-US" sz="2400" dirty="0" smtClean="0"/>
              <a:t>optical see-through </a:t>
            </a:r>
            <a:r>
              <a:rPr lang="en-US" sz="2400" dirty="0"/>
              <a:t>display and </a:t>
            </a:r>
            <a:r>
              <a:rPr lang="en-US" sz="2400" dirty="0" err="1"/>
              <a:t>Kinect</a:t>
            </a:r>
            <a:r>
              <a:rPr lang="en-US" sz="2400" dirty="0"/>
              <a:t> camera to create the </a:t>
            </a:r>
            <a:r>
              <a:rPr lang="en-US" sz="2400" dirty="0" smtClean="0"/>
              <a:t>illusion that </a:t>
            </a:r>
            <a:r>
              <a:rPr lang="en-US" sz="2400" dirty="0"/>
              <a:t>users are directly interacting with 3D </a:t>
            </a:r>
            <a:r>
              <a:rPr lang="en-US" sz="2400" dirty="0" smtClean="0"/>
              <a:t>graphics</a:t>
            </a:r>
          </a:p>
          <a:p>
            <a:pPr lvl="1"/>
            <a:r>
              <a:rPr lang="en-US" sz="2400" dirty="0" smtClean="0"/>
              <a:t>A virtual image </a:t>
            </a:r>
            <a:r>
              <a:rPr lang="en-US" sz="2400" dirty="0"/>
              <a:t>of a 3D scene is rendered through a half silvered </a:t>
            </a:r>
            <a:r>
              <a:rPr lang="en-US" sz="2400" dirty="0" smtClean="0"/>
              <a:t>mirror </a:t>
            </a:r>
            <a:r>
              <a:rPr lang="en-US" sz="2400" dirty="0"/>
              <a:t>and spatially aligned with the real-world for the </a:t>
            </a:r>
            <a:r>
              <a:rPr lang="en-US" sz="2400" dirty="0" smtClean="0"/>
              <a:t>viewer</a:t>
            </a:r>
            <a:endParaRPr lang="en-US" sz="2400" dirty="0"/>
          </a:p>
          <a:p>
            <a:pPr lvl="1"/>
            <a:r>
              <a:rPr lang="en-US" sz="2400" dirty="0" smtClean="0"/>
              <a:t>Users </a:t>
            </a:r>
            <a:r>
              <a:rPr lang="en-US" sz="2400" dirty="0"/>
              <a:t>easily reach into an interaction volume displaying </a:t>
            </a:r>
            <a:r>
              <a:rPr lang="en-US" sz="2400" dirty="0" smtClean="0"/>
              <a:t>the virtual </a:t>
            </a:r>
            <a:r>
              <a:rPr lang="en-US" sz="2400" dirty="0"/>
              <a:t>image. This allows the user to literally get their </a:t>
            </a:r>
            <a:r>
              <a:rPr lang="en-US" sz="2400" dirty="0" smtClean="0"/>
              <a:t>hands into </a:t>
            </a:r>
            <a:r>
              <a:rPr lang="en-US" sz="2400" dirty="0"/>
              <a:t>the virtual display. </a:t>
            </a:r>
            <a:endParaRPr lang="en-US" sz="3600" dirty="0" smtClean="0">
              <a:latin typeface="Verdana" charset="0"/>
              <a:cs typeface="Arial" charset="0"/>
            </a:endParaRPr>
          </a:p>
          <a:p>
            <a:pPr lvl="1" eaLnBrk="1" hangingPunct="1">
              <a:defRPr/>
            </a:pPr>
            <a:endParaRPr lang="en-US" sz="2400" dirty="0">
              <a:latin typeface="Verdana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49775" y="215205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err="1" smtClean="0"/>
              <a:t>Otmar</a:t>
            </a:r>
            <a:r>
              <a:rPr lang="en-US" sz="1400" dirty="0" smtClean="0"/>
              <a:t> </a:t>
            </a:r>
            <a:r>
              <a:rPr lang="en-US" sz="1400" dirty="0" err="1" smtClean="0"/>
              <a:t>Hilliges</a:t>
            </a:r>
            <a:r>
              <a:rPr lang="en-US" sz="1400" dirty="0" smtClean="0"/>
              <a:t>, David Kim, </a:t>
            </a:r>
            <a:r>
              <a:rPr lang="en-US" sz="1400" dirty="0" err="1" smtClean="0"/>
              <a:t>Shahram</a:t>
            </a:r>
            <a:r>
              <a:rPr lang="en-US" sz="1400" dirty="0" smtClean="0"/>
              <a:t> </a:t>
            </a:r>
            <a:r>
              <a:rPr lang="en-US" sz="1400" dirty="0" err="1" smtClean="0"/>
              <a:t>Izadi</a:t>
            </a:r>
            <a:r>
              <a:rPr lang="en-US" sz="1400" dirty="0" smtClean="0"/>
              <a:t>, </a:t>
            </a:r>
            <a:r>
              <a:rPr lang="en-US" sz="1400" dirty="0" err="1" smtClean="0"/>
              <a:t>Malte</a:t>
            </a:r>
            <a:r>
              <a:rPr lang="en-US" sz="1400" dirty="0" smtClean="0"/>
              <a:t> Weiss, and Andrew Wilson. 2012. </a:t>
            </a:r>
            <a:r>
              <a:rPr lang="en-US" sz="1400" dirty="0" err="1" smtClean="0"/>
              <a:t>HoloDesk</a:t>
            </a:r>
            <a:r>
              <a:rPr lang="en-US" sz="1400" dirty="0" smtClean="0"/>
              <a:t>: direct 3d interactions with a situated see-through display. In Proceedings of the SIGCHI Conference on Human Factors in Computing Systems (CHI '12). ACM, New York, NY, USA, 2421-2430.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2295257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28600" y="5791200"/>
            <a:ext cx="9525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273600" y="5562600"/>
            <a:ext cx="461591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hlinkClick r:id="rId3"/>
              </a:rPr>
              <a:t>http://youtu.be/JHL5tJ9ja_w</a:t>
            </a:r>
            <a:endParaRPr lang="en-US" sz="2800" dirty="0" smtClean="0"/>
          </a:p>
          <a:p>
            <a:pPr algn="ctr"/>
            <a:r>
              <a:rPr lang="en-US" sz="2800" dirty="0" smtClean="0"/>
              <a:t>[4:15 min]</a:t>
            </a:r>
            <a:endParaRPr lang="en-US" sz="2800" dirty="0"/>
          </a:p>
        </p:txBody>
      </p:sp>
      <p:pic>
        <p:nvPicPr>
          <p:cNvPr id="5" name="Picture 4" descr="Screen Shot 2012-11-15 at 5.54.4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826"/>
            <a:ext cx="9144000" cy="4935374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1447800" y="5638800"/>
            <a:ext cx="838200" cy="6858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5641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Adding Physicality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8686800" cy="46482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latin typeface="Verdana" charset="0"/>
                <a:cs typeface="Arial" charset="0"/>
              </a:rPr>
              <a:t>Digits</a:t>
            </a:r>
            <a:endParaRPr lang="en-US" sz="2800" dirty="0" smtClean="0">
              <a:latin typeface="Verdana" charset="0"/>
              <a:cs typeface="Arial" charset="0"/>
            </a:endParaRPr>
          </a:p>
          <a:p>
            <a:pPr lvl="1" eaLnBrk="1" hangingPunct="1">
              <a:defRPr/>
            </a:pPr>
            <a:r>
              <a:rPr lang="en-US" sz="2400" dirty="0" smtClean="0">
                <a:latin typeface="Verdana" charset="0"/>
                <a:cs typeface="Arial" charset="0"/>
              </a:rPr>
              <a:t>Freehand 3D computer interaction without gloves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Verdana" charset="0"/>
                <a:cs typeface="Arial" charset="0"/>
              </a:rPr>
              <a:t>“Let your hands do the talking”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Verdana" charset="0"/>
                <a:cs typeface="Arial" charset="0"/>
              </a:rPr>
              <a:t>Hands are difficult to sense</a:t>
            </a:r>
          </a:p>
          <a:p>
            <a:pPr lvl="2" eaLnBrk="1" hangingPunct="1">
              <a:defRPr/>
            </a:pPr>
            <a:r>
              <a:rPr lang="en-US" sz="2200" dirty="0" smtClean="0">
                <a:latin typeface="Verdana" charset="0"/>
                <a:cs typeface="Arial" charset="0"/>
              </a:rPr>
              <a:t>Deforming surfaces</a:t>
            </a:r>
          </a:p>
          <a:p>
            <a:pPr lvl="2" eaLnBrk="1" hangingPunct="1">
              <a:defRPr/>
            </a:pPr>
            <a:r>
              <a:rPr lang="en-US" sz="2200" dirty="0" smtClean="0">
                <a:latin typeface="Verdana" charset="0"/>
                <a:cs typeface="Arial" charset="0"/>
              </a:rPr>
              <a:t>Occlusion</a:t>
            </a:r>
          </a:p>
          <a:p>
            <a:pPr lvl="2" eaLnBrk="1" hangingPunct="1">
              <a:defRPr/>
            </a:pPr>
            <a:r>
              <a:rPr lang="en-US" sz="2200" dirty="0" smtClean="0">
                <a:latin typeface="Verdana" charset="0"/>
                <a:cs typeface="Arial" charset="0"/>
              </a:rPr>
              <a:t>No </a:t>
            </a:r>
            <a:r>
              <a:rPr lang="en-US" sz="2200" dirty="0" err="1" smtClean="0">
                <a:latin typeface="Verdana" charset="0"/>
                <a:cs typeface="Arial" charset="0"/>
              </a:rPr>
              <a:t>wearables</a:t>
            </a:r>
            <a:endParaRPr lang="en-US" sz="2200" dirty="0" smtClean="0">
              <a:latin typeface="Verdana" charset="0"/>
              <a:cs typeface="Arial" charset="0"/>
            </a:endParaRPr>
          </a:p>
          <a:p>
            <a:pPr lvl="2" eaLnBrk="1" hangingPunct="1">
              <a:defRPr/>
            </a:pPr>
            <a:r>
              <a:rPr lang="en-US" sz="2200" dirty="0" smtClean="0">
                <a:latin typeface="Verdana" charset="0"/>
                <a:cs typeface="Arial" charset="0"/>
              </a:rPr>
              <a:t>Gripping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Verdana" charset="0"/>
                <a:cs typeface="Arial" charset="0"/>
              </a:rPr>
              <a:t>3D manipulation of world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Verdana" charset="0"/>
                <a:cs typeface="Arial" charset="0"/>
              </a:rPr>
              <a:t>Non-visual UI</a:t>
            </a:r>
            <a:endParaRPr lang="en-US" sz="2400" dirty="0">
              <a:latin typeface="Verdana" charset="0"/>
              <a:cs typeface="Arial" charset="0"/>
            </a:endParaRPr>
          </a:p>
        </p:txBody>
      </p:sp>
      <p:pic>
        <p:nvPicPr>
          <p:cNvPr id="4" name="Picture 3" descr="Screen Shot 2012-11-15 at 5.57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82" y="3505200"/>
            <a:ext cx="3859918" cy="2133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86400" y="182940"/>
            <a:ext cx="3429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David Kim, </a:t>
            </a:r>
            <a:r>
              <a:rPr lang="en-US" sz="1200" dirty="0" err="1" smtClean="0"/>
              <a:t>Otmar</a:t>
            </a:r>
            <a:r>
              <a:rPr lang="en-US" sz="1200" dirty="0" smtClean="0"/>
              <a:t> </a:t>
            </a:r>
            <a:r>
              <a:rPr lang="en-US" sz="1200" dirty="0" err="1" smtClean="0"/>
              <a:t>Hilliges</a:t>
            </a:r>
            <a:r>
              <a:rPr lang="en-US" sz="1200" dirty="0" smtClean="0"/>
              <a:t>, </a:t>
            </a:r>
            <a:r>
              <a:rPr lang="en-US" sz="1200" dirty="0" err="1" smtClean="0"/>
              <a:t>Shahram</a:t>
            </a:r>
            <a:r>
              <a:rPr lang="en-US" sz="1200" dirty="0" smtClean="0"/>
              <a:t> </a:t>
            </a:r>
            <a:r>
              <a:rPr lang="en-US" sz="1200" dirty="0" err="1" smtClean="0"/>
              <a:t>Izadi</a:t>
            </a:r>
            <a:r>
              <a:rPr lang="en-US" sz="1200" dirty="0" smtClean="0"/>
              <a:t>, Alex D. Butler, </a:t>
            </a:r>
            <a:r>
              <a:rPr lang="en-US" sz="1200" dirty="0" err="1" smtClean="0"/>
              <a:t>Jiawen</a:t>
            </a:r>
            <a:r>
              <a:rPr lang="en-US" sz="1200" dirty="0" smtClean="0"/>
              <a:t> Chen, </a:t>
            </a:r>
            <a:r>
              <a:rPr lang="en-US" sz="1200" dirty="0" err="1" smtClean="0"/>
              <a:t>Iason</a:t>
            </a:r>
            <a:r>
              <a:rPr lang="en-US" sz="1200" dirty="0" smtClean="0"/>
              <a:t> </a:t>
            </a:r>
            <a:r>
              <a:rPr lang="en-US" sz="1200" dirty="0" err="1" smtClean="0"/>
              <a:t>Oikonomidis</a:t>
            </a:r>
            <a:r>
              <a:rPr lang="en-US" sz="1200" dirty="0" smtClean="0"/>
              <a:t>, and Patrick Olivier. 2012. Digits: freehand 3D interactions anywhere using a wrist-worn gloveless sensor. In Proceedings of the 25th annual ACM symposium on User interface software and technology (UIST '12). ACM, New York, NY, USA, 167-176.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5248320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28600" y="5791200"/>
            <a:ext cx="9525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142429" y="5562600"/>
            <a:ext cx="48782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hlinkClick r:id="rId3"/>
              </a:rPr>
              <a:t>http://youtu.be/Tm2IuVfNEGk</a:t>
            </a:r>
            <a:endParaRPr lang="en-US" sz="2800" dirty="0" smtClean="0"/>
          </a:p>
          <a:p>
            <a:pPr algn="ctr"/>
            <a:r>
              <a:rPr lang="en-US" sz="2800" dirty="0" smtClean="0"/>
              <a:t>[2:35 min]</a:t>
            </a:r>
            <a:endParaRPr lang="en-US" sz="2800" dirty="0"/>
          </a:p>
        </p:txBody>
      </p:sp>
      <p:pic>
        <p:nvPicPr>
          <p:cNvPr id="3" name="Picture 2" descr="Screen Shot 2012-11-15 at 5.56.2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579"/>
            <a:ext cx="9144000" cy="4853021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1371600" y="5562600"/>
            <a:ext cx="838200" cy="6858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5573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38348" y="6630455"/>
            <a:ext cx="4972051" cy="2042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90550" y="1069062"/>
            <a:ext cx="7924800" cy="44935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/>
                <a:latin typeface="Segoe UI Light" pitchFamily="34" charset="0"/>
              </a:rPr>
              <a:t>Q</a:t>
            </a:r>
            <a:r>
              <a:rPr lang="en-US" sz="8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latin typeface="Segoe UI Light" pitchFamily="34" charset="0"/>
              </a:rPr>
              <a:t>uestions?</a:t>
            </a:r>
            <a:r>
              <a:rPr lang="en-US" sz="9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/>
                <a:latin typeface="Segoe UI Light" pitchFamily="34" charset="0"/>
              </a:rPr>
              <a:t/>
            </a:r>
            <a:br>
              <a:rPr lang="en-US" sz="9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/>
                <a:latin typeface="Segoe UI Light" pitchFamily="34" charset="0"/>
              </a:rPr>
            </a:br>
            <a:endParaRPr lang="en-US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/>
              <a:latin typeface="Segoe UI Light" pitchFamily="34" charset="0"/>
            </a:endParaRPr>
          </a:p>
          <a:p>
            <a:pPr algn="ctr"/>
            <a:r>
              <a:rPr lang="en-US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/>
                <a:latin typeface="Segoe UI Light" pitchFamily="34" charset="0"/>
              </a:rPr>
              <a:t>greyes@gatech.edu</a:t>
            </a:r>
          </a:p>
          <a:p>
            <a:pPr algn="ctr"/>
            <a:r>
              <a:rPr lang="en-US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/>
                <a:latin typeface="Segoe UI Light" pitchFamily="34" charset="0"/>
              </a:rPr>
              <a:t>www.gareyes.com</a:t>
            </a:r>
          </a:p>
          <a:p>
            <a:pPr algn="ctr"/>
            <a:r>
              <a:rPr lang="en-US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/>
                <a:latin typeface="Segoe UI Light" pitchFamily="34" charset="0"/>
              </a:rPr>
              <a:t>@greyesgt</a:t>
            </a:r>
            <a:endParaRPr lang="en-US" sz="60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/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68970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839200" cy="9144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Evolution of Computer Hardware</a:t>
            </a:r>
          </a:p>
        </p:txBody>
      </p:sp>
      <p:sp>
        <p:nvSpPr>
          <p:cNvPr id="11266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8686800" cy="4648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Fifth Generation (Present-Beyond)</a:t>
            </a:r>
          </a:p>
          <a:p>
            <a:pPr lvl="1" eaLnBrk="1" hangingPunct="1"/>
            <a:r>
              <a:rPr lang="en-US" sz="2600" dirty="0" smtClean="0"/>
              <a:t>Quantum computing</a:t>
            </a:r>
          </a:p>
          <a:p>
            <a:pPr lvl="1" eaLnBrk="1" hangingPunct="1"/>
            <a:r>
              <a:rPr lang="en-US" sz="2600" dirty="0" smtClean="0"/>
              <a:t>Bio-inspired computing</a:t>
            </a:r>
          </a:p>
          <a:p>
            <a:pPr lvl="1" eaLnBrk="1" hangingPunct="1"/>
            <a:r>
              <a:rPr lang="en-US" sz="2600" dirty="0"/>
              <a:t>Heterogeneous </a:t>
            </a:r>
            <a:r>
              <a:rPr lang="en-US" sz="2600" dirty="0" smtClean="0"/>
              <a:t>computing</a:t>
            </a:r>
          </a:p>
          <a:p>
            <a:pPr lvl="1" eaLnBrk="1" hangingPunct="1"/>
            <a:r>
              <a:rPr lang="en-US" sz="2600" dirty="0" smtClean="0"/>
              <a:t>3D transistors</a:t>
            </a:r>
          </a:p>
          <a:p>
            <a:pPr lvl="1" eaLnBrk="1" hangingPunct="1"/>
            <a:r>
              <a:rPr lang="en-US" sz="2600" dirty="0" smtClean="0"/>
              <a:t>Beyond…........</a:t>
            </a:r>
          </a:p>
        </p:txBody>
      </p:sp>
    </p:spTree>
    <p:extLst>
      <p:ext uri="{BB962C8B-B14F-4D97-AF65-F5344CB8AC3E}">
        <p14:creationId xmlns:p14="http://schemas.microsoft.com/office/powerpoint/2010/main" val="177413314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839200" cy="9144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Evolution of Computer Hardware</a:t>
            </a:r>
          </a:p>
        </p:txBody>
      </p:sp>
      <p:sp>
        <p:nvSpPr>
          <p:cNvPr id="11266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8686800" cy="4648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Fifth Generation (Present-Beyond)</a:t>
            </a:r>
          </a:p>
          <a:p>
            <a:pPr lvl="1" eaLnBrk="1" hangingPunct="1"/>
            <a:r>
              <a:rPr lang="en-US" sz="2600" dirty="0" smtClean="0"/>
              <a:t>Quantum computing</a:t>
            </a:r>
          </a:p>
          <a:p>
            <a:pPr lvl="1" eaLnBrk="1" hangingPunct="1"/>
            <a:r>
              <a:rPr lang="en-US" sz="2600" dirty="0" smtClean="0"/>
              <a:t>Bio-inspired computing</a:t>
            </a:r>
          </a:p>
          <a:p>
            <a:pPr lvl="1" eaLnBrk="1" hangingPunct="1"/>
            <a:r>
              <a:rPr lang="en-US" sz="2600" dirty="0"/>
              <a:t>Heterogeneous </a:t>
            </a:r>
            <a:r>
              <a:rPr lang="en-US" sz="2600" dirty="0" smtClean="0"/>
              <a:t>computing</a:t>
            </a:r>
          </a:p>
          <a:p>
            <a:pPr lvl="1" eaLnBrk="1" hangingPunct="1"/>
            <a:r>
              <a:rPr lang="en-US" sz="2600" dirty="0" smtClean="0"/>
              <a:t>3D transistors</a:t>
            </a:r>
          </a:p>
          <a:p>
            <a:pPr lvl="1" eaLnBrk="1" hangingPunct="1"/>
            <a:r>
              <a:rPr lang="en-US" sz="2600" dirty="0" smtClean="0"/>
              <a:t>Beyond…........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371600"/>
            <a:ext cx="86106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9281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What is Ubiquitous Computing?</a:t>
            </a:r>
          </a:p>
        </p:txBody>
      </p:sp>
      <p:sp>
        <p:nvSpPr>
          <p:cNvPr id="11266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371600"/>
            <a:ext cx="7391400" cy="46482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endParaRPr lang="en-US" sz="3000" dirty="0" smtClean="0">
              <a:latin typeface="Verdana" charset="0"/>
              <a:cs typeface="Arial" charset="0"/>
            </a:endParaRPr>
          </a:p>
          <a:p>
            <a:pPr marL="0" indent="0" algn="ctr" eaLnBrk="1" hangingPunct="1">
              <a:buNone/>
            </a:pPr>
            <a:endParaRPr lang="en-US" sz="3000" dirty="0">
              <a:latin typeface="Verdana" charset="0"/>
              <a:cs typeface="Arial" charset="0"/>
            </a:endParaRPr>
          </a:p>
          <a:p>
            <a:pPr marL="0" indent="0" algn="ctr" eaLnBrk="1" hangingPunct="1">
              <a:buNone/>
            </a:pPr>
            <a:r>
              <a:rPr lang="en-US" sz="3000" dirty="0" smtClean="0">
                <a:latin typeface="Verdana" charset="0"/>
                <a:cs typeface="Arial" charset="0"/>
              </a:rPr>
              <a:t>What comes to mind when someone says ubiquitous computing? What do ubiquitous computing researchers research?</a:t>
            </a:r>
            <a:endParaRPr lang="en-US" sz="3000" dirty="0">
              <a:latin typeface="Verdana" charset="0"/>
              <a:cs typeface="Arial" charset="0"/>
            </a:endParaRPr>
          </a:p>
        </p:txBody>
      </p:sp>
      <p:sp>
        <p:nvSpPr>
          <p:cNvPr id="4" name="Action Button: Help 3">
            <a:hlinkClick r:id="" action="ppaction://noaction" highlightClick="1"/>
          </p:cNvPr>
          <p:cNvSpPr/>
          <p:nvPr/>
        </p:nvSpPr>
        <p:spPr>
          <a:xfrm>
            <a:off x="457200" y="2667000"/>
            <a:ext cx="990600" cy="914400"/>
          </a:xfrm>
          <a:prstGeom prst="actionButtonHel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5879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1548</TotalTime>
  <Words>3785</Words>
  <Application>Microsoft Macintosh PowerPoint</Application>
  <PresentationFormat>On-screen Show (4:3)</PresentationFormat>
  <Paragraphs>448</Paragraphs>
  <Slides>67</Slides>
  <Notes>58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Office Theme</vt:lpstr>
      <vt:lpstr>Ubiquitous Computing</vt:lpstr>
      <vt:lpstr>Evolution of Computer Hardware</vt:lpstr>
      <vt:lpstr>PowerPoint Presentation</vt:lpstr>
      <vt:lpstr>Evolution of Computer Hardware</vt:lpstr>
      <vt:lpstr>Evolution of Computer Hardware</vt:lpstr>
      <vt:lpstr>Evolution of Computer Hardware</vt:lpstr>
      <vt:lpstr>Evolution of Computer Hardware</vt:lpstr>
      <vt:lpstr>Evolution of Computer Hardware</vt:lpstr>
      <vt:lpstr>What is Ubiquitous Computing?</vt:lpstr>
      <vt:lpstr>Evolution of Computing Eras</vt:lpstr>
      <vt:lpstr>Vision of Ubiquitous Computing</vt:lpstr>
      <vt:lpstr>Visions of Computing</vt:lpstr>
      <vt:lpstr>Ubiquitous Computing</vt:lpstr>
      <vt:lpstr>What’s Next Ubicomp?</vt:lpstr>
      <vt:lpstr>PowerPoint Presentation</vt:lpstr>
      <vt:lpstr>PowerPoint Presentation</vt:lpstr>
      <vt:lpstr>PowerPoint Presentation</vt:lpstr>
      <vt:lpstr>PowerPoint Presentation</vt:lpstr>
      <vt:lpstr>Vision in the Interface</vt:lpstr>
      <vt:lpstr>Computer Vision</vt:lpstr>
      <vt:lpstr>Computer 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Computer Vision Toolkits</vt:lpstr>
      <vt:lpstr>Computer Vision Toolkits</vt:lpstr>
      <vt:lpstr>PowerPoint Presentation</vt:lpstr>
      <vt:lpstr>Vision-Based Interfaces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Nintendo Wii Remote</vt:lpstr>
      <vt:lpstr>Nintendo Wii Remote (Wiimote)</vt:lpstr>
      <vt:lpstr>PowerPoint Presentation</vt:lpstr>
      <vt:lpstr>Wiimote Sensor Bar</vt:lpstr>
      <vt:lpstr>PowerPoint Presentation</vt:lpstr>
      <vt:lpstr>PowerPoint Presentation</vt:lpstr>
      <vt:lpstr>PowerPoint Presentation</vt:lpstr>
      <vt:lpstr>PowerPoint Presentation</vt:lpstr>
      <vt:lpstr>Microsoft Kinect</vt:lpstr>
      <vt:lpstr>How does Kinect work?</vt:lpstr>
      <vt:lpstr>How does Kinect work?</vt:lpstr>
      <vt:lpstr>How does Kinect work?</vt:lpstr>
      <vt:lpstr>PowerPoint Presentation</vt:lpstr>
      <vt:lpstr>How does Kinect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Generation Interfaces</vt:lpstr>
      <vt:lpstr>Sensing Spaces</vt:lpstr>
      <vt:lpstr>PowerPoint Presentation</vt:lpstr>
      <vt:lpstr>Freeing Pixels</vt:lpstr>
      <vt:lpstr>PowerPoint Presentation</vt:lpstr>
      <vt:lpstr>Adding Physicality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claudia rebola winegarden</dc:creator>
  <cp:lastModifiedBy>Gabriel Reyes</cp:lastModifiedBy>
  <cp:revision>356</cp:revision>
  <dcterms:created xsi:type="dcterms:W3CDTF">2008-06-05T20:56:11Z</dcterms:created>
  <dcterms:modified xsi:type="dcterms:W3CDTF">2012-11-15T18:49:40Z</dcterms:modified>
</cp:coreProperties>
</file>