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60"/>
  </p:notesMasterIdLst>
  <p:handoutMasterIdLst>
    <p:handoutMasterId r:id="rId61"/>
  </p:handoutMasterIdLst>
  <p:sldIdLst>
    <p:sldId id="256" r:id="rId3"/>
    <p:sldId id="566" r:id="rId4"/>
    <p:sldId id="567" r:id="rId5"/>
    <p:sldId id="569" r:id="rId6"/>
    <p:sldId id="568" r:id="rId7"/>
    <p:sldId id="739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79" r:id="rId18"/>
    <p:sldId id="580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93" r:id="rId32"/>
    <p:sldId id="594" r:id="rId33"/>
    <p:sldId id="595" r:id="rId34"/>
    <p:sldId id="596" r:id="rId35"/>
    <p:sldId id="597" r:id="rId36"/>
    <p:sldId id="598" r:id="rId37"/>
    <p:sldId id="599" r:id="rId38"/>
    <p:sldId id="600" r:id="rId39"/>
    <p:sldId id="601" r:id="rId40"/>
    <p:sldId id="602" r:id="rId41"/>
    <p:sldId id="603" r:id="rId42"/>
    <p:sldId id="604" r:id="rId43"/>
    <p:sldId id="605" r:id="rId44"/>
    <p:sldId id="606" r:id="rId45"/>
    <p:sldId id="626" r:id="rId46"/>
    <p:sldId id="744" r:id="rId47"/>
    <p:sldId id="743" r:id="rId48"/>
    <p:sldId id="694" r:id="rId49"/>
    <p:sldId id="742" r:id="rId50"/>
    <p:sldId id="678" r:id="rId51"/>
    <p:sldId id="696" r:id="rId52"/>
    <p:sldId id="697" r:id="rId53"/>
    <p:sldId id="698" r:id="rId54"/>
    <p:sldId id="684" r:id="rId55"/>
    <p:sldId id="699" r:id="rId56"/>
    <p:sldId id="700" r:id="rId57"/>
    <p:sldId id="702" r:id="rId58"/>
    <p:sldId id="701" r:id="rId5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1" autoAdjust="0"/>
    <p:restoredTop sz="93544" autoAdjust="0"/>
  </p:normalViewPr>
  <p:slideViewPr>
    <p:cSldViewPr>
      <p:cViewPr varScale="1">
        <p:scale>
          <a:sx n="118" d="100"/>
          <a:sy n="118" d="100"/>
        </p:scale>
        <p:origin x="8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9" Type="http://schemas.openxmlformats.org/officeDocument/2006/relationships/hyperlink" Target="https://en.wikipedia.org/wiki/Friar" TargetMode="External"/><Relationship Id="rId20" Type="http://schemas.openxmlformats.org/officeDocument/2006/relationships/hyperlink" Target="https://en.wikipedia.org/wiki/Church_of_England" TargetMode="External"/><Relationship Id="rId21" Type="http://schemas.openxmlformats.org/officeDocument/2006/relationships/hyperlink" Target="https://en.wikipedia.org/wiki/William_of_Ockham#cite_note-4" TargetMode="External"/><Relationship Id="rId10" Type="http://schemas.openxmlformats.org/officeDocument/2006/relationships/hyperlink" Target="https://en.wikipedia.org/wiki/Scholasticism" TargetMode="External"/><Relationship Id="rId11" Type="http://schemas.openxmlformats.org/officeDocument/2006/relationships/hyperlink" Target="https://en.wikipedia.org/wiki/Philosopher" TargetMode="External"/><Relationship Id="rId12" Type="http://schemas.openxmlformats.org/officeDocument/2006/relationships/hyperlink" Target="https://en.wikipedia.org/wiki/Ockham,_Surrey" TargetMode="External"/><Relationship Id="rId13" Type="http://schemas.openxmlformats.org/officeDocument/2006/relationships/hyperlink" Target="https://en.wikipedia.org/wiki/Surrey" TargetMode="External"/><Relationship Id="rId14" Type="http://schemas.openxmlformats.org/officeDocument/2006/relationships/hyperlink" Target="https://en.wikipedia.org/wiki/William_of_Ockham#cite_note-3" TargetMode="External"/><Relationship Id="rId15" Type="http://schemas.openxmlformats.org/officeDocument/2006/relationships/hyperlink" Target="https://en.wikipedia.org/wiki/Medieval_philosophy" TargetMode="External"/><Relationship Id="rId16" Type="http://schemas.openxmlformats.org/officeDocument/2006/relationships/hyperlink" Target="https://en.wikipedia.org/wiki/Occam's_razor" TargetMode="External"/><Relationship Id="rId17" Type="http://schemas.openxmlformats.org/officeDocument/2006/relationships/hyperlink" Target="https://en.wikipedia.org/wiki/Logic" TargetMode="External"/><Relationship Id="rId18" Type="http://schemas.openxmlformats.org/officeDocument/2006/relationships/hyperlink" Target="https://en.wikipedia.org/wiki/Physics" TargetMode="External"/><Relationship Id="rId19" Type="http://schemas.openxmlformats.org/officeDocument/2006/relationships/hyperlink" Target="https://en.wikipedia.org/wiki/Theology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en.wikipedia.org/wiki/Help:IPA_for_English" TargetMode="External"/><Relationship Id="rId4" Type="http://schemas.openxmlformats.org/officeDocument/2006/relationships/hyperlink" Target="https://en.wikipedia.org/wiki/Latin_language" TargetMode="External"/><Relationship Id="rId5" Type="http://schemas.openxmlformats.org/officeDocument/2006/relationships/hyperlink" Target="https://en.wikipedia.org/wiki/William_of_Ockham#cite_note-1" TargetMode="External"/><Relationship Id="rId6" Type="http://schemas.openxmlformats.org/officeDocument/2006/relationships/hyperlink" Target="https://en.wikipedia.org/wiki/William_of_Ockham#cite_note-2" TargetMode="External"/><Relationship Id="rId7" Type="http://schemas.openxmlformats.org/officeDocument/2006/relationships/hyperlink" Target="https://en.wikipedia.org/wiki/England" TargetMode="External"/><Relationship Id="rId8" Type="http://schemas.openxmlformats.org/officeDocument/2006/relationships/hyperlink" Target="https://en.wikipedia.org/wiki/Franciscan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004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 b="1">
                <a:solidFill>
                  <a:srgbClr val="222222"/>
                </a:solidFill>
                <a:highlight>
                  <a:srgbClr val="FFFFFF"/>
                </a:highlight>
              </a:rPr>
              <a:t>William of Ockham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(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/ˈɒkəm/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; also </a:t>
            </a:r>
            <a:r>
              <a:rPr lang="en" sz="1050" b="1">
                <a:solidFill>
                  <a:srgbClr val="222222"/>
                </a:solidFill>
                <a:highlight>
                  <a:srgbClr val="FFFFFF"/>
                </a:highlight>
              </a:rPr>
              <a:t>Occam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from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Latin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: </a:t>
            </a:r>
            <a:r>
              <a:rPr lang="en" sz="1050" i="1">
                <a:solidFill>
                  <a:srgbClr val="222222"/>
                </a:solidFill>
                <a:highlight>
                  <a:srgbClr val="FFFFFF"/>
                </a:highlight>
              </a:rPr>
              <a:t>Gulielmus Occamus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;</a:t>
            </a:r>
            <a:r>
              <a:rPr lang="en" sz="1400" baseline="30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[1]</a:t>
            </a:r>
            <a:r>
              <a:rPr lang="en" sz="1400" baseline="300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[2]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c. 1287 – 1347) was an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English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Franciscan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friar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scholastic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philosopher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theologian, who is believed to have been born in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2"/>
              </a:rPr>
              <a:t>Ockham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a small village in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3"/>
              </a:rPr>
              <a:t>Surrey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en" sz="1400" baseline="30000">
                <a:solidFill>
                  <a:srgbClr val="0B0080"/>
                </a:solidFill>
                <a:highlight>
                  <a:srgbClr val="FFFFFF"/>
                </a:highlight>
                <a:hlinkClick r:id="rId14"/>
              </a:rPr>
              <a:t>[3]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He is considered to be one of the major figures of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5"/>
              </a:rPr>
              <a:t>medieval thought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was at the centre of the major intellectual and political controversies of the fourteenth century. He is commonly known for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6"/>
              </a:rPr>
              <a:t>Occam's razor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the methodological principle that bears his name, and also produced significant works on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7"/>
              </a:rPr>
              <a:t>logic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8"/>
              </a:rPr>
              <a:t>physics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and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19"/>
              </a:rPr>
              <a:t>theology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. In the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hlinkClick r:id="rId20"/>
              </a:rPr>
              <a:t>Church of England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his day of commemoration is 10 April.</a:t>
            </a:r>
            <a:r>
              <a:rPr lang="en" sz="1400" baseline="30000">
                <a:solidFill>
                  <a:srgbClr val="0B0080"/>
                </a:solidFill>
                <a:highlight>
                  <a:srgbClr val="FFFFFF"/>
                </a:highlight>
                <a:hlinkClick r:id="rId21"/>
              </a:rPr>
              <a:t>[4]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26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080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Shape 8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Using L2 with SVM gives a nice max-margin interpretation; see 229 for details</a:t>
            </a:r>
          </a:p>
        </p:txBody>
      </p:sp>
    </p:spTree>
    <p:extLst>
      <p:ext uri="{BB962C8B-B14F-4D97-AF65-F5344CB8AC3E}">
        <p14:creationId xmlns:p14="http://schemas.microsoft.com/office/powerpoint/2010/main" val="50683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Shape 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24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4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Shape 1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985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Shape 17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Shape 17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316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hape 1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Shape 1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Have been using linear score function as running example of function to optimize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377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Shape 1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using single linear transformation, stack 2 together, get 2-layer network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9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209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Shape 17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First have W1*x, then nonlinear function, then second linear layer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broadly speaking, NN are class of functions where simpler functions are stacked on top of each other in a hierarchical way to make up a more complex, nonlinear function. Have multiple stages of hierarchical computation.</a:t>
            </a:r>
          </a:p>
        </p:txBody>
      </p:sp>
    </p:spTree>
    <p:extLst>
      <p:ext uri="{BB962C8B-B14F-4D97-AF65-F5344CB8AC3E}">
        <p14:creationId xmlns:p14="http://schemas.microsoft.com/office/powerpoint/2010/main" val="2053846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Shape 1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Biological inspirations to neurons in brain that we’ll discuss later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Looking at it mathematically first, one thing this can help solve, is if we look back to our linear score function, each row of W corresponded to a template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Problem that there can be only one template per class, can’t look for multiple modes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Now intermediate layers can represent anonymous templates that later get recombined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Intermediate layers anonymous templates that get recombined.  solves mode problems</a:t>
            </a:r>
          </a:p>
        </p:txBody>
      </p:sp>
    </p:spTree>
    <p:extLst>
      <p:ext uri="{BB962C8B-B14F-4D97-AF65-F5344CB8AC3E}">
        <p14:creationId xmlns:p14="http://schemas.microsoft.com/office/powerpoint/2010/main" val="327094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Shape 1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Shape 1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stack more of these layers to get deeper networks, where the term deep NN comes from</a:t>
            </a:r>
          </a:p>
        </p:txBody>
      </p:sp>
    </p:spTree>
    <p:extLst>
      <p:ext uri="{BB962C8B-B14F-4D97-AF65-F5344CB8AC3E}">
        <p14:creationId xmlns:p14="http://schemas.microsoft.com/office/powerpoint/2010/main" val="928039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Shape 18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12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Shape 1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08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Shape 18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Shape 18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Even though… still loosely inspired by brain, still interesting to understand where this comes from</a:t>
            </a:r>
          </a:p>
        </p:txBody>
      </p:sp>
    </p:spTree>
    <p:extLst>
      <p:ext uri="{BB962C8B-B14F-4D97-AF65-F5344CB8AC3E}">
        <p14:creationId xmlns:p14="http://schemas.microsoft.com/office/powerpoint/2010/main" val="763893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Shape 18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Shape 1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912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Shape 1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18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Shape 1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620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15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420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Shape 19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Shape 1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734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Shape 19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646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Shape 19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Shape 19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847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Shape 20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63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560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Shape 1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935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614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983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437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28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742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0571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66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Shape 1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31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65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5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50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21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172582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‹#›</a:t>
            </a:fld>
            <a:endParaRPr lang="en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1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s://www.flickr.com/photos/fbobolas/3822222947" TargetMode="External"/><Relationship Id="rId5" Type="http://schemas.openxmlformats.org/officeDocument/2006/relationships/hyperlink" Target="https://www.flickr.com/photos/fbobolas" TargetMode="External"/><Relationship Id="rId6" Type="http://schemas.openxmlformats.org/officeDocument/2006/relationships/hyperlink" Target="https://creativecommons.org/licenses/by/2.0/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neuron/214105/" TargetMode="External"/><Relationship Id="rId4" Type="http://schemas.openxmlformats.org/officeDocument/2006/relationships/hyperlink" Target="https://creativecommons.org/licenses/by/3.0/us/" TargetMode="External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s://thenounproject.com/term/neuron/214105/" TargetMode="External"/><Relationship Id="rId5" Type="http://schemas.openxmlformats.org/officeDocument/2006/relationships/hyperlink" Target="https://creativecommons.org/licenses/by/3.0/us/" TargetMode="External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flickr.com/photos/malfet/1428198050" TargetMode="External"/><Relationship Id="rId5" Type="http://schemas.openxmlformats.org/officeDocument/2006/relationships/hyperlink" Target="https://www.flickr.com/photos/malfet/" TargetMode="External"/><Relationship Id="rId6" Type="http://schemas.openxmlformats.org/officeDocument/2006/relationships/hyperlink" Target="https://creativecommons.org/licenses/by/2.0/" TargetMode="External"/><Relationship Id="rId7" Type="http://schemas.openxmlformats.org/officeDocument/2006/relationships/hyperlink" Target="https://www.pexels.com/photo/audi-cabriolet-car-red-2568/" TargetMode="External"/><Relationship Id="rId8" Type="http://schemas.openxmlformats.org/officeDocument/2006/relationships/hyperlink" Target="https://creativecommons.org/publicdomain/zero/1.0/" TargetMode="External"/><Relationship Id="rId9" Type="http://schemas.openxmlformats.org/officeDocument/2006/relationships/hyperlink" Target="https://en.wikipedia.org/wiki/File:Red_eyed_tree_frog_edit2.jpg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hyperlink" Target="https://thenounproject.com/term/neuron/214105/" TargetMode="External"/><Relationship Id="rId7" Type="http://schemas.openxmlformats.org/officeDocument/2006/relationships/hyperlink" Target="https://creativecommons.org/licenses/by/3.0/us/" TargetMode="External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hyperlink" Target="https://thenounproject.com/term/neuron/214105/" TargetMode="External"/><Relationship Id="rId6" Type="http://schemas.openxmlformats.org/officeDocument/2006/relationships/hyperlink" Target="https://creativecommons.org/licenses/by/3.0/us/" TargetMode="External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maxpixel.freegreatpicture.com/Mountains-Valleys-Landscape-Hills-Grass-Green-699369" TargetMode="External"/><Relationship Id="rId5" Type="http://schemas.openxmlformats.org/officeDocument/2006/relationships/hyperlink" Target="https://creativecommons.org/publicdomain/zero/1.0/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CS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Georgia Tech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</a:t>
            </a: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Regularization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Neural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Networks</a:t>
            </a:r>
            <a:endParaRPr lang="en-US" sz="2000" dirty="0"/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Modular Design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Computing Gradients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Shape 736"/>
          <p:cNvPicPr preferRelativeResize="0"/>
          <p:nvPr/>
        </p:nvPicPr>
        <p:blipFill rotWithShape="1">
          <a:blip r:embed="rId3">
            <a:alphaModFix/>
          </a:blip>
          <a:srcRect r="24738" b="11323"/>
          <a:stretch/>
        </p:blipFill>
        <p:spPr>
          <a:xfrm>
            <a:off x="1414300" y="1197351"/>
            <a:ext cx="4753000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Shape 739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grpSp>
        <p:nvGrpSpPr>
          <p:cNvPr id="740" name="Shape 740"/>
          <p:cNvGrpSpPr/>
          <p:nvPr/>
        </p:nvGrpSpPr>
        <p:grpSpPr>
          <a:xfrm>
            <a:off x="2035818" y="3643404"/>
            <a:ext cx="3304897" cy="1843394"/>
            <a:chOff x="2112225" y="2949950"/>
            <a:chExt cx="2700300" cy="1506164"/>
          </a:xfrm>
        </p:grpSpPr>
        <p:cxnSp>
          <p:nvCxnSpPr>
            <p:cNvPr id="741" name="Shape 741"/>
            <p:cNvCxnSpPr/>
            <p:nvPr/>
          </p:nvCxnSpPr>
          <p:spPr>
            <a:xfrm rot="10800000" flipH="1">
              <a:off x="2121125" y="3056912"/>
              <a:ext cx="2602499" cy="1096200"/>
            </a:xfrm>
            <a:prstGeom prst="straightConnector1">
              <a:avLst/>
            </a:prstGeom>
            <a:noFill/>
            <a:ln w="76200" cap="flat" cmpd="sng">
              <a:solidFill>
                <a:srgbClr val="38761D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42" name="Shape 742"/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743" name="Shape 743"/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44" name="Shape 744"/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45" name="Shape 745"/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Shape 748"/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Shape 749"/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9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7" name="Shape 757"/>
          <p:cNvCxnSpPr/>
          <p:nvPr/>
        </p:nvCxnSpPr>
        <p:spPr>
          <a:xfrm rot="10800000" flipH="1">
            <a:off x="2046711" y="3774355"/>
            <a:ext cx="3185100" cy="13416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59" name="Shape 759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1414300" y="1197350"/>
            <a:ext cx="6315406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Shape 760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Shape 761"/>
          <p:cNvSpPr/>
          <p:nvPr/>
        </p:nvSpPr>
        <p:spPr>
          <a:xfrm rot="5400000">
            <a:off x="6799300" y="1807825"/>
            <a:ext cx="425700" cy="15339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Shape 762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sp>
        <p:nvSpPr>
          <p:cNvPr id="763" name="Shape 763"/>
          <p:cNvSpPr txBox="1"/>
          <p:nvPr/>
        </p:nvSpPr>
        <p:spPr>
          <a:xfrm>
            <a:off x="5528200" y="2787625"/>
            <a:ext cx="2967900" cy="94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should be “simple”, so it works on test data</a:t>
            </a:r>
          </a:p>
        </p:txBody>
      </p:sp>
      <p:grpSp>
        <p:nvGrpSpPr>
          <p:cNvPr id="764" name="Shape 764"/>
          <p:cNvGrpSpPr/>
          <p:nvPr/>
        </p:nvGrpSpPr>
        <p:grpSpPr>
          <a:xfrm>
            <a:off x="2035818" y="3643404"/>
            <a:ext cx="3304897" cy="1843394"/>
            <a:chOff x="2112225" y="2949950"/>
            <a:chExt cx="2700300" cy="1506164"/>
          </a:xfrm>
        </p:grpSpPr>
        <p:sp>
          <p:nvSpPr>
            <p:cNvPr id="765" name="Shape 765"/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766" name="Shape 766"/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67" name="Shape 767"/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68" name="Shape 768"/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81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0" name="Shape 780"/>
          <p:cNvCxnSpPr/>
          <p:nvPr/>
        </p:nvCxnSpPr>
        <p:spPr>
          <a:xfrm rot="10800000" flipH="1">
            <a:off x="2046711" y="3774355"/>
            <a:ext cx="3185100" cy="13416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82" name="Shape 782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1414300" y="1197350"/>
            <a:ext cx="6315406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Shape 784"/>
          <p:cNvSpPr/>
          <p:nvPr/>
        </p:nvSpPr>
        <p:spPr>
          <a:xfrm rot="5400000">
            <a:off x="6799300" y="1807825"/>
            <a:ext cx="425700" cy="15339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Shape 785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sp>
        <p:nvSpPr>
          <p:cNvPr id="786" name="Shape 786"/>
          <p:cNvSpPr txBox="1"/>
          <p:nvPr/>
        </p:nvSpPr>
        <p:spPr>
          <a:xfrm>
            <a:off x="5528200" y="2787625"/>
            <a:ext cx="2967900" cy="94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should be “simple”, so it works on test data</a:t>
            </a:r>
          </a:p>
        </p:txBody>
      </p:sp>
      <p:grpSp>
        <p:nvGrpSpPr>
          <p:cNvPr id="787" name="Shape 787"/>
          <p:cNvGrpSpPr/>
          <p:nvPr/>
        </p:nvGrpSpPr>
        <p:grpSpPr>
          <a:xfrm>
            <a:off x="2035818" y="3643404"/>
            <a:ext cx="3304897" cy="1843394"/>
            <a:chOff x="2112225" y="2949950"/>
            <a:chExt cx="2700300" cy="1506164"/>
          </a:xfrm>
        </p:grpSpPr>
        <p:sp>
          <p:nvSpPr>
            <p:cNvPr id="788" name="Shape 788"/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789" name="Shape 789"/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90" name="Shape 790"/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91" name="Shape 791"/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Shape 792"/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Shape 793"/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Shape 794"/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Shape 795"/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Shape 798"/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9" name="Shape 799"/>
          <p:cNvSpPr txBox="1"/>
          <p:nvPr/>
        </p:nvSpPr>
        <p:spPr>
          <a:xfrm>
            <a:off x="5528200" y="3998437"/>
            <a:ext cx="3564900" cy="13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Occam’s Razor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“Among competing hypotheses, the simplest is the best”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William of Ockham, 1285 - 1347</a:t>
            </a:r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53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Shape 8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09" y="1715799"/>
            <a:ext cx="8565992" cy="4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Shape 807"/>
          <p:cNvSpPr/>
          <p:nvPr/>
        </p:nvSpPr>
        <p:spPr>
          <a:xfrm>
            <a:off x="7827325" y="1664350"/>
            <a:ext cx="1069500" cy="544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Shape 808"/>
          <p:cNvSpPr txBox="1"/>
          <p:nvPr/>
        </p:nvSpPr>
        <p:spPr>
          <a:xfrm>
            <a:off x="5232350" y="828525"/>
            <a:ext cx="4103700" cy="3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regularization strength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(hyperparameter)</a:t>
            </a:r>
          </a:p>
        </p:txBody>
      </p:sp>
      <p:pic>
        <p:nvPicPr>
          <p:cNvPr id="809" name="Shape 8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637" y="85725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Shape 810"/>
          <p:cNvSpPr txBox="1"/>
          <p:nvPr/>
        </p:nvSpPr>
        <p:spPr>
          <a:xfrm>
            <a:off x="289000" y="2247025"/>
            <a:ext cx="8229300" cy="336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In common use:</a:t>
            </a: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L2 regularization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L1 regularization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 net (L1 + L2)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Dropout </a:t>
            </a:r>
            <a:r>
              <a:rPr lang="en" sz="30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(will see later)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Fancier: Batch normalization, stochastic depth</a:t>
            </a:r>
          </a:p>
        </p:txBody>
      </p:sp>
      <p:pic>
        <p:nvPicPr>
          <p:cNvPr id="811" name="Shape 8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0276" y="2740525"/>
            <a:ext cx="2562049" cy="4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Shape 8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938" y="3254545"/>
            <a:ext cx="254872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0263" y="3723750"/>
            <a:ext cx="3781415" cy="43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Regularization</a:t>
            </a:r>
            <a:endParaRPr lang="en-US" dirty="0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80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1" y="1832125"/>
            <a:ext cx="3785725" cy="64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Shape 8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76" y="1981925"/>
            <a:ext cx="2430799" cy="4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Shape 8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76" y="2823946"/>
            <a:ext cx="2564075" cy="42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Shape 8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51" y="3288300"/>
            <a:ext cx="4518297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Shape 8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4900" y="4454825"/>
            <a:ext cx="3174200" cy="6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L2 Regularization (Weight Decay)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73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hape 8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1" y="1832125"/>
            <a:ext cx="3785725" cy="64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Shape 8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76" y="1981925"/>
            <a:ext cx="2430799" cy="4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Shape 8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76" y="2823946"/>
            <a:ext cx="2564075" cy="42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Shape 8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51" y="3288300"/>
            <a:ext cx="4518297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Shape 8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4900" y="4454825"/>
            <a:ext cx="3174200" cy="6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Shape 836"/>
          <p:cNvSpPr txBox="1"/>
          <p:nvPr/>
        </p:nvSpPr>
        <p:spPr>
          <a:xfrm>
            <a:off x="5677125" y="2957425"/>
            <a:ext cx="3395700" cy="134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(If you are a Bayesian: L2 regularization also corresponds MAP inference using a Gaussian prior on W)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L2 Regularization (Weight Decay)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35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Shape 1141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42" name="Shape 1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Shape 1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Shape 1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Shape 1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48" name="Shape 1148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56" name="Shape 1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58" name="Shape 1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Shape 1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64" name="Shape 1164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165" name="Shape 1165"/>
          <p:cNvSpPr txBox="1"/>
          <p:nvPr/>
        </p:nvSpPr>
        <p:spPr>
          <a:xfrm>
            <a:off x="4334150" y="984900"/>
            <a:ext cx="4248300" cy="59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How do we find the best W?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Decomposition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Reality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Estimation</a:t>
              </a:r>
              <a:br>
                <a:rPr lang="en-US" sz="1400" dirty="0" smtClean="0"/>
              </a:br>
              <a:r>
                <a:rPr lang="en-US" sz="1400" dirty="0" smtClean="0"/>
                <a:t>Error</a:t>
              </a:r>
              <a:endParaRPr lang="en-US" sz="1400" dirty="0"/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Optimization</a:t>
              </a:r>
              <a:br>
                <a:rPr lang="en-US" sz="1400" dirty="0" smtClean="0"/>
              </a:br>
              <a:r>
                <a:rPr lang="en-US" sz="1400" dirty="0" smtClean="0"/>
                <a:t>Error = 0</a:t>
              </a:r>
              <a:endParaRPr lang="en-US" sz="1400" dirty="0"/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Modeling Error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 class</a:t>
            </a:r>
            <a:endParaRPr lang="en-US" sz="1800" dirty="0"/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 smtClean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62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Shape 17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Next: Neural Networks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74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5273675" y="1435700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t="2476" b="9"/>
          <a:stretch/>
        </p:blipFill>
        <p:spPr>
          <a:xfrm>
            <a:off x="5403200" y="2161300"/>
            <a:ext cx="3383249" cy="241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50" y="2972875"/>
            <a:ext cx="4961098" cy="1924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139" y="4871375"/>
            <a:ext cx="6347061" cy="6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175" y="1429950"/>
            <a:ext cx="4364924" cy="16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" b="1"/>
              <a:t>Recall from last time</a:t>
            </a:r>
            <a:r>
              <a:rPr lang="en"/>
              <a:t>: Linear Classifier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Shape 1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000"/>
            <a:ext cx="9144000" cy="763600"/>
          </a:xfrm>
        </p:spPr>
        <p:txBody>
          <a:bodyPr>
            <a:normAutofit fontScale="90000"/>
          </a:bodyPr>
          <a:lstStyle/>
          <a:p>
            <a:r>
              <a:rPr lang="en"/>
              <a:t>Neural networks: without the brain stuff</a:t>
            </a:r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45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21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789" name="Shape 1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Shape 1790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791" name="Shape 1791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792" name="Shape 17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smtClean="0"/>
              <a:t>Neural networks: without the brain stuff</a:t>
            </a:r>
            <a:endParaRPr lang="en-US" kern="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9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22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799" name="Shape 17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15997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Shape 1800"/>
          <p:cNvSpPr txBox="1"/>
          <p:nvPr/>
        </p:nvSpPr>
        <p:spPr>
          <a:xfrm>
            <a:off x="499750" y="15610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01" name="Shape 1801"/>
          <p:cNvSpPr txBox="1"/>
          <p:nvPr/>
        </p:nvSpPr>
        <p:spPr>
          <a:xfrm>
            <a:off x="497750" y="21379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02" name="Shape 18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1954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/>
          <p:nvPr/>
        </p:nvSpPr>
        <p:spPr>
          <a:xfrm>
            <a:off x="2788250" y="2717900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1805" name="Shape 1805"/>
          <p:cNvSpPr/>
          <p:nvPr/>
        </p:nvSpPr>
        <p:spPr>
          <a:xfrm>
            <a:off x="4136453" y="3054065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1806" name="Shape 1806"/>
          <p:cNvCxnSpPr/>
          <p:nvPr/>
        </p:nvCxnSpPr>
        <p:spPr>
          <a:xfrm rot="10800000" flipH="1">
            <a:off x="3236479" y="3910575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7" name="Shape 1807"/>
          <p:cNvCxnSpPr/>
          <p:nvPr/>
        </p:nvCxnSpPr>
        <p:spPr>
          <a:xfrm>
            <a:off x="3236479" y="2725892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08" name="Shape 1808"/>
          <p:cNvSpPr txBox="1"/>
          <p:nvPr/>
        </p:nvSpPr>
        <p:spPr>
          <a:xfrm>
            <a:off x="3364583" y="3224807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1809" name="Shape 1809"/>
          <p:cNvSpPr/>
          <p:nvPr/>
        </p:nvSpPr>
        <p:spPr>
          <a:xfrm>
            <a:off x="5548680" y="3243522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1810" name="Shape 1810"/>
          <p:cNvCxnSpPr/>
          <p:nvPr/>
        </p:nvCxnSpPr>
        <p:spPr>
          <a:xfrm>
            <a:off x="4565178" y="3054065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11" name="Shape 1811"/>
          <p:cNvCxnSpPr/>
          <p:nvPr/>
        </p:nvCxnSpPr>
        <p:spPr>
          <a:xfrm rot="10800000" flipH="1">
            <a:off x="4581191" y="3710134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12" name="Shape 1812"/>
          <p:cNvSpPr txBox="1"/>
          <p:nvPr/>
        </p:nvSpPr>
        <p:spPr>
          <a:xfrm>
            <a:off x="4739034" y="3230996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1813" name="Shape 1813"/>
          <p:cNvSpPr txBox="1"/>
          <p:nvPr/>
        </p:nvSpPr>
        <p:spPr>
          <a:xfrm>
            <a:off x="2063550" y="389422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814" name="Shape 1814"/>
          <p:cNvSpPr txBox="1"/>
          <p:nvPr/>
        </p:nvSpPr>
        <p:spPr>
          <a:xfrm>
            <a:off x="4036000" y="389422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815" name="Shape 1815"/>
          <p:cNvSpPr txBox="1"/>
          <p:nvPr/>
        </p:nvSpPr>
        <p:spPr>
          <a:xfrm>
            <a:off x="5569450" y="382507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smtClean="0"/>
              <a:t>Neural networks: without the brain stuff</a:t>
            </a:r>
            <a:endParaRPr lang="en-US" kern="0" dirty="0"/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15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23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21" name="Shape 1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15997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Shape 1822"/>
          <p:cNvSpPr txBox="1"/>
          <p:nvPr/>
        </p:nvSpPr>
        <p:spPr>
          <a:xfrm>
            <a:off x="499750" y="15610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23" name="Shape 1823"/>
          <p:cNvSpPr txBox="1"/>
          <p:nvPr/>
        </p:nvSpPr>
        <p:spPr>
          <a:xfrm>
            <a:off x="497750" y="21379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24" name="Shape 18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1954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6" name="Shape 1826"/>
          <p:cNvSpPr/>
          <p:nvPr/>
        </p:nvSpPr>
        <p:spPr>
          <a:xfrm>
            <a:off x="2788250" y="2717900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1827" name="Shape 1827"/>
          <p:cNvSpPr/>
          <p:nvPr/>
        </p:nvSpPr>
        <p:spPr>
          <a:xfrm>
            <a:off x="4136453" y="3054065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1828" name="Shape 1828"/>
          <p:cNvCxnSpPr/>
          <p:nvPr/>
        </p:nvCxnSpPr>
        <p:spPr>
          <a:xfrm rot="10800000" flipH="1">
            <a:off x="3236479" y="3910575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29" name="Shape 1829"/>
          <p:cNvCxnSpPr/>
          <p:nvPr/>
        </p:nvCxnSpPr>
        <p:spPr>
          <a:xfrm>
            <a:off x="3236479" y="2725892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30" name="Shape 1830"/>
          <p:cNvSpPr txBox="1"/>
          <p:nvPr/>
        </p:nvSpPr>
        <p:spPr>
          <a:xfrm>
            <a:off x="3364583" y="3224807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1831" name="Shape 1831"/>
          <p:cNvSpPr/>
          <p:nvPr/>
        </p:nvSpPr>
        <p:spPr>
          <a:xfrm>
            <a:off x="5548680" y="3243522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1832" name="Shape 1832"/>
          <p:cNvCxnSpPr/>
          <p:nvPr/>
        </p:nvCxnSpPr>
        <p:spPr>
          <a:xfrm>
            <a:off x="4565178" y="3054065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33" name="Shape 1833"/>
          <p:cNvCxnSpPr/>
          <p:nvPr/>
        </p:nvCxnSpPr>
        <p:spPr>
          <a:xfrm rot="10800000" flipH="1">
            <a:off x="4581191" y="3710134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34" name="Shape 1834"/>
          <p:cNvSpPr txBox="1"/>
          <p:nvPr/>
        </p:nvSpPr>
        <p:spPr>
          <a:xfrm>
            <a:off x="4739034" y="3230996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1835" name="Shape 1835"/>
          <p:cNvSpPr txBox="1"/>
          <p:nvPr/>
        </p:nvSpPr>
        <p:spPr>
          <a:xfrm>
            <a:off x="2063550" y="389422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836" name="Shape 1836"/>
          <p:cNvSpPr txBox="1"/>
          <p:nvPr/>
        </p:nvSpPr>
        <p:spPr>
          <a:xfrm>
            <a:off x="4036000" y="389422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837" name="Shape 1837"/>
          <p:cNvSpPr txBox="1"/>
          <p:nvPr/>
        </p:nvSpPr>
        <p:spPr>
          <a:xfrm>
            <a:off x="5569450" y="3825075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1838" name="Shape 18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449" y="4389701"/>
            <a:ext cx="7521527" cy="795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smtClean="0"/>
              <a:t>Neural networks: without the brain stuff</a:t>
            </a:r>
            <a:endParaRPr lang="en-US" kern="0" dirty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7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Shape 184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24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44" name="Shape 1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625" y="3613974"/>
            <a:ext cx="5424259" cy="4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Shape 1847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or 3-layer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49" name="Shape 1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smtClean="0"/>
              <a:t>Neural networks: without the brain stuff</a:t>
            </a:r>
            <a:endParaRPr lang="en-US" kern="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92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Shape 1854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25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55" name="Shape 1855"/>
          <p:cNvSpPr txBox="1"/>
          <p:nvPr/>
        </p:nvSpPr>
        <p:spPr>
          <a:xfrm>
            <a:off x="120875" y="973825"/>
            <a:ext cx="8589300" cy="2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implementation of training a 2-layer Neural Network needs ~20 lines:</a:t>
            </a:r>
          </a:p>
        </p:txBody>
      </p:sp>
      <p:pic>
        <p:nvPicPr>
          <p:cNvPr id="1856" name="Shape 18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24" y="1446475"/>
            <a:ext cx="3339850" cy="37223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In Assignment 2: Writing a 2-layer net</a:t>
            </a:r>
          </a:p>
        </p:txBody>
      </p:sp>
      <p:pic>
        <p:nvPicPr>
          <p:cNvPr id="1862" name="Shape 18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01" y="1649251"/>
            <a:ext cx="6741249" cy="31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896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Shape 186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27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69" name="Shape 18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300" y="1107250"/>
            <a:ext cx="4952375" cy="3714268"/>
          </a:xfrm>
          <a:prstGeom prst="rect">
            <a:avLst/>
          </a:prstGeom>
          <a:noFill/>
          <a:ln>
            <a:noFill/>
          </a:ln>
        </p:spPr>
      </p:pic>
      <p:sp>
        <p:nvSpPr>
          <p:cNvPr id="1870" name="Shape 1870"/>
          <p:cNvSpPr txBox="1"/>
          <p:nvPr/>
        </p:nvSpPr>
        <p:spPr>
          <a:xfrm>
            <a:off x="3823642" y="4895675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Fotis Bobolas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58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Shape 187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28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76" name="Shape 1876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77" name="Shape 1877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8" name="Shape 1878"/>
          <p:cNvSpPr txBox="1"/>
          <p:nvPr/>
        </p:nvSpPr>
        <p:spPr>
          <a:xfrm>
            <a:off x="2376625" y="2732450"/>
            <a:ext cx="17790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away from cell body</a:t>
            </a:r>
          </a:p>
        </p:txBody>
      </p:sp>
      <p:cxnSp>
        <p:nvCxnSpPr>
          <p:cNvPr id="1879" name="Shape 1879"/>
          <p:cNvCxnSpPr/>
          <p:nvPr/>
        </p:nvCxnSpPr>
        <p:spPr>
          <a:xfrm>
            <a:off x="2701100" y="2785400"/>
            <a:ext cx="11262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880" name="Shape 1880"/>
          <p:cNvGrpSpPr/>
          <p:nvPr/>
        </p:nvGrpSpPr>
        <p:grpSpPr>
          <a:xfrm>
            <a:off x="126250" y="1262550"/>
            <a:ext cx="5293425" cy="2193650"/>
            <a:chOff x="126249" y="405300"/>
            <a:chExt cx="5293425" cy="2193650"/>
          </a:xfrm>
        </p:grpSpPr>
        <p:sp>
          <p:nvSpPr>
            <p:cNvPr id="1881" name="Shape 1881"/>
            <p:cNvSpPr txBox="1"/>
            <p:nvPr/>
          </p:nvSpPr>
          <p:spPr>
            <a:xfrm>
              <a:off x="126249" y="2385350"/>
              <a:ext cx="1211700" cy="21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This image</a:t>
              </a: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by Felipe Perucho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licensed under </a:t>
              </a: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CC-BY 3.0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2" name="Shape 1882" descr="noun_214105_cc.png"/>
            <p:cNvPicPr preferRelativeResize="0"/>
            <p:nvPr/>
          </p:nvPicPr>
          <p:blipFill rotWithShape="1">
            <a:blip r:embed="rId5">
              <a:alphaModFix/>
            </a:blip>
            <a:srcRect l="32132" r="31613" b="12640"/>
            <a:stretch/>
          </p:blipFill>
          <p:spPr>
            <a:xfrm rot="-5400000" flipH="1">
              <a:off x="1606312" y="-681587"/>
              <a:ext cx="1845275" cy="4446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3" name="Shape 1883"/>
            <p:cNvCxnSpPr/>
            <p:nvPr/>
          </p:nvCxnSpPr>
          <p:spPr>
            <a:xfrm rot="10800000" flipH="1">
              <a:off x="2425050" y="671800"/>
              <a:ext cx="333600" cy="458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4" name="Shape 1884"/>
            <p:cNvSpPr txBox="1"/>
            <p:nvPr/>
          </p:nvSpPr>
          <p:spPr>
            <a:xfrm>
              <a:off x="2579350" y="40530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dendrite</a:t>
              </a:r>
            </a:p>
          </p:txBody>
        </p:sp>
        <p:cxnSp>
          <p:nvCxnSpPr>
            <p:cNvPr id="1885" name="Shape 1885"/>
            <p:cNvCxnSpPr/>
            <p:nvPr/>
          </p:nvCxnSpPr>
          <p:spPr>
            <a:xfrm rot="10800000" flipH="1">
              <a:off x="440525" y="1615300"/>
              <a:ext cx="969900" cy="7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6" name="Shape 1886"/>
            <p:cNvSpPr txBox="1"/>
            <p:nvPr/>
          </p:nvSpPr>
          <p:spPr>
            <a:xfrm>
              <a:off x="126250" y="150825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body</a:t>
              </a:r>
            </a:p>
          </p:txBody>
        </p:sp>
        <p:sp>
          <p:nvSpPr>
            <p:cNvPr id="1887" name="Shape 1887"/>
            <p:cNvSpPr txBox="1"/>
            <p:nvPr/>
          </p:nvSpPr>
          <p:spPr>
            <a:xfrm>
              <a:off x="2883050" y="1166725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axon</a:t>
              </a:r>
            </a:p>
          </p:txBody>
        </p:sp>
        <p:sp>
          <p:nvSpPr>
            <p:cNvPr id="1888" name="Shape 1888"/>
            <p:cNvSpPr txBox="1"/>
            <p:nvPr/>
          </p:nvSpPr>
          <p:spPr>
            <a:xfrm>
              <a:off x="4511875" y="619025"/>
              <a:ext cx="9078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presynaptic   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terminal</a:t>
              </a:r>
            </a:p>
          </p:txBody>
        </p:sp>
      </p:grp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9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29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94" name="Shape 18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Shape 1895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96" name="Shape 1896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97" name="Shape 1897"/>
          <p:cNvCxnSpPr/>
          <p:nvPr/>
        </p:nvCxnSpPr>
        <p:spPr>
          <a:xfrm rot="10800000" flipH="1">
            <a:off x="2999400" y="2497675"/>
            <a:ext cx="3493200" cy="1602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898" name="Shape 1898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899" name="Shape 1899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00" name="Shape 1900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01" name="Shape 1901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02" name="Shape 1902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03" name="Shape 1903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4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5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4" name="Shape 1904" descr="noun_214105_cc.png"/>
              <p:cNvPicPr preferRelativeResize="0"/>
              <p:nvPr/>
            </p:nvPicPr>
            <p:blipFill rotWithShape="1">
              <a:blip r:embed="rId6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05" name="Shape 1905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06" name="Shape 1906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07" name="Shape 1907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08" name="Shape 1908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09" name="Shape 1909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10" name="Shape 1910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40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242250" y="1995625"/>
            <a:ext cx="3264900" cy="34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quantifies our unhappiness with the scores across the training data.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 up with a way of efficiently finding the parameters that minimize the loss function.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(optimization)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263475" y="1429175"/>
            <a:ext cx="2372700" cy="4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TODO: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" b="1"/>
              <a:t>Recall from last time</a:t>
            </a:r>
            <a:r>
              <a:rPr lang="en"/>
              <a:t>: Linear Classifier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Shape 191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30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579350" y="4357437"/>
            <a:ext cx="2748600" cy="5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 activation function</a:t>
            </a:r>
          </a:p>
        </p:txBody>
      </p:sp>
      <p:pic>
        <p:nvPicPr>
          <p:cNvPr id="1917" name="Shape 1917"/>
          <p:cNvPicPr preferRelativeResize="0"/>
          <p:nvPr/>
        </p:nvPicPr>
        <p:blipFill rotWithShape="1">
          <a:blip r:embed="rId3">
            <a:alphaModFix/>
          </a:blip>
          <a:srcRect t="7561" r="-17577"/>
          <a:stretch/>
        </p:blipFill>
        <p:spPr>
          <a:xfrm>
            <a:off x="2706825" y="4677375"/>
            <a:ext cx="685350" cy="4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Shape 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9" name="Shape 1919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920" name="Shape 1920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21" name="Shape 19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01" y="3830401"/>
            <a:ext cx="2029299" cy="141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2" name="Shape 1922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923" name="Shape 1923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24" name="Shape 1924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25" name="Shape 1925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26" name="Shape 1926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27" name="Shape 1927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6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7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8" name="Shape 1928" descr="noun_214105_cc.png"/>
              <p:cNvPicPr preferRelativeResize="0"/>
              <p:nvPr/>
            </p:nvPicPr>
            <p:blipFill rotWithShape="1">
              <a:blip r:embed="rId8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29" name="Shape 1929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0" name="Shape 1930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31" name="Shape 1931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2" name="Shape 1932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33" name="Shape 1933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34" name="Shape 1934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71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31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941" name="Shape 1941"/>
          <p:cNvSpPr txBox="1">
            <a:spLocks noGrp="1"/>
          </p:cNvSpPr>
          <p:nvPr>
            <p:ph type="sldNum" idx="4294967295"/>
          </p:nvPr>
        </p:nvSpPr>
        <p:spPr>
          <a:xfrm>
            <a:off x="8594725" y="5492750"/>
            <a:ext cx="549275" cy="39211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31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940" name="Shape 19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50" y="4148608"/>
            <a:ext cx="4985950" cy="111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Shape 19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944" name="Shape 1944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945" name="Shape 1945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946" name="Shape 1946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47" name="Shape 1947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48" name="Shape 1948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49" name="Shape 1949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50" name="Shape 1950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5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6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1" name="Shape 1951" descr="noun_214105_cc.png"/>
              <p:cNvPicPr preferRelativeResize="0"/>
              <p:nvPr/>
            </p:nvPicPr>
            <p:blipFill rotWithShape="1">
              <a:blip r:embed="rId7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52" name="Shape 1952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53" name="Shape 1953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54" name="Shape 1954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55" name="Shape 1955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56" name="Shape 1956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57" name="Shape 1957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6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Shape 1965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Be very careful with your brain analogies!</a:t>
            </a:r>
          </a:p>
        </p:txBody>
      </p:sp>
      <p:sp>
        <p:nvSpPr>
          <p:cNvPr id="1963" name="Shape 1963"/>
          <p:cNvSpPr txBox="1"/>
          <p:nvPr/>
        </p:nvSpPr>
        <p:spPr>
          <a:xfrm>
            <a:off x="316325" y="1115950"/>
            <a:ext cx="8320500" cy="223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Biological Neurons: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different types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Dendrites can perform complex non-linear computations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Synapses are not a single weight but a complex non-linear dynamical system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 code may not be adequate</a:t>
            </a:r>
          </a:p>
        </p:txBody>
      </p:sp>
      <p:sp>
        <p:nvSpPr>
          <p:cNvPr id="1964" name="Shape 1964"/>
          <p:cNvSpPr txBox="1"/>
          <p:nvPr/>
        </p:nvSpPr>
        <p:spPr>
          <a:xfrm>
            <a:off x="412675" y="3825775"/>
            <a:ext cx="4533000" cy="3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[Dendritic Computation. London and Hausser]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15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1971"/>
          <p:cNvSpPr txBox="1"/>
          <p:nvPr/>
        </p:nvSpPr>
        <p:spPr>
          <a:xfrm>
            <a:off x="338000" y="1619425"/>
            <a:ext cx="15120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</a:t>
            </a:r>
          </a:p>
        </p:txBody>
      </p:sp>
      <p:sp>
        <p:nvSpPr>
          <p:cNvPr id="1972" name="Shape 1972"/>
          <p:cNvSpPr txBox="1"/>
          <p:nvPr/>
        </p:nvSpPr>
        <p:spPr>
          <a:xfrm>
            <a:off x="338000" y="2834900"/>
            <a:ext cx="29643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1973" name="Shape 1973"/>
          <p:cNvSpPr txBox="1"/>
          <p:nvPr/>
        </p:nvSpPr>
        <p:spPr>
          <a:xfrm>
            <a:off x="338000" y="4124975"/>
            <a:ext cx="31278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1974" name="Shape 1974"/>
          <p:cNvSpPr txBox="1"/>
          <p:nvPr/>
        </p:nvSpPr>
        <p:spPr>
          <a:xfrm>
            <a:off x="4743625" y="15574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Leaky ReLU</a:t>
            </a:r>
          </a:p>
        </p:txBody>
      </p:sp>
      <p:sp>
        <p:nvSpPr>
          <p:cNvPr id="1975" name="Shape 1975"/>
          <p:cNvSpPr txBox="1"/>
          <p:nvPr/>
        </p:nvSpPr>
        <p:spPr>
          <a:xfrm>
            <a:off x="4819800" y="2963725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Maxout</a:t>
            </a:r>
          </a:p>
        </p:txBody>
      </p:sp>
      <p:sp>
        <p:nvSpPr>
          <p:cNvPr id="1976" name="Shape 1976"/>
          <p:cNvSpPr txBox="1"/>
          <p:nvPr/>
        </p:nvSpPr>
        <p:spPr>
          <a:xfrm>
            <a:off x="4864850" y="40490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ELU</a:t>
            </a:r>
          </a:p>
        </p:txBody>
      </p:sp>
      <p:pic>
        <p:nvPicPr>
          <p:cNvPr id="1978" name="Shape 19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" y="2142451"/>
            <a:ext cx="1650074" cy="3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Shape 1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01" y="3326286"/>
            <a:ext cx="1077555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Shape 19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00" y="4616351"/>
            <a:ext cx="1335476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Shape 19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49" y="2018401"/>
            <a:ext cx="1650074" cy="3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Shape 19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1962" y="4501700"/>
            <a:ext cx="1897674" cy="7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Shape 19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1947" y="3390851"/>
            <a:ext cx="2964299" cy="30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Shape 19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4715" y="1607211"/>
            <a:ext cx="1452259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Shape 19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4725" y="2884049"/>
            <a:ext cx="1452250" cy="11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Shape 19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44125" y="4071101"/>
            <a:ext cx="1385360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Shape 19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94600" y="1607210"/>
            <a:ext cx="1452250" cy="114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Shape 19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94602" y="4071106"/>
            <a:ext cx="1452250" cy="1143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Activation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4" name="Shape 19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76" y="1707850"/>
            <a:ext cx="3245725" cy="22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Shape 19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249" y="1690001"/>
            <a:ext cx="4604950" cy="225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6" name="Shape 1996"/>
          <p:cNvCxnSpPr/>
          <p:nvPr/>
        </p:nvCxnSpPr>
        <p:spPr>
          <a:xfrm>
            <a:off x="3901200" y="1765775"/>
            <a:ext cx="0" cy="2241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97" name="Shape 1997"/>
          <p:cNvCxnSpPr/>
          <p:nvPr/>
        </p:nvCxnSpPr>
        <p:spPr>
          <a:xfrm rot="10800000">
            <a:off x="2312525" y="4045425"/>
            <a:ext cx="1114500" cy="783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8" name="Shape 1998"/>
          <p:cNvSpPr txBox="1"/>
          <p:nvPr/>
        </p:nvSpPr>
        <p:spPr>
          <a:xfrm>
            <a:off x="3196900" y="4763600"/>
            <a:ext cx="4650900" cy="6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“Fully-connected” layers</a:t>
            </a:r>
          </a:p>
        </p:txBody>
      </p:sp>
      <p:cxnSp>
        <p:nvCxnSpPr>
          <p:cNvPr id="1999" name="Shape 1999"/>
          <p:cNvCxnSpPr/>
          <p:nvPr/>
        </p:nvCxnSpPr>
        <p:spPr>
          <a:xfrm rot="10800000">
            <a:off x="3030625" y="3756275"/>
            <a:ext cx="528900" cy="1084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00" name="Shape 2000"/>
          <p:cNvSpPr txBox="1"/>
          <p:nvPr/>
        </p:nvSpPr>
        <p:spPr>
          <a:xfrm>
            <a:off x="228600" y="4374700"/>
            <a:ext cx="4738500" cy="4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“2-layer Neural Net”, 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“1-hidden-layer Neural Net”</a:t>
            </a:r>
          </a:p>
        </p:txBody>
      </p:sp>
      <p:sp>
        <p:nvSpPr>
          <p:cNvPr id="2001" name="Shape 2001"/>
          <p:cNvSpPr txBox="1"/>
          <p:nvPr/>
        </p:nvSpPr>
        <p:spPr>
          <a:xfrm>
            <a:off x="5485525" y="4124150"/>
            <a:ext cx="4738500" cy="4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“3-layer Neural Net”, 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“2-hidden-layer Neural Net”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Neural networks: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Shape 2010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Example feed-forward computation of a neural network</a:t>
            </a:r>
          </a:p>
        </p:txBody>
      </p:sp>
      <p:pic>
        <p:nvPicPr>
          <p:cNvPr id="2008" name="Shape 20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50" y="2292075"/>
            <a:ext cx="7806649" cy="174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Shape 2009"/>
          <p:cNvSpPr txBox="1"/>
          <p:nvPr/>
        </p:nvSpPr>
        <p:spPr>
          <a:xfrm>
            <a:off x="552275" y="4187400"/>
            <a:ext cx="6065700" cy="50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efficiently evaluate an entire layer of neurons.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436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hape 201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36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2018" name="Shape 2018"/>
          <p:cNvSpPr txBox="1">
            <a:spLocks noGrp="1"/>
          </p:cNvSpPr>
          <p:nvPr>
            <p:ph type="title" idx="4294967295"/>
          </p:nvPr>
        </p:nvSpPr>
        <p:spPr>
          <a:xfrm>
            <a:off x="0" y="933450"/>
            <a:ext cx="8521700" cy="5730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Example feed-forward computation of a neural network</a:t>
            </a:r>
          </a:p>
        </p:txBody>
      </p:sp>
      <p:pic>
        <p:nvPicPr>
          <p:cNvPr id="2016" name="Shape 20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925" y="1430476"/>
            <a:ext cx="4604950" cy="22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Shape 20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150" y="3862813"/>
            <a:ext cx="6743700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8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 txBox="1"/>
          <p:nvPr/>
        </p:nvSpPr>
        <p:spPr>
          <a:xfrm>
            <a:off x="2547525" y="2815075"/>
            <a:ext cx="4136700" cy="109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4605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Shape 1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00" y="911625"/>
            <a:ext cx="6674604" cy="44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Shape 1178"/>
          <p:cNvSpPr txBox="1"/>
          <p:nvPr/>
        </p:nvSpPr>
        <p:spPr>
          <a:xfrm>
            <a:off x="7655700" y="5315050"/>
            <a:ext cx="1488300" cy="2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92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24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19" name="Shape 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115975" y="3759950"/>
            <a:ext cx="9013500" cy="16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multiple dimensions,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slope in any direction is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39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6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9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19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22310"/>
            <a:ext cx="7640428" cy="58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compute gradients?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 Differentiation  </a:t>
            </a:r>
          </a:p>
          <a:p>
            <a:endParaRPr lang="en-US" dirty="0" smtClean="0"/>
          </a:p>
          <a:p>
            <a:r>
              <a:rPr lang="en-US" dirty="0" smtClean="0"/>
              <a:t>Symbolic Differentiation</a:t>
            </a:r>
          </a:p>
          <a:p>
            <a:endParaRPr lang="en-US" dirty="0" smtClean="0"/>
          </a:p>
          <a:p>
            <a:r>
              <a:rPr lang="en-US" dirty="0" smtClean="0"/>
              <a:t>Numerical Differentiation</a:t>
            </a:r>
          </a:p>
          <a:p>
            <a:endParaRPr lang="en-US" dirty="0"/>
          </a:p>
          <a:p>
            <a:r>
              <a:rPr lang="en-US" dirty="0" smtClean="0"/>
              <a:t>Automatic Differentiation</a:t>
            </a:r>
          </a:p>
          <a:p>
            <a:pPr lvl="1"/>
            <a:r>
              <a:rPr lang="en-US" dirty="0" smtClean="0"/>
              <a:t>Forward mode AD</a:t>
            </a:r>
          </a:p>
          <a:p>
            <a:pPr lvl="1"/>
            <a:r>
              <a:rPr lang="en-US" dirty="0" smtClean="0"/>
              <a:t>Reverse mode AD</a:t>
            </a:r>
          </a:p>
          <a:p>
            <a:pPr lvl="2"/>
            <a:r>
              <a:rPr lang="en-US" dirty="0" smtClean="0"/>
              <a:t>aka “</a:t>
            </a:r>
            <a:r>
              <a:rPr lang="en-US" dirty="0" err="1" smtClean="0"/>
              <a:t>backprop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7" y="0"/>
            <a:ext cx="7952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compute gradients?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 Differentiation  </a:t>
            </a:r>
          </a:p>
          <a:p>
            <a:endParaRPr lang="en-US" dirty="0" smtClean="0"/>
          </a:p>
          <a:p>
            <a:r>
              <a:rPr lang="en-US" dirty="0" smtClean="0"/>
              <a:t>Symbolic Differentiation</a:t>
            </a:r>
          </a:p>
          <a:p>
            <a:endParaRPr lang="en-US" dirty="0" smtClean="0"/>
          </a:p>
          <a:p>
            <a:r>
              <a:rPr lang="en-US" dirty="0" smtClean="0"/>
              <a:t>Numerical Differentiation</a:t>
            </a:r>
          </a:p>
          <a:p>
            <a:endParaRPr lang="en-US" dirty="0"/>
          </a:p>
          <a:p>
            <a:r>
              <a:rPr lang="en-US" dirty="0" smtClean="0"/>
              <a:t>Automatic Differentiation</a:t>
            </a:r>
          </a:p>
          <a:p>
            <a:pPr lvl="1"/>
            <a:r>
              <a:rPr lang="en-US" dirty="0" smtClean="0"/>
              <a:t>Forward mode AD</a:t>
            </a:r>
          </a:p>
          <a:p>
            <a:pPr lvl="1"/>
            <a:r>
              <a:rPr lang="en-US" dirty="0" smtClean="0"/>
              <a:t>Reverse mode AD</a:t>
            </a:r>
          </a:p>
          <a:p>
            <a:pPr lvl="2"/>
            <a:r>
              <a:rPr lang="en-US" dirty="0" smtClean="0"/>
              <a:t>aka “</a:t>
            </a:r>
            <a:r>
              <a:rPr lang="en-US" dirty="0" err="1" smtClean="0"/>
              <a:t>backprop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mtClean="0"/>
              <a:t>Matrix/Vector </a:t>
            </a:r>
            <a:r>
              <a:rPr lang="en-US" dirty="0" smtClean="0"/>
              <a:t>Derivatives 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Shape 1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01" y="893325"/>
            <a:ext cx="8837399" cy="440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Matrix/Vector Derivatives 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Vector Derivative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Extension to Tensors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Rule: Composite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Rule: Scalar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Rule: Vector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Rule: Jacobian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Rule: Tensors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  <a:p>
            <a:r>
              <a:rPr lang="en-US" dirty="0"/>
              <a:t>Neural Networks</a:t>
            </a:r>
          </a:p>
          <a:p>
            <a:pPr lvl="1"/>
            <a:r>
              <a:rPr lang="en-US" dirty="0"/>
              <a:t>Modular Design</a:t>
            </a:r>
          </a:p>
          <a:p>
            <a:r>
              <a:rPr lang="en-US" dirty="0"/>
              <a:t>Computing Gradients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 r="24738" b="11323"/>
          <a:stretch/>
        </p:blipFill>
        <p:spPr>
          <a:xfrm>
            <a:off x="1414300" y="1197351"/>
            <a:ext cx="4753000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Shape 694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45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 r="24738" b="11323"/>
          <a:stretch/>
        </p:blipFill>
        <p:spPr>
          <a:xfrm>
            <a:off x="1414300" y="1197351"/>
            <a:ext cx="4753000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Shape 701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Shape 702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grpSp>
        <p:nvGrpSpPr>
          <p:cNvPr id="703" name="Shape 703"/>
          <p:cNvGrpSpPr/>
          <p:nvPr/>
        </p:nvGrpSpPr>
        <p:grpSpPr>
          <a:xfrm>
            <a:off x="2035818" y="3643404"/>
            <a:ext cx="3304897" cy="1843394"/>
            <a:chOff x="2112225" y="2949950"/>
            <a:chExt cx="2700300" cy="1506164"/>
          </a:xfrm>
        </p:grpSpPr>
        <p:sp>
          <p:nvSpPr>
            <p:cNvPr id="704" name="Shape 704"/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705" name="Shape 705"/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06" name="Shape 706"/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07" name="Shape 707"/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14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Shape 716"/>
          <p:cNvPicPr preferRelativeResize="0"/>
          <p:nvPr/>
        </p:nvPicPr>
        <p:blipFill rotWithShape="1">
          <a:blip r:embed="rId3">
            <a:alphaModFix/>
          </a:blip>
          <a:srcRect r="24738" b="11323"/>
          <a:stretch/>
        </p:blipFill>
        <p:spPr>
          <a:xfrm>
            <a:off x="1414300" y="1197351"/>
            <a:ext cx="4753000" cy="12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Shape 718"/>
          <p:cNvSpPr/>
          <p:nvPr/>
        </p:nvSpPr>
        <p:spPr>
          <a:xfrm rot="5400000">
            <a:off x="4198725" y="1050775"/>
            <a:ext cx="425700" cy="30480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Shape 719"/>
          <p:cNvSpPr txBox="1"/>
          <p:nvPr/>
        </p:nvSpPr>
        <p:spPr>
          <a:xfrm>
            <a:off x="1996350" y="278762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Model predictions should match training data</a:t>
            </a:r>
          </a:p>
        </p:txBody>
      </p:sp>
      <p:grpSp>
        <p:nvGrpSpPr>
          <p:cNvPr id="720" name="Shape 720"/>
          <p:cNvGrpSpPr/>
          <p:nvPr/>
        </p:nvGrpSpPr>
        <p:grpSpPr>
          <a:xfrm>
            <a:off x="2035818" y="3643404"/>
            <a:ext cx="3304897" cy="1843394"/>
            <a:chOff x="2112225" y="2949950"/>
            <a:chExt cx="2700300" cy="1506164"/>
          </a:xfrm>
        </p:grpSpPr>
        <p:sp>
          <p:nvSpPr>
            <p:cNvPr id="721" name="Shape 721"/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722" name="Shape 722"/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23" name="Shape 723"/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24" name="Shape 724"/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Slide Credit: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Li, Justin Johnson, Serena Yeung, CS 231n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38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49882</TotalTime>
  <Words>1922</Words>
  <Application>Microsoft Macintosh PowerPoint</Application>
  <PresentationFormat>On-screen Show (4:3)</PresentationFormat>
  <Paragraphs>326</Paragraphs>
  <Slides>57</Slides>
  <Notes>41</Notes>
  <HiddenSlides>4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 Narrow</vt:lpstr>
      <vt:lpstr>Helvetica Neue Light</vt:lpstr>
      <vt:lpstr>ＭＳ Ｐゴシック</vt:lpstr>
      <vt:lpstr>Osaka</vt:lpstr>
      <vt:lpstr>Symbol</vt:lpstr>
      <vt:lpstr>Arial</vt:lpstr>
      <vt:lpstr>pictures</vt:lpstr>
      <vt:lpstr>Blank Presentation</vt:lpstr>
      <vt:lpstr>CS 7643: Deep Learning</vt:lpstr>
      <vt:lpstr>Recall from last time: Linear Classifier</vt:lpstr>
      <vt:lpstr>Recall from last time: Linear Classifier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Regularization</vt:lpstr>
      <vt:lpstr>L2 Regularization (Weight Decay)</vt:lpstr>
      <vt:lpstr>L2 Regularization (Weight Decay)</vt:lpstr>
      <vt:lpstr>Recap</vt:lpstr>
      <vt:lpstr>Recap</vt:lpstr>
      <vt:lpstr>Error Decomposition</vt:lpstr>
      <vt:lpstr>Next: Neural Networks</vt:lpstr>
      <vt:lpstr>Neural networks: without the brain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Assignment 2: Writing a 2-layer 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very careful with your brain analogies!</vt:lpstr>
      <vt:lpstr>Activation functions</vt:lpstr>
      <vt:lpstr>Neural networks: Architectures</vt:lpstr>
      <vt:lpstr>Example feed-forward computation of a neural network</vt:lpstr>
      <vt:lpstr>Example feed-forward computation of a 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Stochastic Gradient Descent (SGD)</vt:lpstr>
      <vt:lpstr>PowerPoint Presentation</vt:lpstr>
      <vt:lpstr>How do we compute gradients?</vt:lpstr>
      <vt:lpstr>PowerPoint Presentation</vt:lpstr>
      <vt:lpstr>How do we compute gradients?</vt:lpstr>
      <vt:lpstr>Matrix/Vector Derivatives Notation</vt:lpstr>
      <vt:lpstr>Matrix/Vector Derivatives Notation</vt:lpstr>
      <vt:lpstr>Vector Derivative Example</vt:lpstr>
      <vt:lpstr>Extension to Tensors</vt:lpstr>
      <vt:lpstr>Chain Rule: Composite Functions</vt:lpstr>
      <vt:lpstr>Chain Rule: Scalar Case</vt:lpstr>
      <vt:lpstr>Chain Rule: Vector Case</vt:lpstr>
      <vt:lpstr>Chain Rule: Jacobian view</vt:lpstr>
      <vt:lpstr>Chain Rule: Tensors</vt:lpstr>
    </vt:vector>
  </TitlesOfParts>
  <Manager/>
  <Company>Virginia Tech</Company>
  <LinksUpToDate>false</LinksUpToDate>
  <SharedDoc>false</SharedDoc>
  <HyperlinkBase/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2748</cp:revision>
  <cp:lastPrinted>2015-04-01T17:45:43Z</cp:lastPrinted>
  <dcterms:created xsi:type="dcterms:W3CDTF">2013-03-06T19:31:42Z</dcterms:created>
  <dcterms:modified xsi:type="dcterms:W3CDTF">2017-09-04T14:07:21Z</dcterms:modified>
  <cp:category/>
</cp:coreProperties>
</file>