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29"/>
  </p:notesMasterIdLst>
  <p:handoutMasterIdLst>
    <p:handoutMasterId r:id="rId30"/>
  </p:handoutMasterIdLst>
  <p:sldIdLst>
    <p:sldId id="256" r:id="rId3"/>
    <p:sldId id="971" r:id="rId4"/>
    <p:sldId id="974" r:id="rId5"/>
    <p:sldId id="975" r:id="rId6"/>
    <p:sldId id="976" r:id="rId7"/>
    <p:sldId id="977" r:id="rId8"/>
    <p:sldId id="978" r:id="rId9"/>
    <p:sldId id="979" r:id="rId10"/>
    <p:sldId id="980" r:id="rId11"/>
    <p:sldId id="981" r:id="rId12"/>
    <p:sldId id="982" r:id="rId13"/>
    <p:sldId id="983" r:id="rId14"/>
    <p:sldId id="984" r:id="rId15"/>
    <p:sldId id="985" r:id="rId16"/>
    <p:sldId id="986" r:id="rId17"/>
    <p:sldId id="987" r:id="rId18"/>
    <p:sldId id="988" r:id="rId19"/>
    <p:sldId id="989" r:id="rId20"/>
    <p:sldId id="990" r:id="rId21"/>
    <p:sldId id="991" r:id="rId22"/>
    <p:sldId id="992" r:id="rId23"/>
    <p:sldId id="993" r:id="rId24"/>
    <p:sldId id="994" r:id="rId25"/>
    <p:sldId id="995" r:id="rId26"/>
    <p:sldId id="996" r:id="rId27"/>
    <p:sldId id="1029" r:id="rId28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57" autoAdjust="0"/>
    <p:restoredTop sz="93544" autoAdjust="0"/>
  </p:normalViewPr>
  <p:slideViewPr>
    <p:cSldViewPr>
      <p:cViewPr varScale="1">
        <p:scale>
          <a:sx n="118" d="100"/>
          <a:sy n="118" d="100"/>
        </p:scale>
        <p:origin x="41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Shape 6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543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943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Shape 6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499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Shape 7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67302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Shape 7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981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307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Shape 7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5206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Shape 7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28701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442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34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5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Shape 5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298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5117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4431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84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59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Shape 6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157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703" y="6223800"/>
            <a:ext cx="732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5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istill.pub/2016/deconv-checkerboard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5.em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docs.google.com/presentation/d/1HadX--rN-KC7tJquC2mhDIsteouIYiJKqpNAgz54h5o/edit#slide=id.p" TargetMode="External"/><Relationship Id="rId3" Type="http://schemas.openxmlformats.org/officeDocument/2006/relationships/hyperlink" Target="https://drive.google.com/drive/folders/0B8zT-Fl5PDf_dlpBREQwZ1VHa0k?usp=shari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CS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Georgia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</a:t>
            </a: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Announcements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Transposed </a:t>
            </a: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convolutions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3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convolution, stride 2 pad 1</a:t>
            </a:r>
          </a:p>
        </p:txBody>
      </p:sp>
      <p:graphicFrame>
        <p:nvGraphicFramePr>
          <p:cNvPr id="623" name="Shape 623"/>
          <p:cNvGraphicFramePr/>
          <p:nvPr/>
        </p:nvGraphicFramePr>
        <p:xfrm>
          <a:off x="1944950" y="327402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24" name="Shape 624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625" name="Shape 625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626" name="Shape 626"/>
          <p:cNvGraphicFramePr/>
          <p:nvPr/>
        </p:nvGraphicFramePr>
        <p:xfrm>
          <a:off x="4927600" y="2913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03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2" name="Shape 632"/>
          <p:cNvGraphicFramePr/>
          <p:nvPr/>
        </p:nvGraphicFramePr>
        <p:xfrm>
          <a:off x="1944950" y="327402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33" name="Shape 633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635" name="Shape 635"/>
          <p:cNvGraphicFramePr/>
          <p:nvPr/>
        </p:nvGraphicFramePr>
        <p:xfrm>
          <a:off x="4927600" y="2913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36" name="Shape 636"/>
          <p:cNvSpPr/>
          <p:nvPr/>
        </p:nvSpPr>
        <p:spPr>
          <a:xfrm>
            <a:off x="4538975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7" name="Shape 637"/>
          <p:cNvCxnSpPr/>
          <p:nvPr/>
        </p:nvCxnSpPr>
        <p:spPr>
          <a:xfrm>
            <a:off x="2927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8" name="Shape 638"/>
          <p:cNvSpPr txBox="1"/>
          <p:nvPr/>
        </p:nvSpPr>
        <p:spPr>
          <a:xfrm>
            <a:off x="2979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gives weight for filter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3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convolution, stride 2 pad 1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784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6" name="Shape 646"/>
          <p:cNvGraphicFramePr/>
          <p:nvPr/>
        </p:nvGraphicFramePr>
        <p:xfrm>
          <a:off x="1944950" y="327402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47" name="Shape 647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648" name="Shape 648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649" name="Shape 649"/>
          <p:cNvGraphicFramePr/>
          <p:nvPr/>
        </p:nvGraphicFramePr>
        <p:xfrm>
          <a:off x="4927600" y="2913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50" name="Shape 650"/>
          <p:cNvSpPr/>
          <p:nvPr/>
        </p:nvSpPr>
        <p:spPr>
          <a:xfrm>
            <a:off x="4538975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Shape 651"/>
          <p:cNvSpPr/>
          <p:nvPr/>
        </p:nvSpPr>
        <p:spPr>
          <a:xfrm>
            <a:off x="53052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2" name="Shape 652"/>
          <p:cNvCxnSpPr/>
          <p:nvPr/>
        </p:nvCxnSpPr>
        <p:spPr>
          <a:xfrm>
            <a:off x="2927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3" name="Shape 653"/>
          <p:cNvSpPr txBox="1"/>
          <p:nvPr/>
        </p:nvSpPr>
        <p:spPr>
          <a:xfrm>
            <a:off x="2979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gives weight for filter</a:t>
            </a:r>
          </a:p>
        </p:txBody>
      </p:sp>
      <p:cxnSp>
        <p:nvCxnSpPr>
          <p:cNvPr id="654" name="Shape 654"/>
          <p:cNvCxnSpPr>
            <a:stCxn id="655" idx="1"/>
          </p:cNvCxnSpPr>
          <p:nvPr/>
        </p:nvCxnSpPr>
        <p:spPr>
          <a:xfrm flipH="1">
            <a:off x="5541100" y="2142675"/>
            <a:ext cx="1532400" cy="873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5" name="Shape 655"/>
          <p:cNvSpPr txBox="1"/>
          <p:nvPr/>
        </p:nvSpPr>
        <p:spPr>
          <a:xfrm>
            <a:off x="7073500" y="1770375"/>
            <a:ext cx="14529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 where output overlaps</a:t>
            </a:r>
          </a:p>
        </p:txBody>
      </p:sp>
      <p:sp>
        <p:nvSpPr>
          <p:cNvPr id="656" name="Shape 656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657" name="Shape 657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3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convolution, stride 2 pad 1</a:t>
            </a:r>
          </a:p>
        </p:txBody>
      </p:sp>
      <p:sp>
        <p:nvSpPr>
          <p:cNvPr id="658" name="Shape 658"/>
          <p:cNvSpPr txBox="1"/>
          <p:nvPr/>
        </p:nvSpPr>
        <p:spPr>
          <a:xfrm>
            <a:off x="6655700" y="2966475"/>
            <a:ext cx="2226000" cy="16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moves 2 pixels in the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every one pixel in the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gives ratio between movement in output and input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090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2" name="Shape 682"/>
          <p:cNvGraphicFramePr/>
          <p:nvPr/>
        </p:nvGraphicFramePr>
        <p:xfrm>
          <a:off x="1944950" y="327402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83" name="Shape 683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2 x 2</a:t>
            </a:r>
          </a:p>
        </p:txBody>
      </p:sp>
      <p:sp>
        <p:nvSpPr>
          <p:cNvPr id="684" name="Shape 684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graphicFrame>
        <p:nvGraphicFramePr>
          <p:cNvPr id="685" name="Shape 685"/>
          <p:cNvGraphicFramePr/>
          <p:nvPr/>
        </p:nvGraphicFramePr>
        <p:xfrm>
          <a:off x="4927600" y="291337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86" name="Shape 686"/>
          <p:cNvSpPr/>
          <p:nvPr/>
        </p:nvSpPr>
        <p:spPr>
          <a:xfrm>
            <a:off x="4538975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/>
          <p:nvPr/>
        </p:nvSpPr>
        <p:spPr>
          <a:xfrm>
            <a:off x="53052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8" name="Shape 688"/>
          <p:cNvCxnSpPr/>
          <p:nvPr/>
        </p:nvCxnSpPr>
        <p:spPr>
          <a:xfrm>
            <a:off x="2927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9" name="Shape 689"/>
          <p:cNvSpPr txBox="1"/>
          <p:nvPr/>
        </p:nvSpPr>
        <p:spPr>
          <a:xfrm>
            <a:off x="2979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gives weight for filter</a:t>
            </a:r>
          </a:p>
        </p:txBody>
      </p:sp>
      <p:cxnSp>
        <p:nvCxnSpPr>
          <p:cNvPr id="690" name="Shape 690"/>
          <p:cNvCxnSpPr>
            <a:stCxn id="691" idx="1"/>
          </p:cNvCxnSpPr>
          <p:nvPr/>
        </p:nvCxnSpPr>
        <p:spPr>
          <a:xfrm flipH="1">
            <a:off x="5541100" y="2142675"/>
            <a:ext cx="1532400" cy="8736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91" name="Shape 691"/>
          <p:cNvSpPr txBox="1"/>
          <p:nvPr/>
        </p:nvSpPr>
        <p:spPr>
          <a:xfrm>
            <a:off x="7073500" y="1770375"/>
            <a:ext cx="14529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 where output overlaps</a:t>
            </a:r>
          </a:p>
        </p:txBody>
      </p:sp>
      <p:sp>
        <p:nvSpPr>
          <p:cNvPr id="692" name="Shape 692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693" name="Shape 693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3 </a:t>
            </a: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convolution, stride 2 pad 1</a:t>
            </a:r>
          </a:p>
        </p:txBody>
      </p:sp>
      <p:sp>
        <p:nvSpPr>
          <p:cNvPr id="694" name="Shape 694"/>
          <p:cNvSpPr txBox="1"/>
          <p:nvPr/>
        </p:nvSpPr>
        <p:spPr>
          <a:xfrm>
            <a:off x="6655700" y="2966475"/>
            <a:ext cx="2226000" cy="16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moves 2 pixels in the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for every one pixel in the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gives ratio between movement in output and input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123625" y="1950525"/>
            <a:ext cx="1944900" cy="16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names: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-Deconvolution (bad)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" sz="1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Upconvolution</a:t>
            </a:r>
            <a:endParaRPr lang="en"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-Fractionally </a:t>
            </a:r>
            <a:r>
              <a:rPr lang="en" sz="1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strided</a:t>
            </a: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-Backward </a:t>
            </a:r>
            <a:r>
              <a:rPr lang="en" sz="1400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strided</a:t>
            </a: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convolution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56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Transpose Convolution: 1D Example</a:t>
            </a:r>
          </a:p>
        </p:txBody>
      </p:sp>
      <p:graphicFrame>
        <p:nvGraphicFramePr>
          <p:cNvPr id="702" name="Shape 702"/>
          <p:cNvGraphicFramePr/>
          <p:nvPr/>
        </p:nvGraphicFramePr>
        <p:xfrm>
          <a:off x="647701" y="3200400"/>
          <a:ext cx="500925" cy="10972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0925"/>
              </a:tblGrid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CCC"/>
                    </a:solidFill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b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A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03" name="Shape 703"/>
          <p:cNvGraphicFramePr/>
          <p:nvPr/>
        </p:nvGraphicFramePr>
        <p:xfrm>
          <a:off x="3003001" y="2928000"/>
          <a:ext cx="500925" cy="16458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00925"/>
              </a:tblGrid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y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z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04" name="Shape 704"/>
          <p:cNvGraphicFramePr/>
          <p:nvPr/>
        </p:nvGraphicFramePr>
        <p:xfrm>
          <a:off x="5736451" y="2421150"/>
          <a:ext cx="1273325" cy="274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73325"/>
              </a:tblGrid>
              <a:tr h="530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ax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ay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az + bx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 by 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0925"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bz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5" name="Shape 705"/>
          <p:cNvSpPr txBox="1"/>
          <p:nvPr/>
        </p:nvSpPr>
        <p:spPr>
          <a:xfrm>
            <a:off x="324262" y="2199425"/>
            <a:ext cx="11478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</a:p>
        </p:txBody>
      </p:sp>
      <p:sp>
        <p:nvSpPr>
          <p:cNvPr id="706" name="Shape 706"/>
          <p:cNvSpPr txBox="1"/>
          <p:nvPr/>
        </p:nvSpPr>
        <p:spPr>
          <a:xfrm>
            <a:off x="2679550" y="2246275"/>
            <a:ext cx="11478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</a:t>
            </a:r>
          </a:p>
        </p:txBody>
      </p:sp>
      <p:sp>
        <p:nvSpPr>
          <p:cNvPr id="707" name="Shape 707"/>
          <p:cNvSpPr txBox="1"/>
          <p:nvPr/>
        </p:nvSpPr>
        <p:spPr>
          <a:xfrm>
            <a:off x="5706664" y="1729925"/>
            <a:ext cx="13329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</a:p>
        </p:txBody>
      </p:sp>
      <p:sp>
        <p:nvSpPr>
          <p:cNvPr id="708" name="Shape 708"/>
          <p:cNvSpPr/>
          <p:nvPr/>
        </p:nvSpPr>
        <p:spPr>
          <a:xfrm>
            <a:off x="5820150" y="2504075"/>
            <a:ext cx="464700" cy="14811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Shape 709"/>
          <p:cNvSpPr/>
          <p:nvPr/>
        </p:nvSpPr>
        <p:spPr>
          <a:xfrm>
            <a:off x="6500275" y="3577600"/>
            <a:ext cx="464700" cy="14811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0" name="Shape 710"/>
          <p:cNvCxnSpPr/>
          <p:nvPr/>
        </p:nvCxnSpPr>
        <p:spPr>
          <a:xfrm rot="10800000" flipH="1">
            <a:off x="1190025" y="2948825"/>
            <a:ext cx="1765500" cy="24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1" name="Shape 711"/>
          <p:cNvCxnSpPr/>
          <p:nvPr/>
        </p:nvCxnSpPr>
        <p:spPr>
          <a:xfrm rot="10800000" flipH="1">
            <a:off x="3539650" y="2536500"/>
            <a:ext cx="2179200" cy="39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2" name="Shape 712"/>
          <p:cNvCxnSpPr/>
          <p:nvPr/>
        </p:nvCxnSpPr>
        <p:spPr>
          <a:xfrm rot="10800000" flipH="1">
            <a:off x="3559975" y="4004425"/>
            <a:ext cx="2168400" cy="527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3" name="Shape 713"/>
          <p:cNvCxnSpPr/>
          <p:nvPr/>
        </p:nvCxnSpPr>
        <p:spPr>
          <a:xfrm>
            <a:off x="1225025" y="3731725"/>
            <a:ext cx="1720800" cy="810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4" name="Shape 714"/>
          <p:cNvCxnSpPr/>
          <p:nvPr/>
        </p:nvCxnSpPr>
        <p:spPr>
          <a:xfrm>
            <a:off x="1218800" y="4282650"/>
            <a:ext cx="1679100" cy="259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5" name="Shape 715"/>
          <p:cNvCxnSpPr/>
          <p:nvPr/>
        </p:nvCxnSpPr>
        <p:spPr>
          <a:xfrm rot="10800000" flipH="1">
            <a:off x="1209200" y="2996875"/>
            <a:ext cx="1784700" cy="6813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6" name="Shape 716"/>
          <p:cNvCxnSpPr/>
          <p:nvPr/>
        </p:nvCxnSpPr>
        <p:spPr>
          <a:xfrm>
            <a:off x="3503925" y="4562400"/>
            <a:ext cx="2157300" cy="583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7" name="Shape 717"/>
          <p:cNvCxnSpPr/>
          <p:nvPr/>
        </p:nvCxnSpPr>
        <p:spPr>
          <a:xfrm>
            <a:off x="3559975" y="2948825"/>
            <a:ext cx="2120400" cy="5472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8" name="Shape 718"/>
          <p:cNvSpPr txBox="1"/>
          <p:nvPr/>
        </p:nvSpPr>
        <p:spPr>
          <a:xfrm>
            <a:off x="7217150" y="2363650"/>
            <a:ext cx="1821300" cy="150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contains copies of the filter weighted by the input, summing at where at overlaps in the output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Need to crop one pixel from output to make output exactly 2x input</a:t>
            </a:r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54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Transposed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://distill.pub/2016/deconv-checkerboard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Convolution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3D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/>
          <p:nvPr/>
        </p:nvSpPr>
        <p:spPr>
          <a:xfrm>
            <a:off x="2406100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Shape 772"/>
          <p:cNvSpPr/>
          <p:nvPr/>
        </p:nvSpPr>
        <p:spPr>
          <a:xfrm>
            <a:off x="2558500" y="2536475"/>
            <a:ext cx="389700" cy="1525500"/>
          </a:xfrm>
          <a:prstGeom prst="cube">
            <a:avLst>
              <a:gd name="adj" fmla="val 78785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Shape 774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Semantic Segmentation Idea: Fully Convolutional</a:t>
            </a:r>
          </a:p>
        </p:txBody>
      </p:sp>
      <p:pic>
        <p:nvPicPr>
          <p:cNvPr id="775" name="Shape 7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776" y="2830965"/>
            <a:ext cx="1794825" cy="1196074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Shape 776"/>
          <p:cNvSpPr txBox="1"/>
          <p:nvPr/>
        </p:nvSpPr>
        <p:spPr>
          <a:xfrm>
            <a:off x="666850" y="4061975"/>
            <a:ext cx="9600" cy="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Shape 777"/>
          <p:cNvSpPr txBox="1"/>
          <p:nvPr/>
        </p:nvSpPr>
        <p:spPr>
          <a:xfrm>
            <a:off x="546087" y="4061975"/>
            <a:ext cx="10842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x H x W</a:t>
            </a:r>
          </a:p>
        </p:txBody>
      </p:sp>
      <p:sp>
        <p:nvSpPr>
          <p:cNvPr id="778" name="Shape 778"/>
          <p:cNvSpPr/>
          <p:nvPr/>
        </p:nvSpPr>
        <p:spPr>
          <a:xfrm>
            <a:off x="27560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9" name="Shape 779"/>
          <p:cNvGrpSpPr/>
          <p:nvPr/>
        </p:nvGrpSpPr>
        <p:grpSpPr>
          <a:xfrm>
            <a:off x="7155254" y="2597364"/>
            <a:ext cx="1935845" cy="1437961"/>
            <a:chOff x="3688175" y="943350"/>
            <a:chExt cx="5279100" cy="3521825"/>
          </a:xfrm>
        </p:grpSpPr>
        <p:sp>
          <p:nvSpPr>
            <p:cNvPr id="780" name="Shape 780"/>
            <p:cNvSpPr/>
            <p:nvPr/>
          </p:nvSpPr>
          <p:spPr>
            <a:xfrm>
              <a:off x="3688175" y="952350"/>
              <a:ext cx="5279100" cy="3495000"/>
            </a:xfrm>
            <a:prstGeom prst="rect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Shape 781"/>
            <p:cNvSpPr/>
            <p:nvPr/>
          </p:nvSpPr>
          <p:spPr>
            <a:xfrm>
              <a:off x="3693375" y="2273025"/>
              <a:ext cx="5264775" cy="2183175"/>
            </a:xfrm>
            <a:custGeom>
              <a:avLst/>
              <a:gdLst/>
              <a:ahLst/>
              <a:cxnLst/>
              <a:rect l="0" t="0" r="0" b="0"/>
              <a:pathLst>
                <a:path w="210591" h="87327" extrusionOk="0">
                  <a:moveTo>
                    <a:pt x="210232" y="22281"/>
                  </a:moveTo>
                  <a:lnTo>
                    <a:pt x="164951" y="19047"/>
                  </a:lnTo>
                  <a:lnTo>
                    <a:pt x="35937" y="6109"/>
                  </a:lnTo>
                  <a:lnTo>
                    <a:pt x="16890" y="719"/>
                  </a:lnTo>
                  <a:lnTo>
                    <a:pt x="19765" y="6828"/>
                  </a:lnTo>
                  <a:lnTo>
                    <a:pt x="3953" y="2875"/>
                  </a:lnTo>
                  <a:lnTo>
                    <a:pt x="6109" y="719"/>
                  </a:lnTo>
                  <a:lnTo>
                    <a:pt x="0" y="0"/>
                  </a:lnTo>
                  <a:lnTo>
                    <a:pt x="0" y="87327"/>
                  </a:lnTo>
                  <a:lnTo>
                    <a:pt x="210591" y="86968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</p:sp>
        <p:sp>
          <p:nvSpPr>
            <p:cNvPr id="782" name="Shape 782"/>
            <p:cNvSpPr/>
            <p:nvPr/>
          </p:nvSpPr>
          <p:spPr>
            <a:xfrm>
              <a:off x="3702350" y="943350"/>
              <a:ext cx="5255800" cy="1922625"/>
            </a:xfrm>
            <a:custGeom>
              <a:avLst/>
              <a:gdLst/>
              <a:ahLst/>
              <a:cxnLst/>
              <a:rect l="0" t="0" r="0" b="0"/>
              <a:pathLst>
                <a:path w="210232" h="76905" extrusionOk="0">
                  <a:moveTo>
                    <a:pt x="210232" y="43843"/>
                  </a:moveTo>
                  <a:lnTo>
                    <a:pt x="202326" y="43843"/>
                  </a:lnTo>
                  <a:lnTo>
                    <a:pt x="196936" y="49593"/>
                  </a:lnTo>
                  <a:lnTo>
                    <a:pt x="191545" y="45999"/>
                  </a:lnTo>
                  <a:lnTo>
                    <a:pt x="186514" y="48156"/>
                  </a:lnTo>
                  <a:lnTo>
                    <a:pt x="183280" y="38093"/>
                  </a:lnTo>
                  <a:lnTo>
                    <a:pt x="181123" y="43125"/>
                  </a:lnTo>
                  <a:lnTo>
                    <a:pt x="168905" y="37015"/>
                  </a:lnTo>
                  <a:lnTo>
                    <a:pt x="152374" y="53906"/>
                  </a:lnTo>
                  <a:lnTo>
                    <a:pt x="155249" y="44562"/>
                  </a:lnTo>
                  <a:lnTo>
                    <a:pt x="152014" y="37015"/>
                  </a:lnTo>
                  <a:lnTo>
                    <a:pt x="148420" y="46718"/>
                  </a:lnTo>
                  <a:lnTo>
                    <a:pt x="145186" y="37734"/>
                  </a:lnTo>
                  <a:lnTo>
                    <a:pt x="141952" y="47437"/>
                  </a:lnTo>
                  <a:lnTo>
                    <a:pt x="142311" y="53187"/>
                  </a:lnTo>
                  <a:lnTo>
                    <a:pt x="107093" y="41687"/>
                  </a:lnTo>
                  <a:lnTo>
                    <a:pt x="103858" y="34140"/>
                  </a:lnTo>
                  <a:lnTo>
                    <a:pt x="117874" y="32343"/>
                  </a:lnTo>
                  <a:lnTo>
                    <a:pt x="120030" y="24437"/>
                  </a:lnTo>
                  <a:lnTo>
                    <a:pt x="123983" y="18687"/>
                  </a:lnTo>
                  <a:lnTo>
                    <a:pt x="131171" y="17969"/>
                  </a:lnTo>
                  <a:lnTo>
                    <a:pt x="126858" y="9703"/>
                  </a:lnTo>
                  <a:lnTo>
                    <a:pt x="125061" y="3594"/>
                  </a:lnTo>
                  <a:lnTo>
                    <a:pt x="126858" y="0"/>
                  </a:lnTo>
                  <a:lnTo>
                    <a:pt x="3594" y="0"/>
                  </a:lnTo>
                  <a:lnTo>
                    <a:pt x="4313" y="3594"/>
                  </a:lnTo>
                  <a:lnTo>
                    <a:pt x="0" y="7187"/>
                  </a:lnTo>
                  <a:lnTo>
                    <a:pt x="0" y="72593"/>
                  </a:lnTo>
                  <a:lnTo>
                    <a:pt x="210232" y="76905"/>
                  </a:lnTo>
                  <a:close/>
                </a:path>
              </a:pathLst>
            </a:custGeom>
            <a:solidFill>
              <a:srgbClr val="C27BA0"/>
            </a:solidFill>
            <a:ln>
              <a:noFill/>
            </a:ln>
          </p:spPr>
        </p:sp>
        <p:sp>
          <p:nvSpPr>
            <p:cNvPr id="783" name="Shape 783"/>
            <p:cNvSpPr/>
            <p:nvPr/>
          </p:nvSpPr>
          <p:spPr>
            <a:xfrm>
              <a:off x="4313275" y="970300"/>
              <a:ext cx="3764425" cy="3494875"/>
            </a:xfrm>
            <a:custGeom>
              <a:avLst/>
              <a:gdLst/>
              <a:ahLst/>
              <a:cxnLst/>
              <a:rect l="0" t="0" r="0" b="0"/>
              <a:pathLst>
                <a:path w="150577" h="139795" extrusionOk="0">
                  <a:moveTo>
                    <a:pt x="46359" y="0"/>
                  </a:moveTo>
                  <a:lnTo>
                    <a:pt x="34859" y="2156"/>
                  </a:lnTo>
                  <a:lnTo>
                    <a:pt x="28391" y="11141"/>
                  </a:lnTo>
                  <a:lnTo>
                    <a:pt x="25156" y="17609"/>
                  </a:lnTo>
                  <a:lnTo>
                    <a:pt x="14016" y="13656"/>
                  </a:lnTo>
                  <a:lnTo>
                    <a:pt x="4672" y="14016"/>
                  </a:lnTo>
                  <a:lnTo>
                    <a:pt x="0" y="18687"/>
                  </a:lnTo>
                  <a:lnTo>
                    <a:pt x="3954" y="25515"/>
                  </a:lnTo>
                  <a:lnTo>
                    <a:pt x="11500" y="32343"/>
                  </a:lnTo>
                  <a:lnTo>
                    <a:pt x="15453" y="33062"/>
                  </a:lnTo>
                  <a:lnTo>
                    <a:pt x="12219" y="37375"/>
                  </a:lnTo>
                  <a:lnTo>
                    <a:pt x="13657" y="46718"/>
                  </a:lnTo>
                  <a:lnTo>
                    <a:pt x="12578" y="52828"/>
                  </a:lnTo>
                  <a:lnTo>
                    <a:pt x="11860" y="64687"/>
                  </a:lnTo>
                  <a:lnTo>
                    <a:pt x="14735" y="78702"/>
                  </a:lnTo>
                  <a:lnTo>
                    <a:pt x="19406" y="83374"/>
                  </a:lnTo>
                  <a:lnTo>
                    <a:pt x="22641" y="97390"/>
                  </a:lnTo>
                  <a:lnTo>
                    <a:pt x="23000" y="109968"/>
                  </a:lnTo>
                  <a:lnTo>
                    <a:pt x="23360" y="119671"/>
                  </a:lnTo>
                  <a:lnTo>
                    <a:pt x="20485" y="130811"/>
                  </a:lnTo>
                  <a:lnTo>
                    <a:pt x="17969" y="138717"/>
                  </a:lnTo>
                  <a:lnTo>
                    <a:pt x="29828" y="139436"/>
                  </a:lnTo>
                  <a:lnTo>
                    <a:pt x="29469" y="129733"/>
                  </a:lnTo>
                  <a:lnTo>
                    <a:pt x="29469" y="117155"/>
                  </a:lnTo>
                  <a:lnTo>
                    <a:pt x="33781" y="118233"/>
                  </a:lnTo>
                  <a:lnTo>
                    <a:pt x="32344" y="112843"/>
                  </a:lnTo>
                  <a:lnTo>
                    <a:pt x="33422" y="104218"/>
                  </a:lnTo>
                  <a:lnTo>
                    <a:pt x="31984" y="94515"/>
                  </a:lnTo>
                  <a:lnTo>
                    <a:pt x="32703" y="89843"/>
                  </a:lnTo>
                  <a:lnTo>
                    <a:pt x="35578" y="96312"/>
                  </a:lnTo>
                  <a:lnTo>
                    <a:pt x="36297" y="105296"/>
                  </a:lnTo>
                  <a:lnTo>
                    <a:pt x="35938" y="112483"/>
                  </a:lnTo>
                  <a:lnTo>
                    <a:pt x="39172" y="113202"/>
                  </a:lnTo>
                  <a:lnTo>
                    <a:pt x="43484" y="111765"/>
                  </a:lnTo>
                  <a:lnTo>
                    <a:pt x="40969" y="102062"/>
                  </a:lnTo>
                  <a:lnTo>
                    <a:pt x="44203" y="104218"/>
                  </a:lnTo>
                  <a:lnTo>
                    <a:pt x="51031" y="93796"/>
                  </a:lnTo>
                  <a:lnTo>
                    <a:pt x="52828" y="108890"/>
                  </a:lnTo>
                  <a:lnTo>
                    <a:pt x="56781" y="122186"/>
                  </a:lnTo>
                  <a:lnTo>
                    <a:pt x="59297" y="139795"/>
                  </a:lnTo>
                  <a:lnTo>
                    <a:pt x="69359" y="139077"/>
                  </a:lnTo>
                  <a:lnTo>
                    <a:pt x="65765" y="129014"/>
                  </a:lnTo>
                  <a:lnTo>
                    <a:pt x="63609" y="120749"/>
                  </a:lnTo>
                  <a:lnTo>
                    <a:pt x="64687" y="114280"/>
                  </a:lnTo>
                  <a:lnTo>
                    <a:pt x="63250" y="106374"/>
                  </a:lnTo>
                  <a:lnTo>
                    <a:pt x="63609" y="88405"/>
                  </a:lnTo>
                  <a:lnTo>
                    <a:pt x="65765" y="104218"/>
                  </a:lnTo>
                  <a:lnTo>
                    <a:pt x="66125" y="114999"/>
                  </a:lnTo>
                  <a:lnTo>
                    <a:pt x="71156" y="113921"/>
                  </a:lnTo>
                  <a:lnTo>
                    <a:pt x="69000" y="98468"/>
                  </a:lnTo>
                  <a:lnTo>
                    <a:pt x="70437" y="91999"/>
                  </a:lnTo>
                  <a:lnTo>
                    <a:pt x="69359" y="87687"/>
                  </a:lnTo>
                  <a:lnTo>
                    <a:pt x="76906" y="88046"/>
                  </a:lnTo>
                  <a:lnTo>
                    <a:pt x="80859" y="107093"/>
                  </a:lnTo>
                  <a:lnTo>
                    <a:pt x="81218" y="111765"/>
                  </a:lnTo>
                  <a:lnTo>
                    <a:pt x="83015" y="113561"/>
                  </a:lnTo>
                  <a:lnTo>
                    <a:pt x="81937" y="126858"/>
                  </a:lnTo>
                  <a:lnTo>
                    <a:pt x="83375" y="131530"/>
                  </a:lnTo>
                  <a:lnTo>
                    <a:pt x="83734" y="136921"/>
                  </a:lnTo>
                  <a:lnTo>
                    <a:pt x="92359" y="137639"/>
                  </a:lnTo>
                  <a:lnTo>
                    <a:pt x="90562" y="129014"/>
                  </a:lnTo>
                  <a:lnTo>
                    <a:pt x="87328" y="116436"/>
                  </a:lnTo>
                  <a:lnTo>
                    <a:pt x="90562" y="107452"/>
                  </a:lnTo>
                  <a:lnTo>
                    <a:pt x="87328" y="93796"/>
                  </a:lnTo>
                  <a:lnTo>
                    <a:pt x="93437" y="102062"/>
                  </a:lnTo>
                  <a:lnTo>
                    <a:pt x="98828" y="103499"/>
                  </a:lnTo>
                  <a:lnTo>
                    <a:pt x="102781" y="98108"/>
                  </a:lnTo>
                  <a:lnTo>
                    <a:pt x="103140" y="110327"/>
                  </a:lnTo>
                  <a:lnTo>
                    <a:pt x="106015" y="118593"/>
                  </a:lnTo>
                  <a:lnTo>
                    <a:pt x="107452" y="131171"/>
                  </a:lnTo>
                  <a:lnTo>
                    <a:pt x="109968" y="136202"/>
                  </a:lnTo>
                  <a:lnTo>
                    <a:pt x="115359" y="136921"/>
                  </a:lnTo>
                  <a:lnTo>
                    <a:pt x="116796" y="132249"/>
                  </a:lnTo>
                  <a:lnTo>
                    <a:pt x="111046" y="118593"/>
                  </a:lnTo>
                  <a:lnTo>
                    <a:pt x="111406" y="108530"/>
                  </a:lnTo>
                  <a:lnTo>
                    <a:pt x="111765" y="93437"/>
                  </a:lnTo>
                  <a:lnTo>
                    <a:pt x="115718" y="95952"/>
                  </a:lnTo>
                  <a:lnTo>
                    <a:pt x="117155" y="91280"/>
                  </a:lnTo>
                  <a:lnTo>
                    <a:pt x="133327" y="97390"/>
                  </a:lnTo>
                  <a:lnTo>
                    <a:pt x="140155" y="101343"/>
                  </a:lnTo>
                  <a:lnTo>
                    <a:pt x="148421" y="97390"/>
                  </a:lnTo>
                  <a:lnTo>
                    <a:pt x="149858" y="93437"/>
                  </a:lnTo>
                  <a:lnTo>
                    <a:pt x="140515" y="70796"/>
                  </a:lnTo>
                  <a:lnTo>
                    <a:pt x="142311" y="64687"/>
                  </a:lnTo>
                  <a:lnTo>
                    <a:pt x="148780" y="63249"/>
                  </a:lnTo>
                  <a:lnTo>
                    <a:pt x="150577" y="57499"/>
                  </a:lnTo>
                  <a:lnTo>
                    <a:pt x="143390" y="53906"/>
                  </a:lnTo>
                  <a:lnTo>
                    <a:pt x="136921" y="54625"/>
                  </a:lnTo>
                  <a:lnTo>
                    <a:pt x="131171" y="43484"/>
                  </a:lnTo>
                  <a:lnTo>
                    <a:pt x="118952" y="49593"/>
                  </a:lnTo>
                  <a:lnTo>
                    <a:pt x="105296" y="42406"/>
                  </a:lnTo>
                  <a:lnTo>
                    <a:pt x="100265" y="37734"/>
                  </a:lnTo>
                  <a:lnTo>
                    <a:pt x="91640" y="34859"/>
                  </a:lnTo>
                  <a:lnTo>
                    <a:pt x="81218" y="40250"/>
                  </a:lnTo>
                  <a:lnTo>
                    <a:pt x="72234" y="40250"/>
                  </a:lnTo>
                  <a:lnTo>
                    <a:pt x="61812" y="43843"/>
                  </a:lnTo>
                  <a:lnTo>
                    <a:pt x="62172" y="37734"/>
                  </a:lnTo>
                  <a:lnTo>
                    <a:pt x="70437" y="36656"/>
                  </a:lnTo>
                  <a:lnTo>
                    <a:pt x="82296" y="26594"/>
                  </a:lnTo>
                  <a:lnTo>
                    <a:pt x="83734" y="22281"/>
                  </a:lnTo>
                  <a:lnTo>
                    <a:pt x="77984" y="17969"/>
                  </a:lnTo>
                  <a:lnTo>
                    <a:pt x="70437" y="16891"/>
                  </a:lnTo>
                  <a:lnTo>
                    <a:pt x="65047" y="20484"/>
                  </a:lnTo>
                  <a:lnTo>
                    <a:pt x="64328" y="15812"/>
                  </a:lnTo>
                  <a:lnTo>
                    <a:pt x="60734" y="11141"/>
                  </a:lnTo>
                  <a:lnTo>
                    <a:pt x="59297" y="6469"/>
                  </a:lnTo>
                  <a:lnTo>
                    <a:pt x="54625" y="719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</p:sp>
      </p:grpSp>
      <p:sp>
        <p:nvSpPr>
          <p:cNvPr id="784" name="Shape 784"/>
          <p:cNvSpPr txBox="1"/>
          <p:nvPr/>
        </p:nvSpPr>
        <p:spPr>
          <a:xfrm>
            <a:off x="7601775" y="4162775"/>
            <a:ext cx="11481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Predictions: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x W</a:t>
            </a:r>
          </a:p>
        </p:txBody>
      </p:sp>
      <p:sp>
        <p:nvSpPr>
          <p:cNvPr id="785" name="Shape 785"/>
          <p:cNvSpPr txBox="1"/>
          <p:nvPr/>
        </p:nvSpPr>
        <p:spPr>
          <a:xfrm>
            <a:off x="2134875" y="1768775"/>
            <a:ext cx="48297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network as a bunch of convolutional layers, with </a:t>
            </a:r>
            <a:r>
              <a:rPr lang="en" sz="1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downsampling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upsampling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inside the network!</a:t>
            </a:r>
          </a:p>
        </p:txBody>
      </p:sp>
      <p:sp>
        <p:nvSpPr>
          <p:cNvPr id="786" name="Shape 786"/>
          <p:cNvSpPr/>
          <p:nvPr/>
        </p:nvSpPr>
        <p:spPr>
          <a:xfrm>
            <a:off x="30608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Shape 787"/>
          <p:cNvSpPr/>
          <p:nvPr/>
        </p:nvSpPr>
        <p:spPr>
          <a:xfrm>
            <a:off x="3365650" y="2908925"/>
            <a:ext cx="483600" cy="857400"/>
          </a:xfrm>
          <a:prstGeom prst="cube">
            <a:avLst>
              <a:gd name="adj" fmla="val 48764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3657087" y="3105950"/>
            <a:ext cx="650400" cy="526500"/>
          </a:xfrm>
          <a:prstGeom prst="cube">
            <a:avLst>
              <a:gd name="adj" fmla="val 303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4194412" y="3105950"/>
            <a:ext cx="650400" cy="526500"/>
          </a:xfrm>
          <a:prstGeom prst="cube">
            <a:avLst>
              <a:gd name="adj" fmla="val 30322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Shape 790"/>
          <p:cNvSpPr/>
          <p:nvPr/>
        </p:nvSpPr>
        <p:spPr>
          <a:xfrm>
            <a:off x="4813450" y="2908925"/>
            <a:ext cx="483600" cy="857400"/>
          </a:xfrm>
          <a:prstGeom prst="cube">
            <a:avLst>
              <a:gd name="adj" fmla="val 48764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Shape 791"/>
          <p:cNvSpPr/>
          <p:nvPr/>
        </p:nvSpPr>
        <p:spPr>
          <a:xfrm>
            <a:off x="51182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5423050" y="2908925"/>
            <a:ext cx="483600" cy="857400"/>
          </a:xfrm>
          <a:prstGeom prst="cube">
            <a:avLst>
              <a:gd name="adj" fmla="val 4876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5835100" y="2536475"/>
            <a:ext cx="389700" cy="1525500"/>
          </a:xfrm>
          <a:prstGeom prst="cube">
            <a:avLst>
              <a:gd name="adj" fmla="val 78785"/>
            </a:avLst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Shape 794"/>
          <p:cNvSpPr/>
          <p:nvPr/>
        </p:nvSpPr>
        <p:spPr>
          <a:xfrm>
            <a:off x="5987500" y="2536475"/>
            <a:ext cx="389700" cy="1525500"/>
          </a:xfrm>
          <a:prstGeom prst="cube">
            <a:avLst>
              <a:gd name="adj" fmla="val 78785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 txBox="1"/>
          <p:nvPr/>
        </p:nvSpPr>
        <p:spPr>
          <a:xfrm>
            <a:off x="1791574" y="4092000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H/2 x W/2</a:t>
            </a:r>
          </a:p>
        </p:txBody>
      </p:sp>
      <p:sp>
        <p:nvSpPr>
          <p:cNvPr id="796" name="Shape 796"/>
          <p:cNvSpPr txBox="1"/>
          <p:nvPr/>
        </p:nvSpPr>
        <p:spPr>
          <a:xfrm>
            <a:off x="5330974" y="4092000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H/2 x W/2</a:t>
            </a:r>
          </a:p>
        </p:txBody>
      </p:sp>
      <p:sp>
        <p:nvSpPr>
          <p:cNvPr id="797" name="Shape 797"/>
          <p:cNvSpPr txBox="1"/>
          <p:nvPr/>
        </p:nvSpPr>
        <p:spPr>
          <a:xfrm>
            <a:off x="2871999" y="2340282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798" name="Shape 798"/>
          <p:cNvSpPr txBox="1"/>
          <p:nvPr/>
        </p:nvSpPr>
        <p:spPr>
          <a:xfrm>
            <a:off x="4548399" y="2340282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799" name="Shape 799"/>
          <p:cNvSpPr txBox="1"/>
          <p:nvPr/>
        </p:nvSpPr>
        <p:spPr>
          <a:xfrm>
            <a:off x="3521099" y="3606825"/>
            <a:ext cx="1484400" cy="54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Low-res: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sz="1400" kern="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 H/4 x W/4</a:t>
            </a:r>
          </a:p>
        </p:txBody>
      </p:sp>
      <p:sp>
        <p:nvSpPr>
          <p:cNvPr id="800" name="Shape 800"/>
          <p:cNvSpPr txBox="1"/>
          <p:nvPr/>
        </p:nvSpPr>
        <p:spPr>
          <a:xfrm>
            <a:off x="-28900" y="5081625"/>
            <a:ext cx="5951700" cy="3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Long, Shelhamer, and Darrell, “Fully Convolutional Networks for Semantic Segmentation”, CVPR 2015</a:t>
            </a:r>
            <a:b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Noh et al, “Learning Deconvolution Network for Semantic Segmentation”, ICCV 2015</a:t>
            </a:r>
          </a:p>
        </p:txBody>
      </p:sp>
      <p:sp>
        <p:nvSpPr>
          <p:cNvPr id="801" name="Shape 801"/>
          <p:cNvSpPr txBox="1"/>
          <p:nvPr/>
        </p:nvSpPr>
        <p:spPr>
          <a:xfrm>
            <a:off x="309925" y="1803675"/>
            <a:ext cx="1899900" cy="69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Downsampling</a:t>
            </a: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Pooling, strided convolution</a:t>
            </a:r>
          </a:p>
        </p:txBody>
      </p:sp>
      <p:sp>
        <p:nvSpPr>
          <p:cNvPr id="802" name="Shape 802"/>
          <p:cNvSpPr txBox="1"/>
          <p:nvPr/>
        </p:nvSpPr>
        <p:spPr>
          <a:xfrm>
            <a:off x="6901175" y="1668800"/>
            <a:ext cx="2132400" cy="78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Upsampling</a:t>
            </a: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Unpooling or strided transpose convolution</a:t>
            </a:r>
          </a:p>
        </p:txBody>
      </p:sp>
      <p:sp>
        <p:nvSpPr>
          <p:cNvPr id="3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14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deconvolution?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(Non-blind) Deconvolution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905000"/>
            <a:ext cx="63754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6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sz="2300" dirty="0" smtClean="0"/>
              <a:t>What does “deconvolution” have to do with “transposed convolution”</a:t>
            </a:r>
            <a:endParaRPr lang="en-US" sz="2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HW2 + PS2 out</a:t>
            </a:r>
          </a:p>
          <a:p>
            <a:endParaRPr lang="en-US" dirty="0" smtClean="0"/>
          </a:p>
          <a:p>
            <a:r>
              <a:rPr lang="en-US" dirty="0" smtClean="0"/>
              <a:t>No class on Tuesday 10/03</a:t>
            </a:r>
          </a:p>
          <a:p>
            <a:endParaRPr lang="en-US" dirty="0" smtClean="0"/>
          </a:p>
          <a:p>
            <a:r>
              <a:rPr lang="en-US" dirty="0" smtClean="0"/>
              <a:t>Guest Lecture by Dr. Stefan Lee on 10/05</a:t>
            </a:r>
          </a:p>
          <a:p>
            <a:pPr lvl="1"/>
            <a:r>
              <a:rPr lang="en-US" dirty="0" smtClean="0"/>
              <a:t>No papers to read. No student presentations. </a:t>
            </a:r>
          </a:p>
          <a:p>
            <a:pPr lvl="1"/>
            <a:r>
              <a:rPr lang="en-US" dirty="0" smtClean="0"/>
              <a:t>Use the time wisely to work (hint</a:t>
            </a:r>
            <a:r>
              <a:rPr lang="en-US" smtClean="0"/>
              <a:t>: HW+PS!)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No class on 10/10</a:t>
            </a:r>
          </a:p>
          <a:p>
            <a:pPr lvl="1"/>
            <a:r>
              <a:rPr lang="en-US" dirty="0" smtClean="0"/>
              <a:t>Fall break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Next paper reading / student presentations: 10/12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Note on reviews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Shape 7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50" y="2972176"/>
            <a:ext cx="4294499" cy="16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Shape 726"/>
          <p:cNvSpPr txBox="1"/>
          <p:nvPr/>
        </p:nvSpPr>
        <p:spPr>
          <a:xfrm>
            <a:off x="976125" y="1788525"/>
            <a:ext cx="27633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express convolution in terms of a matrix multiplication </a:t>
            </a:r>
          </a:p>
        </p:txBody>
      </p:sp>
      <p:pic>
        <p:nvPicPr>
          <p:cNvPr id="727" name="Shape 7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649" y="2363876"/>
            <a:ext cx="1705750" cy="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Shape 728"/>
          <p:cNvSpPr txBox="1"/>
          <p:nvPr/>
        </p:nvSpPr>
        <p:spPr>
          <a:xfrm>
            <a:off x="1129650" y="4705375"/>
            <a:ext cx="27633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1D conv, kernel size=3, stride=1, padding=1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729" y="3212752"/>
            <a:ext cx="2063267" cy="1078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 smtClean="0"/>
              <a:t>“transposed convolution” is a convolution!</a:t>
            </a:r>
            <a:endParaRPr lang="en-US" kern="0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1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Shape 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50" y="2972176"/>
            <a:ext cx="4294499" cy="16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Shape 736"/>
          <p:cNvSpPr txBox="1"/>
          <p:nvPr/>
        </p:nvSpPr>
        <p:spPr>
          <a:xfrm>
            <a:off x="976125" y="1788525"/>
            <a:ext cx="27633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express convolution in terms of a matrix multiplication </a:t>
            </a:r>
          </a:p>
        </p:txBody>
      </p:sp>
      <p:pic>
        <p:nvPicPr>
          <p:cNvPr id="737" name="Shape 7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649" y="2363876"/>
            <a:ext cx="1705750" cy="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Shape 738"/>
          <p:cNvSpPr txBox="1"/>
          <p:nvPr/>
        </p:nvSpPr>
        <p:spPr>
          <a:xfrm>
            <a:off x="1129650" y="4705375"/>
            <a:ext cx="27633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1D conv, kernel size=3, stride=1, padding=1</a:t>
            </a:r>
          </a:p>
        </p:txBody>
      </p:sp>
      <p:sp>
        <p:nvSpPr>
          <p:cNvPr id="739" name="Shape 739"/>
          <p:cNvSpPr txBox="1"/>
          <p:nvPr/>
        </p:nvSpPr>
        <p:spPr>
          <a:xfrm>
            <a:off x="4965400" y="1788525"/>
            <a:ext cx="33978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transpose multiplies by the transpose of the same matrix: </a:t>
            </a:r>
          </a:p>
        </p:txBody>
      </p:sp>
      <p:pic>
        <p:nvPicPr>
          <p:cNvPr id="740" name="Shape 7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650" y="2355414"/>
            <a:ext cx="1899596" cy="47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Shape 7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0451" y="2894576"/>
            <a:ext cx="3871975" cy="176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29" y="3212752"/>
            <a:ext cx="2063267" cy="1078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 smtClean="0"/>
              <a:t>“transposed convolution” is a convolution!</a:t>
            </a:r>
            <a:endParaRPr lang="en-US" kern="0" dirty="0"/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94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Shape 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50" y="2972176"/>
            <a:ext cx="4294499" cy="16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Shape 736"/>
          <p:cNvSpPr txBox="1"/>
          <p:nvPr/>
        </p:nvSpPr>
        <p:spPr>
          <a:xfrm>
            <a:off x="976125" y="1788525"/>
            <a:ext cx="27633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express convolution in terms of a matrix multiplication </a:t>
            </a:r>
          </a:p>
        </p:txBody>
      </p:sp>
      <p:pic>
        <p:nvPicPr>
          <p:cNvPr id="737" name="Shape 7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9649" y="2363876"/>
            <a:ext cx="1705750" cy="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Shape 738"/>
          <p:cNvSpPr txBox="1"/>
          <p:nvPr/>
        </p:nvSpPr>
        <p:spPr>
          <a:xfrm>
            <a:off x="1129650" y="4705375"/>
            <a:ext cx="27633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1D conv, kernel size=3, stride=1, padding=1</a:t>
            </a:r>
          </a:p>
        </p:txBody>
      </p:sp>
      <p:sp>
        <p:nvSpPr>
          <p:cNvPr id="739" name="Shape 739"/>
          <p:cNvSpPr txBox="1"/>
          <p:nvPr/>
        </p:nvSpPr>
        <p:spPr>
          <a:xfrm>
            <a:off x="4965400" y="1788525"/>
            <a:ext cx="33978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transpose multiplies by the transpose of the same matrix: </a:t>
            </a:r>
          </a:p>
        </p:txBody>
      </p:sp>
      <p:pic>
        <p:nvPicPr>
          <p:cNvPr id="740" name="Shape 7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650" y="2355414"/>
            <a:ext cx="1899596" cy="47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Shape 7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0451" y="2894576"/>
            <a:ext cx="3871975" cy="176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729" y="3212752"/>
            <a:ext cx="2063267" cy="10789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kern="0" dirty="0" smtClean="0"/>
              <a:t>“transposed convolution” is a convolution</a:t>
            </a:r>
            <a:endParaRPr lang="en-US" kern="0" dirty="0"/>
          </a:p>
        </p:txBody>
      </p:sp>
      <p:sp>
        <p:nvSpPr>
          <p:cNvPr id="15" name="Shape 741"/>
          <p:cNvSpPr txBox="1"/>
          <p:nvPr/>
        </p:nvSpPr>
        <p:spPr>
          <a:xfrm>
            <a:off x="5310800" y="4666175"/>
            <a:ext cx="3339000" cy="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stride=1, convolution transpose is just a regular convolution (with different padding rules)</a:t>
            </a:r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088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/>
        </p:nvSpPr>
        <p:spPr>
          <a:xfrm>
            <a:off x="976125" y="1788525"/>
            <a:ext cx="27633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express convolution in terms of a matrix multiplication </a:t>
            </a:r>
          </a:p>
        </p:txBody>
      </p:sp>
      <p:pic>
        <p:nvPicPr>
          <p:cNvPr id="750" name="Shape 7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649" y="2363876"/>
            <a:ext cx="1705750" cy="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Shape 752"/>
          <p:cNvSpPr txBox="1"/>
          <p:nvPr/>
        </p:nvSpPr>
        <p:spPr>
          <a:xfrm>
            <a:off x="1129650" y="4705375"/>
            <a:ext cx="27633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1D conv, kernel size=3,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stride=2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padding=1</a:t>
            </a:r>
          </a:p>
        </p:txBody>
      </p:sp>
      <p:pic>
        <p:nvPicPr>
          <p:cNvPr id="8" name="Shape 7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758" y="2990552"/>
            <a:ext cx="4113525" cy="16497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But not always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31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>
            <a:spLocks noGrp="1"/>
          </p:cNvSpPr>
          <p:nvPr>
            <p:ph type="sldNum" idx="12"/>
          </p:nvPr>
        </p:nvSpPr>
        <p:spPr>
          <a:xfrm>
            <a:off x="6655703" y="5525100"/>
            <a:ext cx="7326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25</a:t>
            </a:fld>
            <a:endParaRPr lang="en"/>
          </a:p>
        </p:txBody>
      </p:sp>
      <p:sp>
        <p:nvSpPr>
          <p:cNvPr id="759" name="Shape 759"/>
          <p:cNvSpPr txBox="1"/>
          <p:nvPr/>
        </p:nvSpPr>
        <p:spPr>
          <a:xfrm>
            <a:off x="976125" y="1788525"/>
            <a:ext cx="2763300" cy="3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can express convolution in terms of a matrix multiplication </a:t>
            </a:r>
          </a:p>
        </p:txBody>
      </p:sp>
      <p:pic>
        <p:nvPicPr>
          <p:cNvPr id="760" name="Shape 7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9649" y="2363876"/>
            <a:ext cx="1705750" cy="461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Shape 761"/>
          <p:cNvSpPr txBox="1"/>
          <p:nvPr/>
        </p:nvSpPr>
        <p:spPr>
          <a:xfrm>
            <a:off x="1129650" y="4705375"/>
            <a:ext cx="27633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Example: 1D conv, kernel size=3, </a:t>
            </a:r>
            <a:r>
              <a:rPr lang="en" sz="14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stride=2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padding=1</a:t>
            </a:r>
          </a:p>
        </p:txBody>
      </p:sp>
      <p:pic>
        <p:nvPicPr>
          <p:cNvPr id="762" name="Shape 7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6375" y="2851586"/>
            <a:ext cx="2730875" cy="1927674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Shape 763"/>
          <p:cNvSpPr txBox="1"/>
          <p:nvPr/>
        </p:nvSpPr>
        <p:spPr>
          <a:xfrm>
            <a:off x="4965400" y="1788525"/>
            <a:ext cx="33978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Convolution transpose multiplies by the transpose of the same matrix: </a:t>
            </a:r>
          </a:p>
        </p:txBody>
      </p:sp>
      <p:pic>
        <p:nvPicPr>
          <p:cNvPr id="764" name="Shape 7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66650" y="2355414"/>
            <a:ext cx="1899596" cy="477923"/>
          </a:xfrm>
          <a:prstGeom prst="rect">
            <a:avLst/>
          </a:prstGeom>
          <a:noFill/>
          <a:ln>
            <a:noFill/>
          </a:ln>
        </p:spPr>
      </p:pic>
      <p:sp>
        <p:nvSpPr>
          <p:cNvPr id="765" name="Shape 765"/>
          <p:cNvSpPr txBox="1"/>
          <p:nvPr/>
        </p:nvSpPr>
        <p:spPr>
          <a:xfrm>
            <a:off x="5051750" y="4797500"/>
            <a:ext cx="3397800" cy="5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stride&gt;1, convolution transpose is no longer a normal convolution!</a:t>
            </a:r>
          </a:p>
        </p:txBody>
      </p:sp>
      <p:pic>
        <p:nvPicPr>
          <p:cNvPr id="766" name="Shape 7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758" y="2990552"/>
            <a:ext cx="4113525" cy="164972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mtClean="0"/>
              <a:t>But not always</a:t>
            </a:r>
            <a:endParaRPr lang="en-US" dirty="0"/>
          </a:p>
        </p:txBody>
      </p:sp>
      <p:sp>
        <p:nvSpPr>
          <p:cNvPr id="16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843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Presenters: </a:t>
            </a:r>
          </a:p>
          <a:p>
            <a:pPr lvl="1"/>
            <a:r>
              <a:rPr lang="en-US" dirty="0" err="1" smtClean="0"/>
              <a:t>Aneeq</a:t>
            </a:r>
            <a:r>
              <a:rPr lang="en-US" dirty="0" smtClean="0"/>
              <a:t> </a:t>
            </a:r>
            <a:r>
              <a:rPr lang="en-US" dirty="0"/>
              <a:t>Zia, Mikhail </a:t>
            </a:r>
            <a:r>
              <a:rPr lang="en-US" dirty="0" err="1"/>
              <a:t>Isaev</a:t>
            </a:r>
            <a:r>
              <a:rPr lang="en-US" dirty="0"/>
              <a:t>, </a:t>
            </a:r>
            <a:r>
              <a:rPr lang="en-US" dirty="0" smtClean="0"/>
              <a:t>Chris </a:t>
            </a:r>
            <a:r>
              <a:rPr lang="en-US" dirty="0" err="1"/>
              <a:t>Donlan</a:t>
            </a:r>
            <a:r>
              <a:rPr lang="en-US" dirty="0"/>
              <a:t>, Ayesha Khan, </a:t>
            </a:r>
            <a:r>
              <a:rPr lang="en-US" dirty="0" err="1" smtClean="0"/>
              <a:t>Deshraj</a:t>
            </a:r>
            <a:r>
              <a:rPr lang="en-US" dirty="0" smtClean="0"/>
              <a:t> </a:t>
            </a:r>
            <a:r>
              <a:rPr lang="en-US" dirty="0"/>
              <a:t>Yadav, </a:t>
            </a:r>
            <a:r>
              <a:rPr lang="en-US" dirty="0" err="1"/>
              <a:t>Ardavan</a:t>
            </a:r>
            <a:r>
              <a:rPr lang="en-US" dirty="0"/>
              <a:t> </a:t>
            </a:r>
            <a:r>
              <a:rPr lang="en-US" dirty="0" err="1" smtClean="0"/>
              <a:t>Afshar</a:t>
            </a:r>
            <a:endParaRPr lang="en-US" dirty="0" smtClean="0"/>
          </a:p>
          <a:p>
            <a:endParaRPr lang="en-US" dirty="0">
              <a:effectLst/>
            </a:endParaRPr>
          </a:p>
          <a:p>
            <a:r>
              <a:rPr lang="en-US" dirty="0" smtClean="0"/>
              <a:t>Google Slides:</a:t>
            </a:r>
          </a:p>
          <a:p>
            <a:pPr lvl="1"/>
            <a:r>
              <a:rPr lang="en-US" dirty="0">
                <a:hlinkClick r:id="rId2"/>
              </a:rPr>
              <a:t>https://docs.google.com/presentation/d/1HadX--</a:t>
            </a:r>
            <a:r>
              <a:rPr lang="en-US" dirty="0" smtClean="0">
                <a:hlinkClick r:id="rId2"/>
              </a:rPr>
              <a:t>rN-KC7tJquC2mhDIsteouIYiJKqpNAgz54h5o/edit#slide=id.p</a:t>
            </a:r>
            <a:endParaRPr lang="en-US" dirty="0" smtClean="0"/>
          </a:p>
          <a:p>
            <a:pPr lvl="1"/>
            <a:endParaRPr lang="en-US" dirty="0">
              <a:effectLst/>
            </a:endParaRPr>
          </a:p>
          <a:p>
            <a:r>
              <a:rPr lang="en-US" dirty="0" smtClean="0"/>
              <a:t>Google Drive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drive.google.com/drive/folders/0B8zT-Fl5PDf_dlpBREQwZ1VHa0k?usp=sharing</a:t>
            </a:r>
            <a:endParaRPr lang="en-US" dirty="0" smtClean="0"/>
          </a:p>
          <a:p>
            <a:pPr lvl="1"/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3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reviews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Good and bad</a:t>
            </a:r>
          </a:p>
          <a:p>
            <a:endParaRPr lang="en-US" dirty="0"/>
          </a:p>
          <a:p>
            <a:r>
              <a:rPr lang="en-US" dirty="0" smtClean="0"/>
              <a:t>Common Problem #1: Vague negatives</a:t>
            </a:r>
          </a:p>
          <a:p>
            <a:pPr lvl="1"/>
            <a:r>
              <a:rPr lang="en-US" dirty="0" smtClean="0"/>
              <a:t>“x could have been done better”</a:t>
            </a:r>
          </a:p>
          <a:p>
            <a:endParaRPr lang="en-US" dirty="0"/>
          </a:p>
          <a:p>
            <a:r>
              <a:rPr lang="en-US" dirty="0" smtClean="0"/>
              <a:t>Common Problem #2: Virtue Signaling </a:t>
            </a:r>
          </a:p>
          <a:p>
            <a:pPr lvl="1"/>
            <a:r>
              <a:rPr lang="en-US" dirty="0" smtClean="0"/>
              <a:t>“I have higher standards than this”</a:t>
            </a:r>
          </a:p>
          <a:p>
            <a:endParaRPr lang="en-US" dirty="0" smtClean="0"/>
          </a:p>
          <a:p>
            <a:r>
              <a:rPr lang="en-US" dirty="0" smtClean="0"/>
              <a:t>Positive suggestion: Assume good intent</a:t>
            </a:r>
          </a:p>
          <a:p>
            <a:pPr lvl="1"/>
            <a:r>
              <a:rPr lang="en-US" dirty="0" smtClean="0"/>
              <a:t>There’s a grad student just like you behind that paper</a:t>
            </a:r>
          </a:p>
          <a:p>
            <a:endParaRPr lang="en-US" dirty="0"/>
          </a:p>
          <a:p>
            <a:r>
              <a:rPr lang="en-US" dirty="0" smtClean="0"/>
              <a:t>Snobbery has to be earned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graphicFrame>
        <p:nvGraphicFramePr>
          <p:cNvPr id="541" name="Shape 541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42" name="Shape 542"/>
          <p:cNvGraphicFramePr/>
          <p:nvPr/>
        </p:nvGraphicFramePr>
        <p:xfrm>
          <a:off x="4927600" y="287782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43" name="Shape 543"/>
          <p:cNvSpPr txBox="1"/>
          <p:nvPr/>
        </p:nvSpPr>
        <p:spPr>
          <a:xfrm>
            <a:off x="2471350" y="2073025"/>
            <a:ext cx="40101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Typical 3 x 3 convolution, stride 1 pad 1</a:t>
            </a:r>
          </a:p>
        </p:txBody>
      </p:sp>
      <p:sp>
        <p:nvSpPr>
          <p:cNvPr id="544" name="Shape 544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45" name="Shape 545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5218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552" name="Shape 552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stride 1 pad 1</a:t>
            </a:r>
          </a:p>
        </p:txBody>
      </p:sp>
      <p:graphicFrame>
        <p:nvGraphicFramePr>
          <p:cNvPr id="553" name="Shape 553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54" name="Shape 554"/>
          <p:cNvGraphicFramePr/>
          <p:nvPr/>
        </p:nvGraphicFramePr>
        <p:xfrm>
          <a:off x="4927600" y="287782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55" name="Shape 555"/>
          <p:cNvSpPr/>
          <p:nvPr/>
        </p:nvSpPr>
        <p:spPr>
          <a:xfrm>
            <a:off x="1175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Shape 556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cxnSp>
        <p:nvCxnSpPr>
          <p:cNvPr id="558" name="Shape 558"/>
          <p:cNvCxnSpPr/>
          <p:nvPr/>
        </p:nvCxnSpPr>
        <p:spPr>
          <a:xfrm>
            <a:off x="3308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59" name="Shape 559"/>
          <p:cNvSpPr txBox="1"/>
          <p:nvPr/>
        </p:nvSpPr>
        <p:spPr>
          <a:xfrm>
            <a:off x="3360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 product between filter and input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6473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Shape 565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graphicFrame>
        <p:nvGraphicFramePr>
          <p:cNvPr id="566" name="Shape 566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67" name="Shape 567"/>
          <p:cNvGraphicFramePr/>
          <p:nvPr/>
        </p:nvGraphicFramePr>
        <p:xfrm>
          <a:off x="4927600" y="2877825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68" name="Shape 568"/>
          <p:cNvSpPr/>
          <p:nvPr/>
        </p:nvSpPr>
        <p:spPr>
          <a:xfrm>
            <a:off x="1556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70" name="Shape 570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4 x 4</a:t>
            </a:r>
          </a:p>
        </p:txBody>
      </p:sp>
      <p:sp>
        <p:nvSpPr>
          <p:cNvPr id="571" name="Shape 571"/>
          <p:cNvSpPr/>
          <p:nvPr/>
        </p:nvSpPr>
        <p:spPr>
          <a:xfrm>
            <a:off x="1175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2" name="Shape 572"/>
          <p:cNvCxnSpPr/>
          <p:nvPr/>
        </p:nvCxnSpPr>
        <p:spPr>
          <a:xfrm>
            <a:off x="3308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73" name="Shape 573"/>
          <p:cNvSpPr txBox="1"/>
          <p:nvPr/>
        </p:nvSpPr>
        <p:spPr>
          <a:xfrm>
            <a:off x="3360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 product between filter and input</a:t>
            </a:r>
          </a:p>
        </p:txBody>
      </p:sp>
      <p:sp>
        <p:nvSpPr>
          <p:cNvPr id="574" name="Shape 574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stride 1 pad 1</a:t>
            </a:r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89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0" name="Shape 580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81" name="Shape 581"/>
          <p:cNvGraphicFramePr/>
          <p:nvPr/>
        </p:nvGraphicFramePr>
        <p:xfrm>
          <a:off x="5310450" y="323847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82" name="Shape 582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2 x 2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</a:t>
            </a:r>
            <a:r>
              <a:rPr lang="en" sz="18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 1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28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1" name="Shape 591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592" name="Shape 592"/>
          <p:cNvGraphicFramePr/>
          <p:nvPr/>
        </p:nvGraphicFramePr>
        <p:xfrm>
          <a:off x="5310450" y="323847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593" name="Shape 593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594" name="Shape 594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2 x 2</a:t>
            </a:r>
          </a:p>
        </p:txBody>
      </p:sp>
      <p:sp>
        <p:nvSpPr>
          <p:cNvPr id="595" name="Shape 595"/>
          <p:cNvSpPr/>
          <p:nvPr/>
        </p:nvSpPr>
        <p:spPr>
          <a:xfrm>
            <a:off x="1175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6" name="Shape 596"/>
          <p:cNvCxnSpPr/>
          <p:nvPr/>
        </p:nvCxnSpPr>
        <p:spPr>
          <a:xfrm>
            <a:off x="3308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597" name="Shape 597"/>
          <p:cNvSpPr txBox="1"/>
          <p:nvPr/>
        </p:nvSpPr>
        <p:spPr>
          <a:xfrm>
            <a:off x="3360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 product between filter and input</a:t>
            </a:r>
          </a:p>
        </p:txBody>
      </p:sp>
      <p:sp>
        <p:nvSpPr>
          <p:cNvPr id="598" name="Shape 598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sp>
        <p:nvSpPr>
          <p:cNvPr id="599" name="Shape 599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</a:t>
            </a:r>
            <a:r>
              <a:rPr lang="en" sz="18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 1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05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/>
          <p:nvPr/>
        </p:nvSpPr>
        <p:spPr>
          <a:xfrm>
            <a:off x="309925" y="9462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2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Learnable Upsampling: Transpose Convolution</a:t>
            </a:r>
          </a:p>
        </p:txBody>
      </p:sp>
      <p:graphicFrame>
        <p:nvGraphicFramePr>
          <p:cNvPr id="606" name="Shape 606"/>
          <p:cNvGraphicFramePr/>
          <p:nvPr/>
        </p:nvGraphicFramePr>
        <p:xfrm>
          <a:off x="1562100" y="2895600"/>
          <a:ext cx="1531400" cy="1584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graphicFrame>
        <p:nvGraphicFramePr>
          <p:cNvPr id="607" name="Shape 607"/>
          <p:cNvGraphicFramePr/>
          <p:nvPr/>
        </p:nvGraphicFramePr>
        <p:xfrm>
          <a:off x="5310450" y="3238475"/>
          <a:ext cx="765700" cy="7924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850"/>
                <a:gridCol w="382850"/>
              </a:tblGrid>
              <a:tr h="3489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140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</a:tr>
              <a:tr h="3489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400" dirty="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608" name="Shape 608"/>
          <p:cNvSpPr/>
          <p:nvPr/>
        </p:nvSpPr>
        <p:spPr>
          <a:xfrm>
            <a:off x="1937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Shape 609"/>
          <p:cNvSpPr txBox="1"/>
          <p:nvPr/>
        </p:nvSpPr>
        <p:spPr>
          <a:xfrm>
            <a:off x="15620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Input: 4 x 4</a:t>
            </a:r>
          </a:p>
        </p:txBody>
      </p:sp>
      <p:sp>
        <p:nvSpPr>
          <p:cNvPr id="610" name="Shape 610"/>
          <p:cNvSpPr txBox="1"/>
          <p:nvPr/>
        </p:nvSpPr>
        <p:spPr>
          <a:xfrm>
            <a:off x="4927550" y="4501450"/>
            <a:ext cx="15315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Output: 2 x 2</a:t>
            </a:r>
          </a:p>
        </p:txBody>
      </p:sp>
      <p:sp>
        <p:nvSpPr>
          <p:cNvPr id="611" name="Shape 611"/>
          <p:cNvSpPr/>
          <p:nvPr/>
        </p:nvSpPr>
        <p:spPr>
          <a:xfrm>
            <a:off x="1175600" y="2542446"/>
            <a:ext cx="1153800" cy="10866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Shape 612"/>
          <p:cNvSpPr txBox="1"/>
          <p:nvPr/>
        </p:nvSpPr>
        <p:spPr>
          <a:xfrm>
            <a:off x="3360475" y="3207575"/>
            <a:ext cx="1294200" cy="74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Dot product between filter and input</a:t>
            </a:r>
          </a:p>
        </p:txBody>
      </p:sp>
      <p:sp>
        <p:nvSpPr>
          <p:cNvPr id="613" name="Shape 613"/>
          <p:cNvSpPr txBox="1"/>
          <p:nvPr/>
        </p:nvSpPr>
        <p:spPr>
          <a:xfrm>
            <a:off x="6655700" y="2966475"/>
            <a:ext cx="2226000" cy="165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Filter moves 2 pixels in the input for every one pixel in the output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gives ratio between movement in input and output</a:t>
            </a:r>
          </a:p>
        </p:txBody>
      </p:sp>
      <p:cxnSp>
        <p:nvCxnSpPr>
          <p:cNvPr id="614" name="Shape 614"/>
          <p:cNvCxnSpPr/>
          <p:nvPr/>
        </p:nvCxnSpPr>
        <p:spPr>
          <a:xfrm>
            <a:off x="3308475" y="3103600"/>
            <a:ext cx="1452900" cy="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5" name="Shape 615"/>
          <p:cNvSpPr txBox="1"/>
          <p:nvPr/>
        </p:nvSpPr>
        <p:spPr>
          <a:xfrm>
            <a:off x="2029325" y="1844425"/>
            <a:ext cx="5358900" cy="36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Recall: 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 3 x 3 convolution, </a:t>
            </a:r>
            <a:r>
              <a:rPr lang="en" sz="1800" u="sng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stride 2</a:t>
            </a: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pad 1</a:t>
            </a:r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Slide Credit: </a:t>
            </a:r>
            <a:r>
              <a:rPr lang="en-US" sz="1200" dirty="0" err="1" smtClean="0"/>
              <a:t>Fei-Fei</a:t>
            </a:r>
            <a:r>
              <a:rPr lang="en-US" sz="1200" dirty="0" smtClean="0"/>
              <a:t> Li, Justin Johnson, Serena Yeung, CS 231n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272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56431</TotalTime>
  <Words>1225</Words>
  <Application>Microsoft Macintosh PowerPoint</Application>
  <PresentationFormat>On-screen Show (4:3)</PresentationFormat>
  <Paragraphs>209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Narrow</vt:lpstr>
      <vt:lpstr>ＭＳ Ｐゴシック</vt:lpstr>
      <vt:lpstr>Osaka</vt:lpstr>
      <vt:lpstr>Symbol</vt:lpstr>
      <vt:lpstr>pictures</vt:lpstr>
      <vt:lpstr>Blank Presentation</vt:lpstr>
      <vt:lpstr>CS 7643: Deep Learning</vt:lpstr>
      <vt:lpstr>Administrativia</vt:lpstr>
      <vt:lpstr>Note on reviews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Transposed Convolution</vt:lpstr>
      <vt:lpstr>Transposed Convolution</vt:lpstr>
      <vt:lpstr>PowerPoint Presentation</vt:lpstr>
      <vt:lpstr>What is deconvolution?</vt:lpstr>
      <vt:lpstr>What does “deconvolution” have to do with “transposed convolution”</vt:lpstr>
      <vt:lpstr>PowerPoint Presentation</vt:lpstr>
      <vt:lpstr>PowerPoint Presentation</vt:lpstr>
      <vt:lpstr>PowerPoint Presentation</vt:lpstr>
      <vt:lpstr>PowerPoint Presentation</vt:lpstr>
      <vt:lpstr>But not always</vt:lpstr>
      <vt:lpstr>But not always</vt:lpstr>
      <vt:lpstr>Student Presentations</vt:lpstr>
    </vt:vector>
  </TitlesOfParts>
  <Manager/>
  <Company>Virginia Tech</Company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3032</cp:revision>
  <cp:lastPrinted>2015-04-01T17:45:43Z</cp:lastPrinted>
  <dcterms:created xsi:type="dcterms:W3CDTF">2013-03-06T19:31:42Z</dcterms:created>
  <dcterms:modified xsi:type="dcterms:W3CDTF">2017-10-10T19:38:14Z</dcterms:modified>
  <cp:category/>
</cp:coreProperties>
</file>