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46.jpg" ContentType="image/jpg"/>
  <Override PartName="/ppt/media/image47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6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2.jpg" ContentType="image/jpg"/>
  <Override PartName="/ppt/media/image77.jpg" ContentType="image/jpg"/>
  <Override PartName="/ppt/media/image89.jpg" ContentType="image/jpg"/>
  <Override PartName="/ppt/media/image90.jpg" ContentType="image/jpg"/>
  <Override PartName="/ppt/media/image91.jpg" ContentType="image/jpg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702" r:id="rId4"/>
    <p:sldMasterId id="2147483708" r:id="rId5"/>
  </p:sldMasterIdLst>
  <p:notesMasterIdLst>
    <p:notesMasterId r:id="rId100"/>
  </p:notesMasterIdLst>
  <p:handoutMasterIdLst>
    <p:handoutMasterId r:id="rId101"/>
  </p:handoutMasterIdLst>
  <p:sldIdLst>
    <p:sldId id="256" r:id="rId6"/>
    <p:sldId id="304" r:id="rId7"/>
    <p:sldId id="302" r:id="rId8"/>
    <p:sldId id="309" r:id="rId9"/>
    <p:sldId id="345" r:id="rId10"/>
    <p:sldId id="347" r:id="rId11"/>
    <p:sldId id="310" r:id="rId12"/>
    <p:sldId id="311" r:id="rId13"/>
    <p:sldId id="354" r:id="rId14"/>
    <p:sldId id="307" r:id="rId15"/>
    <p:sldId id="305" r:id="rId16"/>
    <p:sldId id="306" r:id="rId17"/>
    <p:sldId id="355" r:id="rId18"/>
    <p:sldId id="308" r:id="rId19"/>
    <p:sldId id="303" r:id="rId20"/>
    <p:sldId id="356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272" r:id="rId29"/>
    <p:sldId id="396" r:id="rId30"/>
    <p:sldId id="397" r:id="rId31"/>
    <p:sldId id="275" r:id="rId32"/>
    <p:sldId id="398" r:id="rId33"/>
    <p:sldId id="277" r:id="rId34"/>
    <p:sldId id="399" r:id="rId35"/>
    <p:sldId id="400" r:id="rId36"/>
    <p:sldId id="401" r:id="rId37"/>
    <p:sldId id="402" r:id="rId38"/>
    <p:sldId id="403" r:id="rId39"/>
    <p:sldId id="404" r:id="rId40"/>
    <p:sldId id="407" r:id="rId41"/>
    <p:sldId id="408" r:id="rId42"/>
    <p:sldId id="409" r:id="rId43"/>
    <p:sldId id="410" r:id="rId44"/>
    <p:sldId id="411" r:id="rId45"/>
    <p:sldId id="412" r:id="rId46"/>
    <p:sldId id="413" r:id="rId47"/>
    <p:sldId id="414" r:id="rId48"/>
    <p:sldId id="415" r:id="rId49"/>
    <p:sldId id="416" r:id="rId50"/>
    <p:sldId id="417" r:id="rId51"/>
    <p:sldId id="418" r:id="rId52"/>
    <p:sldId id="419" r:id="rId53"/>
    <p:sldId id="420" r:id="rId54"/>
    <p:sldId id="435" r:id="rId55"/>
    <p:sldId id="421" r:id="rId56"/>
    <p:sldId id="422" r:id="rId57"/>
    <p:sldId id="423" r:id="rId58"/>
    <p:sldId id="424" r:id="rId59"/>
    <p:sldId id="425" r:id="rId60"/>
    <p:sldId id="426" r:id="rId61"/>
    <p:sldId id="427" r:id="rId62"/>
    <p:sldId id="428" r:id="rId63"/>
    <p:sldId id="429" r:id="rId64"/>
    <p:sldId id="430" r:id="rId65"/>
    <p:sldId id="434" r:id="rId66"/>
    <p:sldId id="358" r:id="rId67"/>
    <p:sldId id="281" r:id="rId68"/>
    <p:sldId id="282" r:id="rId69"/>
    <p:sldId id="283" r:id="rId70"/>
    <p:sldId id="284" r:id="rId71"/>
    <p:sldId id="285" r:id="rId72"/>
    <p:sldId id="286" r:id="rId73"/>
    <p:sldId id="287" r:id="rId74"/>
    <p:sldId id="288" r:id="rId75"/>
    <p:sldId id="289" r:id="rId76"/>
    <p:sldId id="290" r:id="rId77"/>
    <p:sldId id="291" r:id="rId78"/>
    <p:sldId id="299" r:id="rId79"/>
    <p:sldId id="301" r:id="rId80"/>
    <p:sldId id="313" r:id="rId81"/>
    <p:sldId id="312" r:id="rId82"/>
    <p:sldId id="353" r:id="rId83"/>
    <p:sldId id="352" r:id="rId84"/>
    <p:sldId id="436" r:id="rId85"/>
    <p:sldId id="437" r:id="rId86"/>
    <p:sldId id="438" r:id="rId87"/>
    <p:sldId id="439" r:id="rId88"/>
    <p:sldId id="440" r:id="rId89"/>
    <p:sldId id="441" r:id="rId90"/>
    <p:sldId id="442" r:id="rId91"/>
    <p:sldId id="443" r:id="rId92"/>
    <p:sldId id="444" r:id="rId93"/>
    <p:sldId id="445" r:id="rId94"/>
    <p:sldId id="446" r:id="rId95"/>
    <p:sldId id="447" r:id="rId96"/>
    <p:sldId id="449" r:id="rId97"/>
    <p:sldId id="351" r:id="rId98"/>
    <p:sldId id="348" r:id="rId9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1FF2C"/>
    <a:srgbClr val="FFC998"/>
    <a:srgbClr val="FFBD8D"/>
    <a:srgbClr val="00FFFF"/>
    <a:srgbClr val="1AB80E"/>
    <a:srgbClr val="00FF00"/>
    <a:srgbClr val="ADB007"/>
    <a:srgbClr val="FFCF68"/>
    <a:srgbClr val="FF0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2" autoAdjust="0"/>
    <p:restoredTop sz="88648" autoAdjust="0"/>
  </p:normalViewPr>
  <p:slideViewPr>
    <p:cSldViewPr snapToGrid="0" snapToObjects="1">
      <p:cViewPr varScale="1">
        <p:scale>
          <a:sx n="54" d="100"/>
          <a:sy n="54" d="100"/>
        </p:scale>
        <p:origin x="208" y="1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0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6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5A889-AE34-5A4F-BCD9-49BBD75AB211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8372D-B5AE-F247-A287-EF5C39AE5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08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0B55A-6550-DA4D-9B19-8C64D3645A84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C8F1A-2C03-EC48-84B0-817DAB9DA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6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2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1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91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12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90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23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93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vis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C8F1A-2C03-EC48-84B0-817DAB9DA4F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1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8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9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8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49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9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4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60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19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25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2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49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99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349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94" y="108585"/>
            <a:ext cx="853821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F2F2F2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17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94" y="108585"/>
            <a:ext cx="853821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F2F2F2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65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94" y="108585"/>
            <a:ext cx="853821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F2F2F2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921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74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69394" y="1609725"/>
            <a:ext cx="3605213" cy="499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871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4832" y="609600"/>
            <a:ext cx="8014335" cy="484748"/>
          </a:xfrm>
        </p:spPr>
        <p:txBody>
          <a:bodyPr lIns="0" tIns="0" rIns="0" bIns="0"/>
          <a:lstStyle>
            <a:lvl1pPr>
              <a:defRPr sz="31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1028" y="894944"/>
            <a:ext cx="7921943" cy="36933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77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96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4832" y="609600"/>
            <a:ext cx="8014335" cy="484748"/>
          </a:xfrm>
        </p:spPr>
        <p:txBody>
          <a:bodyPr lIns="0" tIns="0" rIns="0" bIns="0"/>
          <a:lstStyle>
            <a:lvl1pPr>
              <a:defRPr sz="31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7020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4832" y="609600"/>
            <a:ext cx="8014335" cy="484748"/>
          </a:xfrm>
        </p:spPr>
        <p:txBody>
          <a:bodyPr lIns="0" tIns="0" rIns="0" bIns="0"/>
          <a:lstStyle>
            <a:lvl1pPr>
              <a:defRPr sz="31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139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910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8305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0850" cy="3276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125" y="3567113"/>
            <a:ext cx="8667750" cy="75247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25" y="4291012"/>
            <a:ext cx="866775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784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484460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937243" y="357187"/>
            <a:ext cx="3571875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19125" y="357187"/>
            <a:ext cx="3833813" cy="208121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9125" y="2447925"/>
            <a:ext cx="3833813" cy="21478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06802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96772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>
              <a:defRPr sz="1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>
              <a:defRPr sz="1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>
              <a:defRPr sz="1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>
              <a:defRPr sz="1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48406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938713" y="1181100"/>
            <a:ext cx="3571875" cy="3486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412" y="1181100"/>
            <a:ext cx="3833813" cy="3486150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4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419100" indent="-209550">
              <a:spcBef>
                <a:spcPts val="1688"/>
              </a:spcBef>
              <a:defRPr sz="14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628650" indent="-209550">
              <a:spcBef>
                <a:spcPts val="1688"/>
              </a:spcBef>
              <a:defRPr sz="14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838200" indent="-209550">
              <a:spcBef>
                <a:spcPts val="1688"/>
              </a:spcBef>
              <a:defRPr sz="14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047750" indent="-209550">
              <a:spcBef>
                <a:spcPts val="1688"/>
              </a:spcBef>
              <a:defRPr sz="1425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09403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479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3" y="666750"/>
            <a:ext cx="7877175" cy="381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3106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5910262" y="2643187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144054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5350" y="3357563"/>
            <a:ext cx="7358063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5350" y="2243842"/>
            <a:ext cx="7358063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68254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91063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05907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812727" y="863947"/>
            <a:ext cx="5518547" cy="1741289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308074"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2652117"/>
            <a:ext cx="5518547" cy="596057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308074">
              <a:spcBef>
                <a:spcPts val="0"/>
              </a:spcBef>
              <a:buSzTx/>
              <a:buNone/>
              <a:defRPr sz="1650">
                <a:latin typeface="Helvetica"/>
                <a:ea typeface="Helvetica"/>
                <a:cs typeface="Helvetica"/>
                <a:sym typeface="Helvetica"/>
              </a:defRPr>
            </a:lvl1pPr>
            <a:lvl2pPr marL="0" indent="85725" algn="ctr" defTabSz="308074">
              <a:spcBef>
                <a:spcPts val="0"/>
              </a:spcBef>
              <a:buSzTx/>
              <a:buNone/>
              <a:defRPr sz="1650">
                <a:latin typeface="Helvetica"/>
                <a:ea typeface="Helvetica"/>
                <a:cs typeface="Helvetica"/>
                <a:sym typeface="Helvetica"/>
              </a:defRPr>
            </a:lvl2pPr>
            <a:lvl3pPr marL="0" indent="171450" algn="ctr" defTabSz="308074">
              <a:spcBef>
                <a:spcPts val="0"/>
              </a:spcBef>
              <a:buSzTx/>
              <a:buNone/>
              <a:defRPr sz="1650">
                <a:latin typeface="Helvetica"/>
                <a:ea typeface="Helvetica"/>
                <a:cs typeface="Helvetica"/>
                <a:sym typeface="Helvetica"/>
              </a:defRPr>
            </a:lvl3pPr>
            <a:lvl4pPr marL="0" indent="257175" algn="ctr" defTabSz="308074">
              <a:spcBef>
                <a:spcPts val="0"/>
              </a:spcBef>
              <a:buSzTx/>
              <a:buNone/>
              <a:defRPr sz="1650">
                <a:latin typeface="Helvetica"/>
                <a:ea typeface="Helvetica"/>
                <a:cs typeface="Helvetica"/>
                <a:sym typeface="Helvetica"/>
              </a:defRPr>
            </a:lvl4pPr>
            <a:lvl5pPr marL="0" indent="342900" algn="ctr" defTabSz="308074">
              <a:spcBef>
                <a:spcPts val="0"/>
              </a:spcBef>
              <a:buSzTx/>
              <a:buNone/>
              <a:defRPr sz="165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5931" y="4878958"/>
            <a:ext cx="298158" cy="282769"/>
          </a:xfrm>
          <a:prstGeom prst="rect">
            <a:avLst/>
          </a:prstGeom>
        </p:spPr>
        <p:txBody>
          <a:bodyPr lIns="71437" tIns="71437" rIns="71437" bIns="71437"/>
          <a:lstStyle>
            <a:lvl1pPr defTabSz="308074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10340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6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1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2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2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0834-1C87-6249-B4B4-B40F72F8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85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33A3F-4130-E744-B5DB-EAE55A8F0D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4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Myriad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Ø"/>
        <a:defRPr sz="28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85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B0AE1-6B07-6548-B590-4CFA8912D689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33A3F-4130-E744-B5DB-EAE55A8F0D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4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Myriad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Ø"/>
        <a:defRPr sz="28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94" y="108585"/>
            <a:ext cx="853821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F2F2F2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8701" y="1310457"/>
            <a:ext cx="43105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02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4832" y="609600"/>
            <a:ext cx="801433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1028" y="894944"/>
            <a:ext cx="792194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795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4637" y="4905375"/>
            <a:ext cx="22762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4583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ransition spd="med"/>
  <p:txStyles>
    <p:title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38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s.brown.edu/people/zr1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.brown.edu/people/zr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stanford.edu/~rqi/pointne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2.png"/><Relationship Id="rId4" Type="http://schemas.openxmlformats.org/officeDocument/2006/relationships/image" Target="../media/image10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11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11.png"/><Relationship Id="rId5" Type="http://schemas.openxmlformats.org/officeDocument/2006/relationships/slideLayout" Target="../slideLayouts/slideLayout44.xml"/><Relationship Id="rId4" Type="http://schemas.openxmlformats.org/officeDocument/2006/relationships/video" Target="../media/media3.mov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606" y="2029254"/>
            <a:ext cx="9144000" cy="791108"/>
          </a:xfrm>
        </p:spPr>
        <p:txBody>
          <a:bodyPr>
            <a:noAutofit/>
          </a:bodyPr>
          <a:lstStyle/>
          <a:p>
            <a:r>
              <a:rPr lang="en-US" sz="3500" dirty="0"/>
              <a:t>3D CNNs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994" y="3148785"/>
            <a:ext cx="6400800" cy="1224432"/>
          </a:xfrm>
        </p:spPr>
        <p:txBody>
          <a:bodyPr>
            <a:normAutofit/>
          </a:bodyPr>
          <a:lstStyle/>
          <a:p>
            <a:r>
              <a:rPr lang="en-US" sz="2300" b="1" dirty="0">
                <a:solidFill>
                  <a:schemeClr val="tx1"/>
                </a:solidFill>
              </a:rPr>
              <a:t>Zhile Ren</a:t>
            </a:r>
          </a:p>
          <a:p>
            <a:r>
              <a:rPr lang="en-US" sz="2000" dirty="0">
                <a:solidFill>
                  <a:schemeClr val="tx1"/>
                </a:solidFill>
              </a:rPr>
              <a:t>Postdoc @ Georgia Tech</a:t>
            </a:r>
          </a:p>
          <a:p>
            <a:r>
              <a:rPr lang="en-US" sz="2000" dirty="0">
                <a:solidFill>
                  <a:schemeClr val="tx1"/>
                </a:solidFill>
                <a:hlinkClick r:id="rId3"/>
              </a:rPr>
              <a:t>http://cs.brown.edu/people/zr1/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17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DB0EA-77AE-0243-B7EA-75AFF771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Learning on RGB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DD8D9-D3FD-114B-B939-82FBDBF87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18" y="1189636"/>
            <a:ext cx="8495763" cy="3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28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868C1-A9E3-7742-875B-7AB812BE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Representations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0B8C62-24C9-0B41-82D9-43827E1DB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4" y="3787614"/>
            <a:ext cx="2462463" cy="914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00" dirty="0"/>
              <a:t>Point cloud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D57553-3883-D449-9762-92D9CE1F8A15}"/>
              </a:ext>
            </a:extLst>
          </p:cNvPr>
          <p:cNvSpPr txBox="1">
            <a:spLocks/>
          </p:cNvSpPr>
          <p:nvPr/>
        </p:nvSpPr>
        <p:spPr>
          <a:xfrm>
            <a:off x="2798069" y="3815876"/>
            <a:ext cx="3163111" cy="529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300" dirty="0"/>
              <a:t>3D Mesh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001B78-8F7B-9F49-A214-CD1CBF0C9EB0}"/>
              </a:ext>
            </a:extLst>
          </p:cNvPr>
          <p:cNvSpPr/>
          <p:nvPr/>
        </p:nvSpPr>
        <p:spPr>
          <a:xfrm>
            <a:off x="6351075" y="3787614"/>
            <a:ext cx="247850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dirty="0"/>
              <a:t>3D Voxels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4A7FF4-5A0A-FF4A-9243-60396B6801E5}"/>
              </a:ext>
            </a:extLst>
          </p:cNvPr>
          <p:cNvSpPr/>
          <p:nvPr/>
        </p:nvSpPr>
        <p:spPr>
          <a:xfrm>
            <a:off x="3735389" y="2964872"/>
            <a:ext cx="1288473" cy="4535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6D3C8-87D7-E24D-A38A-0BE6195CB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466" y="1641307"/>
            <a:ext cx="2933200" cy="1689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F3D23-1AC1-5E43-8721-7FA422CDD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3" y="1641307"/>
            <a:ext cx="3017005" cy="16895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3976FD-3659-E84B-82A0-98E5D992CB14}"/>
              </a:ext>
            </a:extLst>
          </p:cNvPr>
          <p:cNvSpPr txBox="1"/>
          <p:nvPr/>
        </p:nvSpPr>
        <p:spPr>
          <a:xfrm>
            <a:off x="6003235" y="6891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76FC1E-FB73-BF4D-8F27-8AC68A81E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146" y="1133882"/>
            <a:ext cx="2962457" cy="265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23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EA573-2FA7-384E-AFC9-D740613C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CNNs on </a:t>
            </a:r>
            <a:r>
              <a:rPr lang="en-US" dirty="0" err="1"/>
              <a:t>Voxelized</a:t>
            </a:r>
            <a:r>
              <a:rPr lang="en-US" dirty="0"/>
              <a:t>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D6331-F7D7-8946-815C-77598C25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2" b="541"/>
          <a:stretch/>
        </p:blipFill>
        <p:spPr>
          <a:xfrm>
            <a:off x="457200" y="949128"/>
            <a:ext cx="8098077" cy="37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3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85DC-5FBA-EF45-8F79-FFE0DB33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</a:t>
            </a:r>
            <a:r>
              <a:rPr lang="en-US" dirty="0" err="1"/>
              <a:t>ShapeNet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3882C-B9C4-E146-808E-D8BF591BF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209"/>
          <a:stretch/>
        </p:blipFill>
        <p:spPr>
          <a:xfrm>
            <a:off x="1276562" y="791591"/>
            <a:ext cx="6590876" cy="336781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4BF7C4-4A98-B340-B375-30D20B79A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942" y="4159405"/>
            <a:ext cx="5107259" cy="7610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3D CNNs applied to 3D input</a:t>
            </a:r>
          </a:p>
        </p:txBody>
      </p:sp>
    </p:spTree>
    <p:extLst>
      <p:ext uri="{BB962C8B-B14F-4D97-AF65-F5344CB8AC3E}">
        <p14:creationId xmlns:p14="http://schemas.microsoft.com/office/powerpoint/2010/main" val="248251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07166-DD19-E548-93A7-522EA06C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Unordered Point 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273AA-406C-244E-94C2-FE72A6B3B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949" y="1309580"/>
            <a:ext cx="3504699" cy="2687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5583A8-F30A-C847-82C4-4CA35C910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78656"/>
            <a:ext cx="4191000" cy="234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71890-2FDB-6645-B9E8-D654FD966BAB}"/>
              </a:ext>
            </a:extLst>
          </p:cNvPr>
          <p:cNvSpPr txBox="1"/>
          <p:nvPr/>
        </p:nvSpPr>
        <p:spPr>
          <a:xfrm>
            <a:off x="2064614" y="4207244"/>
            <a:ext cx="50147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Lidar scan from autonomous vehicles</a:t>
            </a:r>
          </a:p>
        </p:txBody>
      </p:sp>
    </p:spTree>
    <p:extLst>
      <p:ext uri="{BB962C8B-B14F-4D97-AF65-F5344CB8AC3E}">
        <p14:creationId xmlns:p14="http://schemas.microsoft.com/office/powerpoint/2010/main" val="402504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(Deep) Learning on 3D point sets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538B8B-C50A-CB48-A635-5D3503042261}"/>
              </a:ext>
            </a:extLst>
          </p:cNvPr>
          <p:cNvSpPr txBox="1">
            <a:spLocks/>
          </p:cNvSpPr>
          <p:nvPr/>
        </p:nvSpPr>
        <p:spPr>
          <a:xfrm>
            <a:off x="241746" y="1041409"/>
            <a:ext cx="6074971" cy="3677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200" dirty="0"/>
              <a:t>This Lecture:</a:t>
            </a:r>
          </a:p>
          <a:p>
            <a:pPr lvl="1"/>
            <a:r>
              <a:rPr lang="en-US" sz="2200" dirty="0" err="1"/>
              <a:t>PointNet</a:t>
            </a:r>
            <a:r>
              <a:rPr lang="en-US" sz="2200" dirty="0"/>
              <a:t>  [Qi et al., CVPR 2017]</a:t>
            </a:r>
          </a:p>
          <a:p>
            <a:pPr lvl="1"/>
            <a:r>
              <a:rPr lang="en-US" sz="2200" dirty="0" err="1"/>
              <a:t>PointNet</a:t>
            </a:r>
            <a:r>
              <a:rPr lang="en-US" sz="2200" dirty="0"/>
              <a:t>++  [Qi et al., NIPS 2017]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92D86D-9E41-C04D-807C-DA4226E41B1B}"/>
              </a:ext>
            </a:extLst>
          </p:cNvPr>
          <p:cNvSpPr txBox="1"/>
          <p:nvPr/>
        </p:nvSpPr>
        <p:spPr>
          <a:xfrm>
            <a:off x="2983686" y="4349618"/>
            <a:ext cx="687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slides in this lecture are from: Hao Su, Charles Qi, Hang Su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D218C8-C98E-CF41-B19F-85F52B00438F}"/>
              </a:ext>
            </a:extLst>
          </p:cNvPr>
          <p:cNvGrpSpPr/>
          <p:nvPr/>
        </p:nvGrpSpPr>
        <p:grpSpPr>
          <a:xfrm>
            <a:off x="586640" y="2391574"/>
            <a:ext cx="2791536" cy="2038429"/>
            <a:chOff x="409462" y="1746494"/>
            <a:chExt cx="1841736" cy="1344868"/>
          </a:xfrm>
        </p:grpSpPr>
        <p:pic>
          <p:nvPicPr>
            <p:cNvPr id="6" name="Shape 758">
              <a:extLst>
                <a:ext uri="{FF2B5EF4-FFF2-40B4-BE49-F238E27FC236}">
                  <a16:creationId xmlns:a16="http://schemas.microsoft.com/office/drawing/2014/main" id="{B64BB48B-71A0-CE41-A5F4-B0E6B316CA9F}"/>
                </a:ext>
              </a:extLst>
            </p:cNvPr>
            <p:cNvPicPr preferRelativeResize="0"/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3156" t="20917" r="24795" b="31682"/>
            <a:stretch/>
          </p:blipFill>
          <p:spPr>
            <a:xfrm>
              <a:off x="409467" y="1746494"/>
              <a:ext cx="1841731" cy="1049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774">
              <a:extLst>
                <a:ext uri="{FF2B5EF4-FFF2-40B4-BE49-F238E27FC236}">
                  <a16:creationId xmlns:a16="http://schemas.microsoft.com/office/drawing/2014/main" id="{AFA61297-9ACA-F64D-A705-F55470212F69}"/>
                </a:ext>
              </a:extLst>
            </p:cNvPr>
            <p:cNvSpPr txBox="1"/>
            <p:nvPr/>
          </p:nvSpPr>
          <p:spPr>
            <a:xfrm>
              <a:off x="409462" y="2843584"/>
              <a:ext cx="1807225" cy="247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" sz="1400" kern="0" dirty="0">
                  <a:ea typeface="Open Sans"/>
                  <a:cs typeface="Open Sans"/>
                  <a:sym typeface="Open Sans"/>
                </a:rPr>
                <a:t>Input 3D point cloud</a:t>
              </a:r>
              <a:endParaRPr sz="1400" kern="0" dirty="0"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2C6276-BC7B-E541-AE7E-EFD6560B98B8}"/>
              </a:ext>
            </a:extLst>
          </p:cNvPr>
          <p:cNvGrpSpPr/>
          <p:nvPr/>
        </p:nvGrpSpPr>
        <p:grpSpPr>
          <a:xfrm>
            <a:off x="5897731" y="2433137"/>
            <a:ext cx="2659498" cy="1941164"/>
            <a:chOff x="6892800" y="1747080"/>
            <a:chExt cx="1841738" cy="1344282"/>
          </a:xfrm>
        </p:grpSpPr>
        <p:pic>
          <p:nvPicPr>
            <p:cNvPr id="15" name="Shape 767">
              <a:extLst>
                <a:ext uri="{FF2B5EF4-FFF2-40B4-BE49-F238E27FC236}">
                  <a16:creationId xmlns:a16="http://schemas.microsoft.com/office/drawing/2014/main" id="{9817A18B-1C0F-9A42-8518-8405768F7078}"/>
                </a:ext>
              </a:extLst>
            </p:cNvPr>
            <p:cNvPicPr preferRelativeResize="0"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l="23648" t="21458" r="24252" b="31141"/>
            <a:stretch/>
          </p:blipFill>
          <p:spPr>
            <a:xfrm>
              <a:off x="6892800" y="1747080"/>
              <a:ext cx="1841738" cy="1048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Shape 775">
              <a:extLst>
                <a:ext uri="{FF2B5EF4-FFF2-40B4-BE49-F238E27FC236}">
                  <a16:creationId xmlns:a16="http://schemas.microsoft.com/office/drawing/2014/main" id="{248BBB92-3166-CA42-99B4-7B975F98565C}"/>
                </a:ext>
              </a:extLst>
            </p:cNvPr>
            <p:cNvSpPr txBox="1"/>
            <p:nvPr/>
          </p:nvSpPr>
          <p:spPr>
            <a:xfrm>
              <a:off x="7072874" y="2843584"/>
              <a:ext cx="1386321" cy="247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" sz="1400" kern="0" dirty="0">
                  <a:ea typeface="Open Sans"/>
                  <a:cs typeface="Open Sans"/>
                  <a:sym typeface="Open Sans"/>
                </a:rPr>
                <a:t>3D prediction </a:t>
              </a:r>
              <a:endParaRPr sz="1400" kern="0" dirty="0"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4" name="Shape 76">
            <a:extLst>
              <a:ext uri="{FF2B5EF4-FFF2-40B4-BE49-F238E27FC236}">
                <a16:creationId xmlns:a16="http://schemas.microsoft.com/office/drawing/2014/main" id="{B32919EE-11B1-F84E-8BC8-1468DF63187C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3378176" y="3186903"/>
            <a:ext cx="2519555" cy="3098"/>
          </a:xfrm>
          <a:prstGeom prst="straightConnector1">
            <a:avLst/>
          </a:prstGeom>
          <a:noFill/>
          <a:ln w="38100" cap="flat" cmpd="sng">
            <a:solidFill>
              <a:srgbClr val="A6A6A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Shape 58">
            <a:extLst>
              <a:ext uri="{FF2B5EF4-FFF2-40B4-BE49-F238E27FC236}">
                <a16:creationId xmlns:a16="http://schemas.microsoft.com/office/drawing/2014/main" id="{6A043E57-DD65-634E-A1BD-39C659E1DC46}"/>
              </a:ext>
            </a:extLst>
          </p:cNvPr>
          <p:cNvSpPr/>
          <p:nvPr/>
        </p:nvSpPr>
        <p:spPr>
          <a:xfrm>
            <a:off x="3801456" y="2702778"/>
            <a:ext cx="1471651" cy="968250"/>
          </a:xfrm>
          <a:prstGeom prst="roundRect">
            <a:avLst>
              <a:gd name="adj" fmla="val 6910"/>
            </a:avLst>
          </a:pr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tx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3D Network</a:t>
            </a:r>
            <a:endParaRPr sz="2000" kern="0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4618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(Deep) Learning on 3D point sets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538B8B-C50A-CB48-A635-5D3503042261}"/>
              </a:ext>
            </a:extLst>
          </p:cNvPr>
          <p:cNvSpPr txBox="1">
            <a:spLocks/>
          </p:cNvSpPr>
          <p:nvPr/>
        </p:nvSpPr>
        <p:spPr>
          <a:xfrm>
            <a:off x="241746" y="1041409"/>
            <a:ext cx="6074971" cy="3677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200" dirty="0"/>
              <a:t>This Lecture:</a:t>
            </a:r>
          </a:p>
          <a:p>
            <a:pPr lvl="1"/>
            <a:r>
              <a:rPr lang="en-US" sz="2200" dirty="0" err="1">
                <a:solidFill>
                  <a:srgbClr val="FF0000"/>
                </a:solidFill>
              </a:rPr>
              <a:t>PointNet</a:t>
            </a:r>
            <a:r>
              <a:rPr lang="en-US" sz="2200" dirty="0">
                <a:solidFill>
                  <a:srgbClr val="FF0000"/>
                </a:solidFill>
              </a:rPr>
              <a:t>  [Qi et al., CVPR 2017]</a:t>
            </a:r>
          </a:p>
          <a:p>
            <a:pPr lvl="1"/>
            <a:r>
              <a:rPr lang="en-US" sz="2200" dirty="0" err="1"/>
              <a:t>PointNet</a:t>
            </a:r>
            <a:r>
              <a:rPr lang="en-US" sz="2200" dirty="0"/>
              <a:t>++  [Qi et al., NIPS 2017]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92D86D-9E41-C04D-807C-DA4226E41B1B}"/>
              </a:ext>
            </a:extLst>
          </p:cNvPr>
          <p:cNvSpPr txBox="1"/>
          <p:nvPr/>
        </p:nvSpPr>
        <p:spPr>
          <a:xfrm>
            <a:off x="2983686" y="4349618"/>
            <a:ext cx="687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slides in this lecture are from: Hao Su, Charles Qi, Hang Su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D218C8-C98E-CF41-B19F-85F52B00438F}"/>
              </a:ext>
            </a:extLst>
          </p:cNvPr>
          <p:cNvGrpSpPr/>
          <p:nvPr/>
        </p:nvGrpSpPr>
        <p:grpSpPr>
          <a:xfrm>
            <a:off x="586640" y="2391574"/>
            <a:ext cx="2791536" cy="2038429"/>
            <a:chOff x="409462" y="1746494"/>
            <a:chExt cx="1841736" cy="1344868"/>
          </a:xfrm>
        </p:grpSpPr>
        <p:pic>
          <p:nvPicPr>
            <p:cNvPr id="6" name="Shape 758">
              <a:extLst>
                <a:ext uri="{FF2B5EF4-FFF2-40B4-BE49-F238E27FC236}">
                  <a16:creationId xmlns:a16="http://schemas.microsoft.com/office/drawing/2014/main" id="{B64BB48B-71A0-CE41-A5F4-B0E6B316CA9F}"/>
                </a:ext>
              </a:extLst>
            </p:cNvPr>
            <p:cNvPicPr preferRelativeResize="0"/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3156" t="20917" r="24795" b="31682"/>
            <a:stretch/>
          </p:blipFill>
          <p:spPr>
            <a:xfrm>
              <a:off x="409467" y="1746494"/>
              <a:ext cx="1841731" cy="1049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774">
              <a:extLst>
                <a:ext uri="{FF2B5EF4-FFF2-40B4-BE49-F238E27FC236}">
                  <a16:creationId xmlns:a16="http://schemas.microsoft.com/office/drawing/2014/main" id="{AFA61297-9ACA-F64D-A705-F55470212F69}"/>
                </a:ext>
              </a:extLst>
            </p:cNvPr>
            <p:cNvSpPr txBox="1"/>
            <p:nvPr/>
          </p:nvSpPr>
          <p:spPr>
            <a:xfrm>
              <a:off x="409462" y="2843584"/>
              <a:ext cx="1807225" cy="247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" sz="1400" kern="0" dirty="0">
                  <a:ea typeface="Open Sans"/>
                  <a:cs typeface="Open Sans"/>
                  <a:sym typeface="Open Sans"/>
                </a:rPr>
                <a:t>Input 3D point cloud</a:t>
              </a:r>
              <a:endParaRPr sz="1400" kern="0" dirty="0"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2C6276-BC7B-E541-AE7E-EFD6560B98B8}"/>
              </a:ext>
            </a:extLst>
          </p:cNvPr>
          <p:cNvGrpSpPr/>
          <p:nvPr/>
        </p:nvGrpSpPr>
        <p:grpSpPr>
          <a:xfrm>
            <a:off x="5897731" y="2433137"/>
            <a:ext cx="2659498" cy="1941164"/>
            <a:chOff x="6892800" y="1747080"/>
            <a:chExt cx="1841738" cy="1344282"/>
          </a:xfrm>
        </p:grpSpPr>
        <p:pic>
          <p:nvPicPr>
            <p:cNvPr id="15" name="Shape 767">
              <a:extLst>
                <a:ext uri="{FF2B5EF4-FFF2-40B4-BE49-F238E27FC236}">
                  <a16:creationId xmlns:a16="http://schemas.microsoft.com/office/drawing/2014/main" id="{9817A18B-1C0F-9A42-8518-8405768F7078}"/>
                </a:ext>
              </a:extLst>
            </p:cNvPr>
            <p:cNvPicPr preferRelativeResize="0"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l="23648" t="21458" r="24252" b="31141"/>
            <a:stretch/>
          </p:blipFill>
          <p:spPr>
            <a:xfrm>
              <a:off x="6892800" y="1747080"/>
              <a:ext cx="1841738" cy="1048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Shape 775">
              <a:extLst>
                <a:ext uri="{FF2B5EF4-FFF2-40B4-BE49-F238E27FC236}">
                  <a16:creationId xmlns:a16="http://schemas.microsoft.com/office/drawing/2014/main" id="{248BBB92-3166-CA42-99B4-7B975F98565C}"/>
                </a:ext>
              </a:extLst>
            </p:cNvPr>
            <p:cNvSpPr txBox="1"/>
            <p:nvPr/>
          </p:nvSpPr>
          <p:spPr>
            <a:xfrm>
              <a:off x="7072874" y="2843584"/>
              <a:ext cx="1386321" cy="247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" sz="1400" kern="0" dirty="0">
                  <a:ea typeface="Open Sans"/>
                  <a:cs typeface="Open Sans"/>
                  <a:sym typeface="Open Sans"/>
                </a:rPr>
                <a:t>3D prediction </a:t>
              </a:r>
              <a:endParaRPr sz="1400" kern="0" dirty="0"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4" name="Shape 76">
            <a:extLst>
              <a:ext uri="{FF2B5EF4-FFF2-40B4-BE49-F238E27FC236}">
                <a16:creationId xmlns:a16="http://schemas.microsoft.com/office/drawing/2014/main" id="{B32919EE-11B1-F84E-8BC8-1468DF63187C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3378176" y="3186903"/>
            <a:ext cx="2519555" cy="3098"/>
          </a:xfrm>
          <a:prstGeom prst="straightConnector1">
            <a:avLst/>
          </a:prstGeom>
          <a:noFill/>
          <a:ln w="38100" cap="flat" cmpd="sng">
            <a:solidFill>
              <a:srgbClr val="A6A6A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Shape 58">
            <a:extLst>
              <a:ext uri="{FF2B5EF4-FFF2-40B4-BE49-F238E27FC236}">
                <a16:creationId xmlns:a16="http://schemas.microsoft.com/office/drawing/2014/main" id="{6A043E57-DD65-634E-A1BD-39C659E1DC46}"/>
              </a:ext>
            </a:extLst>
          </p:cNvPr>
          <p:cNvSpPr/>
          <p:nvPr/>
        </p:nvSpPr>
        <p:spPr>
          <a:xfrm>
            <a:off x="3801456" y="2702778"/>
            <a:ext cx="1471651" cy="968250"/>
          </a:xfrm>
          <a:prstGeom prst="roundRect">
            <a:avLst>
              <a:gd name="adj" fmla="val 6910"/>
            </a:avLst>
          </a:pr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tx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3D Network</a:t>
            </a:r>
            <a:endParaRPr sz="2000" kern="0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1838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331565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spc="-4" dirty="0" err="1">
                <a:solidFill>
                  <a:srgbClr val="F2F2F2"/>
                </a:solidFill>
              </a:rPr>
              <a:t>PointNet</a:t>
            </a:r>
            <a:endParaRPr sz="3000" dirty="0"/>
          </a:p>
        </p:txBody>
      </p:sp>
      <p:sp>
        <p:nvSpPr>
          <p:cNvPr id="4" name="object 4"/>
          <p:cNvSpPr txBox="1"/>
          <p:nvPr/>
        </p:nvSpPr>
        <p:spPr>
          <a:xfrm>
            <a:off x="266701" y="952500"/>
            <a:ext cx="7197566" cy="3558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End-to-end </a:t>
            </a:r>
            <a:r>
              <a:rPr sz="2250" dirty="0">
                <a:solidFill>
                  <a:prstClr val="black"/>
                </a:solidFill>
                <a:latin typeface="Helvetica"/>
                <a:cs typeface="Helvetica"/>
              </a:rPr>
              <a:t>learning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for </a:t>
            </a: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scattered, unordered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point</a:t>
            </a:r>
            <a:r>
              <a:rPr sz="2250" spc="19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data</a:t>
            </a:r>
            <a:endParaRPr sz="22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9410" y="2473079"/>
            <a:ext cx="1366425" cy="13014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83457" y="3029954"/>
            <a:ext cx="441008" cy="554355"/>
          </a:xfrm>
          <a:custGeom>
            <a:avLst/>
            <a:gdLst/>
            <a:ahLst/>
            <a:cxnLst/>
            <a:rect l="l" t="t" r="r" b="b"/>
            <a:pathLst>
              <a:path w="588010" h="739139">
                <a:moveTo>
                  <a:pt x="293700" y="0"/>
                </a:moveTo>
                <a:lnTo>
                  <a:pt x="293700" y="184650"/>
                </a:lnTo>
                <a:lnTo>
                  <a:pt x="0" y="184650"/>
                </a:lnTo>
                <a:lnTo>
                  <a:pt x="0" y="553949"/>
                </a:lnTo>
                <a:lnTo>
                  <a:pt x="293700" y="553949"/>
                </a:lnTo>
                <a:lnTo>
                  <a:pt x="293700" y="738600"/>
                </a:lnTo>
                <a:lnTo>
                  <a:pt x="587400" y="369300"/>
                </a:lnTo>
                <a:lnTo>
                  <a:pt x="29370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51629" y="2788979"/>
            <a:ext cx="1414939" cy="1036320"/>
          </a:xfrm>
          <a:custGeom>
            <a:avLst/>
            <a:gdLst/>
            <a:ahLst/>
            <a:cxnLst/>
            <a:rect l="l" t="t" r="r" b="b"/>
            <a:pathLst>
              <a:path w="1886585" h="1381760">
                <a:moveTo>
                  <a:pt x="1656195" y="0"/>
                </a:moveTo>
                <a:lnTo>
                  <a:pt x="230205" y="0"/>
                </a:lnTo>
                <a:lnTo>
                  <a:pt x="183811" y="4676"/>
                </a:lnTo>
                <a:lnTo>
                  <a:pt x="140599" y="18090"/>
                </a:lnTo>
                <a:lnTo>
                  <a:pt x="101495" y="39315"/>
                </a:lnTo>
                <a:lnTo>
                  <a:pt x="67425" y="67425"/>
                </a:lnTo>
                <a:lnTo>
                  <a:pt x="39315" y="101494"/>
                </a:lnTo>
                <a:lnTo>
                  <a:pt x="18090" y="140598"/>
                </a:lnTo>
                <a:lnTo>
                  <a:pt x="4676" y="183809"/>
                </a:lnTo>
                <a:lnTo>
                  <a:pt x="0" y="230204"/>
                </a:lnTo>
                <a:lnTo>
                  <a:pt x="0" y="1150994"/>
                </a:lnTo>
                <a:lnTo>
                  <a:pt x="4676" y="1197388"/>
                </a:lnTo>
                <a:lnTo>
                  <a:pt x="18090" y="1240600"/>
                </a:lnTo>
                <a:lnTo>
                  <a:pt x="39315" y="1279704"/>
                </a:lnTo>
                <a:lnTo>
                  <a:pt x="67425" y="1313774"/>
                </a:lnTo>
                <a:lnTo>
                  <a:pt x="101495" y="1341884"/>
                </a:lnTo>
                <a:lnTo>
                  <a:pt x="140599" y="1363109"/>
                </a:lnTo>
                <a:lnTo>
                  <a:pt x="183811" y="1376522"/>
                </a:lnTo>
                <a:lnTo>
                  <a:pt x="230205" y="1381199"/>
                </a:lnTo>
                <a:lnTo>
                  <a:pt x="1656195" y="1381199"/>
                </a:lnTo>
                <a:lnTo>
                  <a:pt x="1702589" y="1376522"/>
                </a:lnTo>
                <a:lnTo>
                  <a:pt x="1745801" y="1363109"/>
                </a:lnTo>
                <a:lnTo>
                  <a:pt x="1784905" y="1341884"/>
                </a:lnTo>
                <a:lnTo>
                  <a:pt x="1818975" y="1313774"/>
                </a:lnTo>
                <a:lnTo>
                  <a:pt x="1847085" y="1279704"/>
                </a:lnTo>
                <a:lnTo>
                  <a:pt x="1868310" y="1240600"/>
                </a:lnTo>
                <a:lnTo>
                  <a:pt x="1881723" y="1197388"/>
                </a:lnTo>
                <a:lnTo>
                  <a:pt x="1886400" y="1150994"/>
                </a:lnTo>
                <a:lnTo>
                  <a:pt x="1886400" y="230204"/>
                </a:lnTo>
                <a:lnTo>
                  <a:pt x="1881723" y="183809"/>
                </a:lnTo>
                <a:lnTo>
                  <a:pt x="1868310" y="140598"/>
                </a:lnTo>
                <a:lnTo>
                  <a:pt x="1847085" y="101494"/>
                </a:lnTo>
                <a:lnTo>
                  <a:pt x="1818975" y="67425"/>
                </a:lnTo>
                <a:lnTo>
                  <a:pt x="1784905" y="39315"/>
                </a:lnTo>
                <a:lnTo>
                  <a:pt x="1745801" y="18090"/>
                </a:lnTo>
                <a:lnTo>
                  <a:pt x="1702589" y="4676"/>
                </a:lnTo>
                <a:lnTo>
                  <a:pt x="1656195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81375" y="3152776"/>
            <a:ext cx="9591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b="1" spc="-4" dirty="0">
                <a:solidFill>
                  <a:prstClr val="black"/>
                </a:solidFill>
                <a:latin typeface="Arial"/>
                <a:cs typeface="Arial"/>
              </a:rPr>
              <a:t>PointNet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860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331565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spc="-4" dirty="0" err="1">
                <a:solidFill>
                  <a:srgbClr val="F2F2F2"/>
                </a:solidFill>
              </a:rPr>
              <a:t>PointNet</a:t>
            </a:r>
            <a:endParaRPr sz="3000" dirty="0"/>
          </a:p>
        </p:txBody>
      </p:sp>
      <p:sp>
        <p:nvSpPr>
          <p:cNvPr id="4" name="object 4"/>
          <p:cNvSpPr txBox="1"/>
          <p:nvPr/>
        </p:nvSpPr>
        <p:spPr>
          <a:xfrm>
            <a:off x="266701" y="952500"/>
            <a:ext cx="7197566" cy="9329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End-to-end </a:t>
            </a:r>
            <a:r>
              <a:rPr sz="2250" dirty="0">
                <a:solidFill>
                  <a:prstClr val="black"/>
                </a:solidFill>
                <a:latin typeface="Helvetica"/>
                <a:cs typeface="Helvetica"/>
              </a:rPr>
              <a:t>learning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for </a:t>
            </a: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scattered, unordered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point</a:t>
            </a:r>
            <a:r>
              <a:rPr sz="2250" spc="19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data</a:t>
            </a:r>
            <a:endParaRPr sz="2250">
              <a:solidFill>
                <a:prstClr val="black"/>
              </a:solidFill>
              <a:latin typeface="Helvetica"/>
              <a:cs typeface="Helvetica"/>
            </a:endParaRPr>
          </a:p>
          <a:p>
            <a:pPr marL="9525" defTabSz="685800">
              <a:spcBef>
                <a:spcPts val="1800"/>
              </a:spcBef>
            </a:pP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Unified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framework for </a:t>
            </a:r>
            <a:r>
              <a:rPr sz="2250" dirty="0">
                <a:solidFill>
                  <a:prstClr val="black"/>
                </a:solidFill>
                <a:latin typeface="Helvetica"/>
                <a:cs typeface="Helvetica"/>
              </a:rPr>
              <a:t>various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 tasks</a:t>
            </a:r>
            <a:endParaRPr sz="22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94032" y="3029954"/>
            <a:ext cx="441008" cy="554355"/>
          </a:xfrm>
          <a:custGeom>
            <a:avLst/>
            <a:gdLst/>
            <a:ahLst/>
            <a:cxnLst/>
            <a:rect l="l" t="t" r="r" b="b"/>
            <a:pathLst>
              <a:path w="588009" h="739139">
                <a:moveTo>
                  <a:pt x="293700" y="0"/>
                </a:moveTo>
                <a:lnTo>
                  <a:pt x="293700" y="184650"/>
                </a:lnTo>
                <a:lnTo>
                  <a:pt x="0" y="184650"/>
                </a:lnTo>
                <a:lnTo>
                  <a:pt x="0" y="553949"/>
                </a:lnTo>
                <a:lnTo>
                  <a:pt x="293700" y="553949"/>
                </a:lnTo>
                <a:lnTo>
                  <a:pt x="293700" y="738600"/>
                </a:lnTo>
                <a:lnTo>
                  <a:pt x="587400" y="369300"/>
                </a:lnTo>
                <a:lnTo>
                  <a:pt x="29370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4001" y="2667001"/>
            <a:ext cx="209026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i="1" spc="-4" dirty="0">
                <a:solidFill>
                  <a:prstClr val="black"/>
                </a:solidFill>
                <a:latin typeface="Helvetica"/>
                <a:cs typeface="Helvetica"/>
              </a:rPr>
              <a:t>Object</a:t>
            </a:r>
            <a:r>
              <a:rPr i="1" spc="-15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i="1" spc="-4" dirty="0">
                <a:solidFill>
                  <a:prstClr val="black"/>
                </a:solidFill>
                <a:latin typeface="Helvetica"/>
                <a:cs typeface="Helvetica"/>
              </a:rPr>
              <a:t>Classification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001" y="3114676"/>
            <a:ext cx="263699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i="1" spc="-4" dirty="0">
                <a:solidFill>
                  <a:prstClr val="black"/>
                </a:solidFill>
                <a:latin typeface="Helvetica"/>
                <a:cs typeface="Helvetica"/>
              </a:rPr>
              <a:t>Object </a:t>
            </a:r>
            <a:r>
              <a:rPr i="1" dirty="0">
                <a:solidFill>
                  <a:prstClr val="black"/>
                </a:solidFill>
                <a:latin typeface="Helvetica"/>
                <a:cs typeface="Helvetica"/>
              </a:rPr>
              <a:t>Part</a:t>
            </a:r>
            <a:r>
              <a:rPr i="1" spc="-23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i="1" spc="-4" dirty="0">
                <a:solidFill>
                  <a:prstClr val="black"/>
                </a:solidFill>
                <a:latin typeface="Helvetica"/>
                <a:cs typeface="Helvetica"/>
              </a:rPr>
              <a:t>Segmentation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34001" y="3552825"/>
            <a:ext cx="2522696" cy="74315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i="1" spc="-4" dirty="0">
                <a:solidFill>
                  <a:prstClr val="black"/>
                </a:solidFill>
                <a:latin typeface="Helvetica"/>
                <a:cs typeface="Helvetica"/>
              </a:rPr>
              <a:t>Semantic </a:t>
            </a:r>
            <a:r>
              <a:rPr i="1" dirty="0">
                <a:solidFill>
                  <a:prstClr val="black"/>
                </a:solidFill>
                <a:latin typeface="Helvetica"/>
                <a:cs typeface="Helvetica"/>
              </a:rPr>
              <a:t>Scene</a:t>
            </a:r>
            <a:r>
              <a:rPr i="1" spc="-45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i="1" dirty="0">
                <a:solidFill>
                  <a:prstClr val="black"/>
                </a:solidFill>
                <a:latin typeface="Helvetica"/>
                <a:cs typeface="Helvetica"/>
              </a:rPr>
              <a:t>Parsing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  <a:p>
            <a:pPr marL="9525" defTabSz="685800">
              <a:spcBef>
                <a:spcPts val="1365"/>
              </a:spcBef>
            </a:pPr>
            <a:r>
              <a:rPr i="1" spc="-4" dirty="0">
                <a:solidFill>
                  <a:prstClr val="black"/>
                </a:solidFill>
                <a:latin typeface="Helvetica"/>
                <a:cs typeface="Helvetica"/>
              </a:rPr>
              <a:t>...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9410" y="2473079"/>
            <a:ext cx="1366425" cy="13014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83457" y="3029954"/>
            <a:ext cx="441008" cy="554355"/>
          </a:xfrm>
          <a:custGeom>
            <a:avLst/>
            <a:gdLst/>
            <a:ahLst/>
            <a:cxnLst/>
            <a:rect l="l" t="t" r="r" b="b"/>
            <a:pathLst>
              <a:path w="588010" h="739139">
                <a:moveTo>
                  <a:pt x="293700" y="0"/>
                </a:moveTo>
                <a:lnTo>
                  <a:pt x="293700" y="184650"/>
                </a:lnTo>
                <a:lnTo>
                  <a:pt x="0" y="184650"/>
                </a:lnTo>
                <a:lnTo>
                  <a:pt x="0" y="553949"/>
                </a:lnTo>
                <a:lnTo>
                  <a:pt x="293700" y="553949"/>
                </a:lnTo>
                <a:lnTo>
                  <a:pt x="293700" y="738600"/>
                </a:lnTo>
                <a:lnTo>
                  <a:pt x="587400" y="369300"/>
                </a:lnTo>
                <a:lnTo>
                  <a:pt x="29370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51629" y="2788979"/>
            <a:ext cx="1414939" cy="1036320"/>
          </a:xfrm>
          <a:custGeom>
            <a:avLst/>
            <a:gdLst/>
            <a:ahLst/>
            <a:cxnLst/>
            <a:rect l="l" t="t" r="r" b="b"/>
            <a:pathLst>
              <a:path w="1886585" h="1381760">
                <a:moveTo>
                  <a:pt x="1656195" y="0"/>
                </a:moveTo>
                <a:lnTo>
                  <a:pt x="230205" y="0"/>
                </a:lnTo>
                <a:lnTo>
                  <a:pt x="183811" y="4676"/>
                </a:lnTo>
                <a:lnTo>
                  <a:pt x="140599" y="18090"/>
                </a:lnTo>
                <a:lnTo>
                  <a:pt x="101495" y="39315"/>
                </a:lnTo>
                <a:lnTo>
                  <a:pt x="67425" y="67425"/>
                </a:lnTo>
                <a:lnTo>
                  <a:pt x="39315" y="101494"/>
                </a:lnTo>
                <a:lnTo>
                  <a:pt x="18090" y="140598"/>
                </a:lnTo>
                <a:lnTo>
                  <a:pt x="4676" y="183809"/>
                </a:lnTo>
                <a:lnTo>
                  <a:pt x="0" y="230204"/>
                </a:lnTo>
                <a:lnTo>
                  <a:pt x="0" y="1150994"/>
                </a:lnTo>
                <a:lnTo>
                  <a:pt x="4676" y="1197388"/>
                </a:lnTo>
                <a:lnTo>
                  <a:pt x="18090" y="1240600"/>
                </a:lnTo>
                <a:lnTo>
                  <a:pt x="39315" y="1279704"/>
                </a:lnTo>
                <a:lnTo>
                  <a:pt x="67425" y="1313774"/>
                </a:lnTo>
                <a:lnTo>
                  <a:pt x="101495" y="1341884"/>
                </a:lnTo>
                <a:lnTo>
                  <a:pt x="140599" y="1363109"/>
                </a:lnTo>
                <a:lnTo>
                  <a:pt x="183811" y="1376522"/>
                </a:lnTo>
                <a:lnTo>
                  <a:pt x="230205" y="1381199"/>
                </a:lnTo>
                <a:lnTo>
                  <a:pt x="1656195" y="1381199"/>
                </a:lnTo>
                <a:lnTo>
                  <a:pt x="1702589" y="1376522"/>
                </a:lnTo>
                <a:lnTo>
                  <a:pt x="1745801" y="1363109"/>
                </a:lnTo>
                <a:lnTo>
                  <a:pt x="1784905" y="1341884"/>
                </a:lnTo>
                <a:lnTo>
                  <a:pt x="1818975" y="1313774"/>
                </a:lnTo>
                <a:lnTo>
                  <a:pt x="1847085" y="1279704"/>
                </a:lnTo>
                <a:lnTo>
                  <a:pt x="1868310" y="1240600"/>
                </a:lnTo>
                <a:lnTo>
                  <a:pt x="1881723" y="1197388"/>
                </a:lnTo>
                <a:lnTo>
                  <a:pt x="1886400" y="1150994"/>
                </a:lnTo>
                <a:lnTo>
                  <a:pt x="1886400" y="230204"/>
                </a:lnTo>
                <a:lnTo>
                  <a:pt x="1881723" y="183809"/>
                </a:lnTo>
                <a:lnTo>
                  <a:pt x="1868310" y="140598"/>
                </a:lnTo>
                <a:lnTo>
                  <a:pt x="1847085" y="101494"/>
                </a:lnTo>
                <a:lnTo>
                  <a:pt x="1818975" y="67425"/>
                </a:lnTo>
                <a:lnTo>
                  <a:pt x="1784905" y="39315"/>
                </a:lnTo>
                <a:lnTo>
                  <a:pt x="1745801" y="18090"/>
                </a:lnTo>
                <a:lnTo>
                  <a:pt x="1702589" y="4676"/>
                </a:lnTo>
                <a:lnTo>
                  <a:pt x="1656195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81375" y="3152776"/>
            <a:ext cx="9591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b="1" spc="-4" dirty="0">
                <a:solidFill>
                  <a:prstClr val="black"/>
                </a:solidFill>
                <a:latin typeface="Arial"/>
                <a:cs typeface="Arial"/>
              </a:rPr>
              <a:t>PointNet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617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331565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spc="-4" dirty="0" err="1">
                <a:solidFill>
                  <a:srgbClr val="F2F2F2"/>
                </a:solidFill>
              </a:rPr>
              <a:t>PointNet</a:t>
            </a:r>
            <a:endParaRPr sz="3000" dirty="0"/>
          </a:p>
        </p:txBody>
      </p:sp>
      <p:sp>
        <p:nvSpPr>
          <p:cNvPr id="4" name="object 4"/>
          <p:cNvSpPr/>
          <p:nvPr/>
        </p:nvSpPr>
        <p:spPr>
          <a:xfrm>
            <a:off x="1046953" y="2149696"/>
            <a:ext cx="6388703" cy="2708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701" y="952500"/>
            <a:ext cx="7197566" cy="9329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End-to-end </a:t>
            </a:r>
            <a:r>
              <a:rPr sz="2250" dirty="0">
                <a:solidFill>
                  <a:prstClr val="black"/>
                </a:solidFill>
                <a:latin typeface="Helvetica"/>
                <a:cs typeface="Helvetica"/>
              </a:rPr>
              <a:t>learning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for </a:t>
            </a: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scattered, unordered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point</a:t>
            </a:r>
            <a:r>
              <a:rPr sz="2250" spc="19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data</a:t>
            </a:r>
            <a:endParaRPr sz="2250">
              <a:solidFill>
                <a:prstClr val="black"/>
              </a:solidFill>
              <a:latin typeface="Helvetica"/>
              <a:cs typeface="Helvetica"/>
            </a:endParaRPr>
          </a:p>
          <a:p>
            <a:pPr marL="9525" defTabSz="685800">
              <a:spcBef>
                <a:spcPts val="1800"/>
              </a:spcBef>
            </a:pP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Unified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framework for </a:t>
            </a:r>
            <a:r>
              <a:rPr sz="2250" dirty="0">
                <a:solidFill>
                  <a:prstClr val="black"/>
                </a:solidFill>
                <a:latin typeface="Helvetica"/>
                <a:cs typeface="Helvetica"/>
              </a:rPr>
              <a:t>various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 tasks</a:t>
            </a:r>
            <a:endParaRPr sz="225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6554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606" y="2029254"/>
            <a:ext cx="9144000" cy="791108"/>
          </a:xfrm>
        </p:spPr>
        <p:txBody>
          <a:bodyPr>
            <a:noAutofit/>
          </a:bodyPr>
          <a:lstStyle/>
          <a:p>
            <a:r>
              <a:rPr lang="en-US" sz="3500" dirty="0"/>
              <a:t>3D Deep Learning (on point sets)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1319FE5-F87C-334A-AB8F-AEF8C6BF99CC}"/>
              </a:ext>
            </a:extLst>
          </p:cNvPr>
          <p:cNvSpPr txBox="1">
            <a:spLocks/>
          </p:cNvSpPr>
          <p:nvPr/>
        </p:nvSpPr>
        <p:spPr>
          <a:xfrm>
            <a:off x="1367994" y="3148785"/>
            <a:ext cx="6400800" cy="1224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>
                <a:solidFill>
                  <a:schemeClr val="tx1"/>
                </a:solidFill>
              </a:rPr>
              <a:t>Zhile Ren</a:t>
            </a:r>
          </a:p>
          <a:p>
            <a:r>
              <a:rPr lang="en-US" sz="2000">
                <a:solidFill>
                  <a:schemeClr val="tx1"/>
                </a:solidFill>
              </a:rPr>
              <a:t>Postdoc @ Georgia Tech</a:t>
            </a:r>
          </a:p>
          <a:p>
            <a:r>
              <a:rPr lang="en-US" sz="2000">
                <a:solidFill>
                  <a:schemeClr val="tx1"/>
                </a:solidFill>
                <a:hlinkClick r:id="rId3"/>
              </a:rPr>
              <a:t>http://cs.brown.edu/people/zr1/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61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192547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dirty="0">
                <a:solidFill>
                  <a:srgbClr val="F2F2F2"/>
                </a:solidFill>
              </a:rPr>
              <a:t>Challenges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409575" y="1499234"/>
            <a:ext cx="8173403" cy="2331472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9525" defTabSz="685800">
              <a:spcBef>
                <a:spcPts val="1095"/>
              </a:spcBef>
            </a:pPr>
            <a:r>
              <a:rPr sz="2400" b="1" u="heavy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Unordered</a:t>
            </a:r>
            <a:r>
              <a:rPr sz="2400" b="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400" b="1" spc="-4" dirty="0">
                <a:solidFill>
                  <a:srgbClr val="CC0000"/>
                </a:solidFill>
                <a:latin typeface="Arial"/>
                <a:cs typeface="Arial"/>
              </a:rPr>
              <a:t>point </a:t>
            </a:r>
            <a:r>
              <a:rPr sz="2400" b="1" dirty="0">
                <a:solidFill>
                  <a:srgbClr val="CC0000"/>
                </a:solidFill>
                <a:latin typeface="Arial"/>
                <a:cs typeface="Arial"/>
              </a:rPr>
              <a:t>set as</a:t>
            </a:r>
            <a:r>
              <a:rPr sz="2400" b="1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400" b="1" spc="-4" dirty="0">
                <a:solidFill>
                  <a:srgbClr val="CC0000"/>
                </a:solidFill>
                <a:latin typeface="Arial"/>
                <a:cs typeface="Arial"/>
              </a:rPr>
              <a:t>input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52425" defTabSz="685800">
              <a:spcBef>
                <a:spcPts val="1020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Model needs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be invariant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N!</a:t>
            </a:r>
            <a:r>
              <a:rPr sz="2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permutations.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spcBef>
                <a:spcPts val="23"/>
              </a:spcBef>
            </a:pPr>
            <a:endParaRPr sz="28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/>
            <a:r>
              <a:rPr sz="2400" b="1" dirty="0">
                <a:solidFill>
                  <a:srgbClr val="CC0000"/>
                </a:solidFill>
                <a:latin typeface="Arial"/>
                <a:cs typeface="Arial"/>
              </a:rPr>
              <a:t>Invariance under </a:t>
            </a:r>
            <a:r>
              <a:rPr sz="2400" b="1" u="heavy" spc="-4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geometric</a:t>
            </a:r>
            <a:r>
              <a:rPr sz="2400" b="1" u="heavy" spc="-11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</a:t>
            </a:r>
            <a:r>
              <a:rPr sz="2400" b="1" u="heavy" spc="-4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transformations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52425" defTabSz="685800">
              <a:spcBef>
                <a:spcPts val="1095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Point cloud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rotations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should not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alter classification</a:t>
            </a:r>
            <a:r>
              <a:rPr sz="2400" spc="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results.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04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192547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dirty="0">
                <a:solidFill>
                  <a:srgbClr val="F2F2F2"/>
                </a:solidFill>
              </a:rPr>
              <a:t>Challenges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409575" y="1499234"/>
            <a:ext cx="8173403" cy="2331472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9525" defTabSz="685800">
              <a:spcBef>
                <a:spcPts val="1095"/>
              </a:spcBef>
            </a:pPr>
            <a:r>
              <a:rPr sz="2400" b="1" u="heavy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Unordered</a:t>
            </a:r>
            <a:r>
              <a:rPr sz="2400" b="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400" b="1" spc="-4" dirty="0">
                <a:solidFill>
                  <a:srgbClr val="CC0000"/>
                </a:solidFill>
                <a:latin typeface="Arial"/>
                <a:cs typeface="Arial"/>
              </a:rPr>
              <a:t>point </a:t>
            </a:r>
            <a:r>
              <a:rPr sz="2400" b="1" dirty="0">
                <a:solidFill>
                  <a:srgbClr val="CC0000"/>
                </a:solidFill>
                <a:latin typeface="Arial"/>
                <a:cs typeface="Arial"/>
              </a:rPr>
              <a:t>set as</a:t>
            </a:r>
            <a:r>
              <a:rPr sz="2400" b="1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400" b="1" spc="-4" dirty="0">
                <a:solidFill>
                  <a:srgbClr val="CC0000"/>
                </a:solidFill>
                <a:latin typeface="Arial"/>
                <a:cs typeface="Arial"/>
              </a:rPr>
              <a:t>input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52425" defTabSz="685800">
              <a:spcBef>
                <a:spcPts val="1020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Model needs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be invariant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N!</a:t>
            </a:r>
            <a:r>
              <a:rPr sz="2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permutations.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spcBef>
                <a:spcPts val="23"/>
              </a:spcBef>
            </a:pPr>
            <a:endParaRPr sz="28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/>
            <a:r>
              <a:rPr sz="2400" b="1" dirty="0">
                <a:solidFill>
                  <a:srgbClr val="D2D2D2"/>
                </a:solidFill>
                <a:latin typeface="Arial"/>
                <a:cs typeface="Arial"/>
              </a:rPr>
              <a:t>Invariance under </a:t>
            </a:r>
            <a:r>
              <a:rPr sz="2400" b="1" u="heavy" spc="-4" dirty="0">
                <a:solidFill>
                  <a:srgbClr val="D2D2D2"/>
                </a:solidFill>
                <a:uFill>
                  <a:solidFill>
                    <a:srgbClr val="D2D2D2"/>
                  </a:solidFill>
                </a:uFill>
                <a:latin typeface="Arial"/>
                <a:cs typeface="Arial"/>
              </a:rPr>
              <a:t>geometric</a:t>
            </a:r>
            <a:r>
              <a:rPr sz="2400" b="1" u="heavy" spc="-11" dirty="0">
                <a:solidFill>
                  <a:srgbClr val="D2D2D2"/>
                </a:solidFill>
                <a:uFill>
                  <a:solidFill>
                    <a:srgbClr val="D2D2D2"/>
                  </a:solidFill>
                </a:uFill>
                <a:latin typeface="Arial"/>
                <a:cs typeface="Arial"/>
              </a:rPr>
              <a:t> </a:t>
            </a:r>
            <a:r>
              <a:rPr sz="2400" b="1" u="heavy" spc="-4" dirty="0">
                <a:solidFill>
                  <a:srgbClr val="D2D2D2"/>
                </a:solidFill>
                <a:uFill>
                  <a:solidFill>
                    <a:srgbClr val="D2D2D2"/>
                  </a:solidFill>
                </a:uFill>
                <a:latin typeface="Arial"/>
                <a:cs typeface="Arial"/>
              </a:rPr>
              <a:t>transformations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52425" defTabSz="685800">
              <a:spcBef>
                <a:spcPts val="1095"/>
              </a:spcBef>
            </a:pPr>
            <a:r>
              <a:rPr sz="2400" dirty="0">
                <a:solidFill>
                  <a:srgbClr val="D2D2D2"/>
                </a:solidFill>
                <a:latin typeface="Arial"/>
                <a:cs typeface="Arial"/>
              </a:rPr>
              <a:t>Point cloud </a:t>
            </a:r>
            <a:r>
              <a:rPr sz="2400" spc="-4" dirty="0">
                <a:solidFill>
                  <a:srgbClr val="D2D2D2"/>
                </a:solidFill>
                <a:latin typeface="Arial"/>
                <a:cs typeface="Arial"/>
              </a:rPr>
              <a:t>rotations </a:t>
            </a:r>
            <a:r>
              <a:rPr sz="2400" dirty="0">
                <a:solidFill>
                  <a:srgbClr val="D2D2D2"/>
                </a:solidFill>
                <a:latin typeface="Arial"/>
                <a:cs typeface="Arial"/>
              </a:rPr>
              <a:t>should not </a:t>
            </a:r>
            <a:r>
              <a:rPr sz="2400" spc="-4" dirty="0">
                <a:solidFill>
                  <a:srgbClr val="D2D2D2"/>
                </a:solidFill>
                <a:latin typeface="Arial"/>
                <a:cs typeface="Arial"/>
              </a:rPr>
              <a:t>alter classification</a:t>
            </a:r>
            <a:r>
              <a:rPr sz="2400" spc="26" dirty="0">
                <a:solidFill>
                  <a:srgbClr val="D2D2D2"/>
                </a:solidFill>
                <a:latin typeface="Arial"/>
                <a:cs typeface="Arial"/>
              </a:rPr>
              <a:t> </a:t>
            </a:r>
            <a:r>
              <a:rPr sz="2400" spc="-4" dirty="0">
                <a:solidFill>
                  <a:srgbClr val="D2D2D2"/>
                </a:solidFill>
                <a:latin typeface="Arial"/>
                <a:cs typeface="Arial"/>
              </a:rPr>
              <a:t>results.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964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2772728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dirty="0">
                <a:solidFill>
                  <a:srgbClr val="F2F2F2"/>
                </a:solidFill>
              </a:rPr>
              <a:t>Unordered</a:t>
            </a:r>
            <a:r>
              <a:rPr sz="3000" b="0" spc="-71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Input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466725" y="971550"/>
            <a:ext cx="7779544" cy="76072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525" marR="3810" defTabSz="685800">
              <a:lnSpc>
                <a:spcPts val="2850"/>
              </a:lnSpc>
              <a:spcBef>
                <a:spcPts val="195"/>
              </a:spcBef>
            </a:pP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Point cloud: N </a:t>
            </a:r>
            <a:r>
              <a:rPr sz="2400" b="1" u="heavy" spc="-4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Helvetica"/>
                <a:cs typeface="Helvetica"/>
              </a:rPr>
              <a:t>orderless</a:t>
            </a:r>
            <a:r>
              <a:rPr sz="2400" b="1" spc="-4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points,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each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represented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by a D  dim</a:t>
            </a:r>
            <a:r>
              <a:rPr sz="2400" spc="-8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vector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17158" y="3108464"/>
            <a:ext cx="1123644" cy="3065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4368" y="2535770"/>
            <a:ext cx="0" cy="1119664"/>
          </a:xfrm>
          <a:custGeom>
            <a:avLst/>
            <a:gdLst/>
            <a:ahLst/>
            <a:cxnLst/>
            <a:rect l="l" t="t" r="r" b="b"/>
            <a:pathLst>
              <a:path h="1492885">
                <a:moveTo>
                  <a:pt x="0" y="0"/>
                </a:moveTo>
                <a:lnTo>
                  <a:pt x="0" y="149263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8648" y="3645718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19" y="0"/>
                </a:moveTo>
                <a:lnTo>
                  <a:pt x="0" y="0"/>
                </a:lnTo>
                <a:lnTo>
                  <a:pt x="60960" y="121919"/>
                </a:lnTo>
                <a:lnTo>
                  <a:pt x="121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3950" y="2981325"/>
            <a:ext cx="1428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N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2150" y="2085975"/>
            <a:ext cx="1428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D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64881" y="2409684"/>
            <a:ext cx="727233" cy="0"/>
          </a:xfrm>
          <a:custGeom>
            <a:avLst/>
            <a:gdLst/>
            <a:ahLst/>
            <a:cxnLst/>
            <a:rect l="l" t="t" r="r" b="b"/>
            <a:pathLst>
              <a:path w="969644">
                <a:moveTo>
                  <a:pt x="0" y="0"/>
                </a:moveTo>
                <a:lnTo>
                  <a:pt x="956566" y="0"/>
                </a:lnTo>
                <a:lnTo>
                  <a:pt x="969266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82306" y="2363963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17158" y="2813453"/>
            <a:ext cx="1123950" cy="306705"/>
          </a:xfrm>
          <a:custGeom>
            <a:avLst/>
            <a:gdLst/>
            <a:ahLst/>
            <a:cxnLst/>
            <a:rect l="l" t="t" r="r" b="b"/>
            <a:pathLst>
              <a:path w="1498600" h="408939">
                <a:moveTo>
                  <a:pt x="0" y="0"/>
                </a:moveTo>
                <a:lnTo>
                  <a:pt x="1498192" y="0"/>
                </a:lnTo>
                <a:lnTo>
                  <a:pt x="1498192" y="408696"/>
                </a:lnTo>
                <a:lnTo>
                  <a:pt x="0" y="408696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17158" y="3408914"/>
            <a:ext cx="1123950" cy="306705"/>
          </a:xfrm>
          <a:custGeom>
            <a:avLst/>
            <a:gdLst/>
            <a:ahLst/>
            <a:cxnLst/>
            <a:rect l="l" t="t" r="r" b="b"/>
            <a:pathLst>
              <a:path w="1498600" h="408939">
                <a:moveTo>
                  <a:pt x="0" y="0"/>
                </a:moveTo>
                <a:lnTo>
                  <a:pt x="1498192" y="0"/>
                </a:lnTo>
                <a:lnTo>
                  <a:pt x="1498192" y="408696"/>
                </a:lnTo>
                <a:lnTo>
                  <a:pt x="0" y="408696"/>
                </a:lnTo>
                <a:lnTo>
                  <a:pt x="0" y="0"/>
                </a:lnTo>
                <a:close/>
              </a:path>
            </a:pathLst>
          </a:custGeom>
          <a:solidFill>
            <a:srgbClr val="84848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17158" y="2514047"/>
            <a:ext cx="1123644" cy="30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8723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277320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915478" algn="l"/>
              </a:tabLst>
            </a:pPr>
            <a:r>
              <a:rPr sz="3000" b="0" dirty="0">
                <a:solidFill>
                  <a:srgbClr val="F2F2F2"/>
                </a:solidFill>
              </a:rPr>
              <a:t>Unordered	</a:t>
            </a:r>
            <a:r>
              <a:rPr sz="3000" b="0" spc="-4" dirty="0">
                <a:solidFill>
                  <a:srgbClr val="F2F2F2"/>
                </a:solidFill>
              </a:rPr>
              <a:t>I</a:t>
            </a:r>
            <a:r>
              <a:rPr sz="3000" b="0" dirty="0">
                <a:solidFill>
                  <a:srgbClr val="F2F2F2"/>
                </a:solidFill>
              </a:rPr>
              <a:t>nput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466725" y="971550"/>
            <a:ext cx="7779544" cy="76072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525" marR="3810" defTabSz="685800">
              <a:lnSpc>
                <a:spcPts val="2850"/>
              </a:lnSpc>
              <a:spcBef>
                <a:spcPts val="195"/>
              </a:spcBef>
            </a:pP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Point cloud: N </a:t>
            </a:r>
            <a:r>
              <a:rPr sz="2400" b="1" u="heavy" spc="-4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Helvetica"/>
                <a:cs typeface="Helvetica"/>
              </a:rPr>
              <a:t>orderless</a:t>
            </a:r>
            <a:r>
              <a:rPr sz="2400" b="1" spc="-4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points,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each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represented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by a D  dim</a:t>
            </a:r>
            <a:r>
              <a:rPr sz="2400" spc="-8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vector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17158" y="3108464"/>
            <a:ext cx="1123644" cy="3065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4368" y="2535770"/>
            <a:ext cx="0" cy="1119664"/>
          </a:xfrm>
          <a:custGeom>
            <a:avLst/>
            <a:gdLst/>
            <a:ahLst/>
            <a:cxnLst/>
            <a:rect l="l" t="t" r="r" b="b"/>
            <a:pathLst>
              <a:path h="1492885">
                <a:moveTo>
                  <a:pt x="0" y="0"/>
                </a:moveTo>
                <a:lnTo>
                  <a:pt x="0" y="149263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8648" y="3645718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19" y="0"/>
                </a:moveTo>
                <a:lnTo>
                  <a:pt x="0" y="0"/>
                </a:lnTo>
                <a:lnTo>
                  <a:pt x="60960" y="121919"/>
                </a:lnTo>
                <a:lnTo>
                  <a:pt x="121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3950" y="2981325"/>
            <a:ext cx="1428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N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2150" y="2085975"/>
            <a:ext cx="1428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D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64881" y="2409684"/>
            <a:ext cx="727233" cy="0"/>
          </a:xfrm>
          <a:custGeom>
            <a:avLst/>
            <a:gdLst/>
            <a:ahLst/>
            <a:cxnLst/>
            <a:rect l="l" t="t" r="r" b="b"/>
            <a:pathLst>
              <a:path w="969644">
                <a:moveTo>
                  <a:pt x="0" y="0"/>
                </a:moveTo>
                <a:lnTo>
                  <a:pt x="956566" y="0"/>
                </a:lnTo>
                <a:lnTo>
                  <a:pt x="969266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82306" y="2363963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17158" y="2813453"/>
            <a:ext cx="1123950" cy="306705"/>
          </a:xfrm>
          <a:custGeom>
            <a:avLst/>
            <a:gdLst/>
            <a:ahLst/>
            <a:cxnLst/>
            <a:rect l="l" t="t" r="r" b="b"/>
            <a:pathLst>
              <a:path w="1498600" h="408939">
                <a:moveTo>
                  <a:pt x="0" y="0"/>
                </a:moveTo>
                <a:lnTo>
                  <a:pt x="1498192" y="0"/>
                </a:lnTo>
                <a:lnTo>
                  <a:pt x="1498192" y="408696"/>
                </a:lnTo>
                <a:lnTo>
                  <a:pt x="0" y="408696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17158" y="3408914"/>
            <a:ext cx="1123950" cy="306705"/>
          </a:xfrm>
          <a:custGeom>
            <a:avLst/>
            <a:gdLst/>
            <a:ahLst/>
            <a:cxnLst/>
            <a:rect l="l" t="t" r="r" b="b"/>
            <a:pathLst>
              <a:path w="1498600" h="408939">
                <a:moveTo>
                  <a:pt x="0" y="0"/>
                </a:moveTo>
                <a:lnTo>
                  <a:pt x="1498192" y="0"/>
                </a:lnTo>
                <a:lnTo>
                  <a:pt x="1498192" y="408696"/>
                </a:lnTo>
                <a:lnTo>
                  <a:pt x="0" y="408696"/>
                </a:lnTo>
                <a:lnTo>
                  <a:pt x="0" y="0"/>
                </a:lnTo>
                <a:close/>
              </a:path>
            </a:pathLst>
          </a:custGeom>
          <a:solidFill>
            <a:srgbClr val="84848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17158" y="2514047"/>
            <a:ext cx="1123644" cy="30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73291" y="2514048"/>
            <a:ext cx="1123950" cy="299561"/>
          </a:xfrm>
          <a:custGeom>
            <a:avLst/>
            <a:gdLst/>
            <a:ahLst/>
            <a:cxnLst/>
            <a:rect l="l" t="t" r="r" b="b"/>
            <a:pathLst>
              <a:path w="1498600" h="399414">
                <a:moveTo>
                  <a:pt x="0" y="399206"/>
                </a:moveTo>
                <a:lnTo>
                  <a:pt x="1498191" y="399206"/>
                </a:lnTo>
                <a:lnTo>
                  <a:pt x="1498191" y="0"/>
                </a:lnTo>
                <a:lnTo>
                  <a:pt x="0" y="0"/>
                </a:lnTo>
                <a:lnTo>
                  <a:pt x="0" y="399206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73291" y="2813453"/>
            <a:ext cx="1123950" cy="306705"/>
          </a:xfrm>
          <a:custGeom>
            <a:avLst/>
            <a:gdLst/>
            <a:ahLst/>
            <a:cxnLst/>
            <a:rect l="l" t="t" r="r" b="b"/>
            <a:pathLst>
              <a:path w="1498600" h="408939">
                <a:moveTo>
                  <a:pt x="0" y="0"/>
                </a:moveTo>
                <a:lnTo>
                  <a:pt x="1498191" y="0"/>
                </a:lnTo>
                <a:lnTo>
                  <a:pt x="1498191" y="408696"/>
                </a:lnTo>
                <a:lnTo>
                  <a:pt x="0" y="408696"/>
                </a:lnTo>
                <a:lnTo>
                  <a:pt x="0" y="0"/>
                </a:lnTo>
                <a:close/>
              </a:path>
            </a:pathLst>
          </a:custGeom>
          <a:solidFill>
            <a:srgbClr val="84848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73291" y="3111183"/>
            <a:ext cx="1123643" cy="6042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60500" y="2535770"/>
            <a:ext cx="0" cy="1119664"/>
          </a:xfrm>
          <a:custGeom>
            <a:avLst/>
            <a:gdLst/>
            <a:ahLst/>
            <a:cxnLst/>
            <a:rect l="l" t="t" r="r" b="b"/>
            <a:pathLst>
              <a:path h="1492885">
                <a:moveTo>
                  <a:pt x="0" y="0"/>
                </a:moveTo>
                <a:lnTo>
                  <a:pt x="0" y="149263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14779" y="3645718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0"/>
                </a:lnTo>
                <a:lnTo>
                  <a:pt x="60959" y="121919"/>
                </a:lnTo>
                <a:lnTo>
                  <a:pt x="1219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76975" y="2981325"/>
            <a:ext cx="1428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N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15175" y="2085975"/>
            <a:ext cx="1428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D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21014" y="2409684"/>
            <a:ext cx="727233" cy="0"/>
          </a:xfrm>
          <a:custGeom>
            <a:avLst/>
            <a:gdLst/>
            <a:ahLst/>
            <a:cxnLst/>
            <a:rect l="l" t="t" r="r" b="b"/>
            <a:pathLst>
              <a:path w="969645">
                <a:moveTo>
                  <a:pt x="0" y="0"/>
                </a:moveTo>
                <a:lnTo>
                  <a:pt x="956566" y="0"/>
                </a:lnTo>
                <a:lnTo>
                  <a:pt x="969266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538439" y="2363963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19401" y="2962275"/>
            <a:ext cx="3265646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represents the </a:t>
            </a: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same </a:t>
            </a:r>
            <a:r>
              <a:rPr sz="2100" b="1" dirty="0">
                <a:solidFill>
                  <a:prstClr val="black"/>
                </a:solidFill>
                <a:latin typeface="Helvetica"/>
                <a:cs typeface="Helvetica"/>
              </a:rPr>
              <a:t>set</a:t>
            </a:r>
            <a:r>
              <a:rPr sz="2100" b="1" spc="-38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as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41766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277320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915478" algn="l"/>
              </a:tabLst>
            </a:pPr>
            <a:r>
              <a:rPr sz="3000" b="0" dirty="0">
                <a:solidFill>
                  <a:srgbClr val="F2F2F2"/>
                </a:solidFill>
              </a:rPr>
              <a:t>Unordered	</a:t>
            </a:r>
            <a:r>
              <a:rPr sz="3000" b="0" spc="-4" dirty="0">
                <a:solidFill>
                  <a:srgbClr val="F2F2F2"/>
                </a:solidFill>
              </a:rPr>
              <a:t>I</a:t>
            </a:r>
            <a:r>
              <a:rPr sz="3000" b="0" dirty="0">
                <a:solidFill>
                  <a:srgbClr val="F2F2F2"/>
                </a:solidFill>
              </a:rPr>
              <a:t>nput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466725" y="971550"/>
            <a:ext cx="7779544" cy="76072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525" marR="3810" defTabSz="685800">
              <a:lnSpc>
                <a:spcPts val="2850"/>
              </a:lnSpc>
              <a:spcBef>
                <a:spcPts val="195"/>
              </a:spcBef>
            </a:pP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Point cloud: N </a:t>
            </a:r>
            <a:r>
              <a:rPr sz="2400" b="1" u="heavy" spc="-4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Helvetica"/>
                <a:cs typeface="Helvetica"/>
              </a:rPr>
              <a:t>orderless</a:t>
            </a:r>
            <a:r>
              <a:rPr sz="2400" b="1" spc="-4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points,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each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represented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by a D  dim</a:t>
            </a:r>
            <a:r>
              <a:rPr sz="2400" spc="-8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vector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17158" y="3108464"/>
            <a:ext cx="1123644" cy="3065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4368" y="2535770"/>
            <a:ext cx="0" cy="1119664"/>
          </a:xfrm>
          <a:custGeom>
            <a:avLst/>
            <a:gdLst/>
            <a:ahLst/>
            <a:cxnLst/>
            <a:rect l="l" t="t" r="r" b="b"/>
            <a:pathLst>
              <a:path h="1492885">
                <a:moveTo>
                  <a:pt x="0" y="0"/>
                </a:moveTo>
                <a:lnTo>
                  <a:pt x="0" y="149263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8648" y="3645718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19" y="0"/>
                </a:moveTo>
                <a:lnTo>
                  <a:pt x="0" y="0"/>
                </a:lnTo>
                <a:lnTo>
                  <a:pt x="60960" y="121919"/>
                </a:lnTo>
                <a:lnTo>
                  <a:pt x="121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3950" y="2981325"/>
            <a:ext cx="1428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N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2150" y="2085975"/>
            <a:ext cx="1428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D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64881" y="2409684"/>
            <a:ext cx="727233" cy="0"/>
          </a:xfrm>
          <a:custGeom>
            <a:avLst/>
            <a:gdLst/>
            <a:ahLst/>
            <a:cxnLst/>
            <a:rect l="l" t="t" r="r" b="b"/>
            <a:pathLst>
              <a:path w="969644">
                <a:moveTo>
                  <a:pt x="0" y="0"/>
                </a:moveTo>
                <a:lnTo>
                  <a:pt x="956566" y="0"/>
                </a:lnTo>
                <a:lnTo>
                  <a:pt x="969266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82306" y="2363963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17158" y="2813453"/>
            <a:ext cx="1123950" cy="306705"/>
          </a:xfrm>
          <a:custGeom>
            <a:avLst/>
            <a:gdLst/>
            <a:ahLst/>
            <a:cxnLst/>
            <a:rect l="l" t="t" r="r" b="b"/>
            <a:pathLst>
              <a:path w="1498600" h="408939">
                <a:moveTo>
                  <a:pt x="0" y="0"/>
                </a:moveTo>
                <a:lnTo>
                  <a:pt x="1498192" y="0"/>
                </a:lnTo>
                <a:lnTo>
                  <a:pt x="1498192" y="408696"/>
                </a:lnTo>
                <a:lnTo>
                  <a:pt x="0" y="408696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17158" y="3408914"/>
            <a:ext cx="1123950" cy="306705"/>
          </a:xfrm>
          <a:custGeom>
            <a:avLst/>
            <a:gdLst/>
            <a:ahLst/>
            <a:cxnLst/>
            <a:rect l="l" t="t" r="r" b="b"/>
            <a:pathLst>
              <a:path w="1498600" h="408939">
                <a:moveTo>
                  <a:pt x="0" y="0"/>
                </a:moveTo>
                <a:lnTo>
                  <a:pt x="1498192" y="0"/>
                </a:lnTo>
                <a:lnTo>
                  <a:pt x="1498192" y="408696"/>
                </a:lnTo>
                <a:lnTo>
                  <a:pt x="0" y="408696"/>
                </a:lnTo>
                <a:lnTo>
                  <a:pt x="0" y="0"/>
                </a:lnTo>
                <a:close/>
              </a:path>
            </a:pathLst>
          </a:custGeom>
          <a:solidFill>
            <a:srgbClr val="84848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17158" y="2514047"/>
            <a:ext cx="1123644" cy="30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73291" y="2514048"/>
            <a:ext cx="1123950" cy="299561"/>
          </a:xfrm>
          <a:custGeom>
            <a:avLst/>
            <a:gdLst/>
            <a:ahLst/>
            <a:cxnLst/>
            <a:rect l="l" t="t" r="r" b="b"/>
            <a:pathLst>
              <a:path w="1498600" h="399414">
                <a:moveTo>
                  <a:pt x="0" y="399206"/>
                </a:moveTo>
                <a:lnTo>
                  <a:pt x="1498191" y="399206"/>
                </a:lnTo>
                <a:lnTo>
                  <a:pt x="1498191" y="0"/>
                </a:lnTo>
                <a:lnTo>
                  <a:pt x="0" y="0"/>
                </a:lnTo>
                <a:lnTo>
                  <a:pt x="0" y="399206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73291" y="2813453"/>
            <a:ext cx="1123950" cy="306705"/>
          </a:xfrm>
          <a:custGeom>
            <a:avLst/>
            <a:gdLst/>
            <a:ahLst/>
            <a:cxnLst/>
            <a:rect l="l" t="t" r="r" b="b"/>
            <a:pathLst>
              <a:path w="1498600" h="408939">
                <a:moveTo>
                  <a:pt x="0" y="0"/>
                </a:moveTo>
                <a:lnTo>
                  <a:pt x="1498191" y="0"/>
                </a:lnTo>
                <a:lnTo>
                  <a:pt x="1498191" y="408696"/>
                </a:lnTo>
                <a:lnTo>
                  <a:pt x="0" y="408696"/>
                </a:lnTo>
                <a:lnTo>
                  <a:pt x="0" y="0"/>
                </a:lnTo>
                <a:close/>
              </a:path>
            </a:pathLst>
          </a:custGeom>
          <a:solidFill>
            <a:srgbClr val="84848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73291" y="3111183"/>
            <a:ext cx="1123643" cy="6042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60500" y="2535770"/>
            <a:ext cx="0" cy="1119664"/>
          </a:xfrm>
          <a:custGeom>
            <a:avLst/>
            <a:gdLst/>
            <a:ahLst/>
            <a:cxnLst/>
            <a:rect l="l" t="t" r="r" b="b"/>
            <a:pathLst>
              <a:path h="1492885">
                <a:moveTo>
                  <a:pt x="0" y="0"/>
                </a:moveTo>
                <a:lnTo>
                  <a:pt x="0" y="149263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14779" y="3645718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0"/>
                </a:lnTo>
                <a:lnTo>
                  <a:pt x="60959" y="121919"/>
                </a:lnTo>
                <a:lnTo>
                  <a:pt x="1219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76975" y="2981325"/>
            <a:ext cx="1428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N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15175" y="2085975"/>
            <a:ext cx="1428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D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21014" y="2409684"/>
            <a:ext cx="727233" cy="0"/>
          </a:xfrm>
          <a:custGeom>
            <a:avLst/>
            <a:gdLst/>
            <a:ahLst/>
            <a:cxnLst/>
            <a:rect l="l" t="t" r="r" b="b"/>
            <a:pathLst>
              <a:path w="969645">
                <a:moveTo>
                  <a:pt x="0" y="0"/>
                </a:moveTo>
                <a:lnTo>
                  <a:pt x="956566" y="0"/>
                </a:lnTo>
                <a:lnTo>
                  <a:pt x="969266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538439" y="2363963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19401" y="2962275"/>
            <a:ext cx="3265646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represents the </a:t>
            </a: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same </a:t>
            </a:r>
            <a:r>
              <a:rPr sz="2100" b="1" dirty="0">
                <a:solidFill>
                  <a:prstClr val="black"/>
                </a:solidFill>
                <a:latin typeface="Helvetica"/>
                <a:cs typeface="Helvetica"/>
              </a:rPr>
              <a:t>set</a:t>
            </a:r>
            <a:r>
              <a:rPr sz="2100" b="1" spc="-38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as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81100" y="4314825"/>
            <a:ext cx="6827044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400" b="1" spc="-4" dirty="0">
                <a:solidFill>
                  <a:srgbClr val="CC0000"/>
                </a:solidFill>
                <a:latin typeface="Helvetica"/>
                <a:cs typeface="Helvetica"/>
              </a:rPr>
              <a:t>Model needs </a:t>
            </a:r>
            <a:r>
              <a:rPr sz="2400" b="1" dirty="0">
                <a:solidFill>
                  <a:srgbClr val="CC0000"/>
                </a:solidFill>
                <a:latin typeface="Helvetica"/>
                <a:cs typeface="Helvetica"/>
              </a:rPr>
              <a:t>to </a:t>
            </a:r>
            <a:r>
              <a:rPr sz="2400" b="1" spc="-4" dirty="0">
                <a:solidFill>
                  <a:srgbClr val="CC0000"/>
                </a:solidFill>
                <a:latin typeface="Helvetica"/>
                <a:cs typeface="Helvetica"/>
              </a:rPr>
              <a:t>be invariant </a:t>
            </a:r>
            <a:r>
              <a:rPr sz="2400" b="1" dirty="0">
                <a:solidFill>
                  <a:srgbClr val="CC0000"/>
                </a:solidFill>
                <a:latin typeface="Helvetica"/>
                <a:cs typeface="Helvetica"/>
              </a:rPr>
              <a:t>to N!</a:t>
            </a:r>
            <a:r>
              <a:rPr sz="2400" b="1" spc="-8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2400" b="1" spc="-4" dirty="0">
                <a:solidFill>
                  <a:srgbClr val="CC0000"/>
                </a:solidFill>
                <a:latin typeface="Helvetica"/>
                <a:cs typeface="Helvetica"/>
              </a:rPr>
              <a:t>permutations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02730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751570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69319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Permutation	Invariance: Symmetric</a:t>
            </a:r>
            <a:r>
              <a:rPr sz="3000" b="0" spc="8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Function</a:t>
            </a:r>
            <a:endParaRPr sz="3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2F73D1-2035-4C41-AFE6-7D9CEA381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871946"/>
            <a:ext cx="7772401" cy="12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78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751570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69319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Permutation	Invariance: Symmetric</a:t>
            </a:r>
            <a:r>
              <a:rPr sz="3000" b="0" spc="8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Function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666750" y="1952557"/>
            <a:ext cx="5539740" cy="2083391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9525" defTabSz="685800">
              <a:spcBef>
                <a:spcPts val="1575"/>
              </a:spcBef>
            </a:pPr>
            <a:r>
              <a:rPr sz="2400" b="1" spc="-4" dirty="0">
                <a:solidFill>
                  <a:prstClr val="black"/>
                </a:solidFill>
                <a:latin typeface="Helvetica"/>
                <a:cs typeface="Helvetica"/>
              </a:rPr>
              <a:t>Examples: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  <a:p>
            <a:pPr marL="1408748" defTabSz="685800">
              <a:spcBef>
                <a:spcPts val="1523"/>
              </a:spcBef>
            </a:pPr>
            <a:r>
              <a:rPr sz="2363" i="1" spc="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363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30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363" i="1" spc="30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45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363" spc="30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081" spc="-236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3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i="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81" i="1" spc="-84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4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r>
              <a:rPr sz="2363" spc="-1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Symbol"/>
                <a:cs typeface="Symbol"/>
              </a:rPr>
              <a:t>=</a:t>
            </a:r>
            <a:r>
              <a:rPr sz="2363" spc="-23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Times New Roman"/>
                <a:cs typeface="Times New Roman"/>
              </a:rPr>
              <a:t>max{</a:t>
            </a:r>
            <a:r>
              <a:rPr sz="2363" i="1" spc="8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11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363" spc="8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081" spc="-236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3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i="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81" i="1" spc="-236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Times New Roman"/>
                <a:cs typeface="Times New Roman"/>
              </a:rPr>
              <a:t>}</a:t>
            </a:r>
            <a:endParaRPr sz="23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08748" defTabSz="685800">
              <a:spcBef>
                <a:spcPts val="754"/>
              </a:spcBef>
            </a:pPr>
            <a:r>
              <a:rPr sz="2363" i="1" spc="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363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30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363" i="1" spc="30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45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363" spc="30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081" spc="-236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3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i="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81" i="1" spc="-84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4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r>
              <a:rPr sz="2363" spc="-15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Symbol"/>
                <a:cs typeface="Symbol"/>
              </a:rPr>
              <a:t>=</a:t>
            </a:r>
            <a:r>
              <a:rPr sz="2363" spc="79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363" i="1" spc="-45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-6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081" spc="236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Symbol"/>
                <a:cs typeface="Symbol"/>
              </a:rPr>
              <a:t>+</a:t>
            </a:r>
            <a:r>
              <a:rPr sz="2363" spc="-38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081" spc="410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Symbol"/>
                <a:cs typeface="Symbol"/>
              </a:rPr>
              <a:t>+</a:t>
            </a:r>
            <a:r>
              <a:rPr sz="2363" spc="-386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363" spc="98" dirty="0">
                <a:solidFill>
                  <a:prstClr val="black"/>
                </a:solidFill>
                <a:latin typeface="Symbol"/>
                <a:cs typeface="Symbol"/>
              </a:rPr>
              <a:t>…+</a:t>
            </a:r>
            <a:r>
              <a:rPr sz="2363" spc="-38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i="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endParaRPr sz="2081" baseline="-2402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52550" defTabSz="685800">
              <a:spcBef>
                <a:spcPts val="1323"/>
              </a:spcBef>
            </a:pPr>
            <a:r>
              <a:rPr sz="2100" dirty="0">
                <a:solidFill>
                  <a:prstClr val="black"/>
                </a:solidFill>
                <a:latin typeface="Arial"/>
                <a:cs typeface="Arial"/>
              </a:rPr>
              <a:t>…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519B2A-722F-2348-88F5-4487045C6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871946"/>
            <a:ext cx="7772401" cy="12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72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751570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69319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Permutation	Invariance: Symmetric</a:t>
            </a:r>
            <a:r>
              <a:rPr sz="3000" b="0" spc="8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Function</a:t>
            </a:r>
            <a:endParaRPr sz="3000"/>
          </a:p>
        </p:txBody>
      </p:sp>
      <p:sp>
        <p:nvSpPr>
          <p:cNvPr id="8" name="object 8"/>
          <p:cNvSpPr txBox="1"/>
          <p:nvPr/>
        </p:nvSpPr>
        <p:spPr>
          <a:xfrm>
            <a:off x="666751" y="1952557"/>
            <a:ext cx="7125176" cy="2870401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9525" defTabSz="685800">
              <a:spcBef>
                <a:spcPts val="1575"/>
              </a:spcBef>
            </a:pPr>
            <a:r>
              <a:rPr sz="2400" b="1" spc="-4" dirty="0">
                <a:solidFill>
                  <a:prstClr val="black"/>
                </a:solidFill>
                <a:latin typeface="Helvetica"/>
                <a:cs typeface="Helvetica"/>
              </a:rPr>
              <a:t>Examples: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  <a:p>
            <a:pPr marL="1408748" defTabSz="685800">
              <a:spcBef>
                <a:spcPts val="1523"/>
              </a:spcBef>
            </a:pPr>
            <a:r>
              <a:rPr sz="2363" i="1" spc="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363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30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363" i="1" spc="30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45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363" spc="30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081" spc="-236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3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i="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81" i="1" spc="-84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4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r>
              <a:rPr sz="2363" spc="-1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Symbol"/>
                <a:cs typeface="Symbol"/>
              </a:rPr>
              <a:t>=</a:t>
            </a:r>
            <a:r>
              <a:rPr sz="2363" spc="-19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Times New Roman"/>
                <a:cs typeface="Times New Roman"/>
              </a:rPr>
              <a:t>max{</a:t>
            </a:r>
            <a:r>
              <a:rPr sz="2363" i="1" spc="8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11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363" spc="8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081" spc="-236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3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i="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81" i="1" spc="-236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Times New Roman"/>
                <a:cs typeface="Times New Roman"/>
              </a:rPr>
              <a:t>}</a:t>
            </a:r>
            <a:endParaRPr sz="23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08748" defTabSz="685800">
              <a:spcBef>
                <a:spcPts val="754"/>
              </a:spcBef>
            </a:pPr>
            <a:r>
              <a:rPr sz="2363" i="1" spc="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363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30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363" i="1" spc="30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45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363" spc="30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081" spc="-236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3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36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363" spc="-2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i="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81" i="1" spc="-84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4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r>
              <a:rPr sz="2363" spc="-1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Symbol"/>
                <a:cs typeface="Symbol"/>
              </a:rPr>
              <a:t>=</a:t>
            </a:r>
            <a:r>
              <a:rPr sz="2363" spc="79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363" i="1" spc="-45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-6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081" spc="242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Symbol"/>
                <a:cs typeface="Symbol"/>
              </a:rPr>
              <a:t>+</a:t>
            </a:r>
            <a:r>
              <a:rPr sz="2363" spc="-38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081" spc="410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63" spc="8" dirty="0">
                <a:solidFill>
                  <a:prstClr val="black"/>
                </a:solidFill>
                <a:latin typeface="Symbol"/>
                <a:cs typeface="Symbol"/>
              </a:rPr>
              <a:t>+</a:t>
            </a:r>
            <a:r>
              <a:rPr sz="2363" spc="-386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363" spc="98" dirty="0">
                <a:solidFill>
                  <a:prstClr val="black"/>
                </a:solidFill>
                <a:latin typeface="Symbol"/>
                <a:cs typeface="Symbol"/>
              </a:rPr>
              <a:t>…+</a:t>
            </a:r>
            <a:r>
              <a:rPr sz="2363" spc="-38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363" i="1" spc="11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81" i="1" spc="17" baseline="-2402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endParaRPr sz="2081" baseline="-2402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52550" defTabSz="685800">
              <a:spcBef>
                <a:spcPts val="1323"/>
              </a:spcBef>
            </a:pPr>
            <a:r>
              <a:rPr sz="2100" dirty="0">
                <a:solidFill>
                  <a:prstClr val="black"/>
                </a:solidFill>
                <a:latin typeface="Arial"/>
                <a:cs typeface="Arial"/>
              </a:rPr>
              <a:t>…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  <a:p>
            <a:pPr marL="1695450" marR="3810" indent="-1000125" defTabSz="685800">
              <a:lnSpc>
                <a:spcPts val="2850"/>
              </a:lnSpc>
              <a:spcBef>
                <a:spcPts val="375"/>
              </a:spcBef>
            </a:pPr>
            <a:r>
              <a:rPr sz="2400" b="1" spc="-4" dirty="0">
                <a:solidFill>
                  <a:srgbClr val="CC0000"/>
                </a:solidFill>
                <a:latin typeface="Helvetica"/>
                <a:cs typeface="Helvetica"/>
              </a:rPr>
              <a:t>How </a:t>
            </a:r>
            <a:r>
              <a:rPr sz="2400" b="1" dirty="0">
                <a:solidFill>
                  <a:srgbClr val="CC0000"/>
                </a:solidFill>
                <a:latin typeface="Helvetica"/>
                <a:cs typeface="Helvetica"/>
              </a:rPr>
              <a:t>can </a:t>
            </a:r>
            <a:r>
              <a:rPr sz="2400" b="1" spc="-4" dirty="0">
                <a:solidFill>
                  <a:srgbClr val="CC0000"/>
                </a:solidFill>
                <a:latin typeface="Helvetica"/>
                <a:cs typeface="Helvetica"/>
              </a:rPr>
              <a:t>we construct </a:t>
            </a:r>
            <a:r>
              <a:rPr sz="2400" b="1" dirty="0">
                <a:solidFill>
                  <a:srgbClr val="CC0000"/>
                </a:solidFill>
                <a:latin typeface="Helvetica"/>
                <a:cs typeface="Helvetica"/>
              </a:rPr>
              <a:t>a </a:t>
            </a:r>
            <a:r>
              <a:rPr sz="2400" b="1" spc="-4" dirty="0">
                <a:solidFill>
                  <a:srgbClr val="CC0000"/>
                </a:solidFill>
                <a:latin typeface="Helvetica"/>
                <a:cs typeface="Helvetica"/>
              </a:rPr>
              <a:t>family of symmetric  functions by neural</a:t>
            </a:r>
            <a:r>
              <a:rPr sz="2400" b="1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2400" b="1" spc="-4" dirty="0">
                <a:solidFill>
                  <a:srgbClr val="CC0000"/>
                </a:solidFill>
                <a:latin typeface="Helvetica"/>
                <a:cs typeface="Helvetica"/>
              </a:rPr>
              <a:t>networks?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36289-0E26-C446-B528-8EFF42C87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871946"/>
            <a:ext cx="7772401" cy="12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11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751570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69319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Permutation	Invariance: Symmetric</a:t>
            </a:r>
            <a:r>
              <a:rPr sz="3000" b="0" spc="8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Function</a:t>
            </a:r>
            <a:endParaRPr sz="3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ECE33-9880-6F4B-8577-5F55165AC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7854"/>
            <a:ext cx="9144000" cy="11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7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751570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69319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Permutation	Invariance: Symmetric</a:t>
            </a:r>
            <a:r>
              <a:rPr sz="3000" b="0" spc="8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Function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2994725" y="2606901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23985" y="2561181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4725" y="3150950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23985" y="3105231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94725" y="3743426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23985" y="3697706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94725" y="4493229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23985" y="4447509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5894" y="776921"/>
            <a:ext cx="8716804" cy="3878241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51435" defTabSz="685800">
              <a:spcBef>
                <a:spcPts val="705"/>
              </a:spcBef>
            </a:pP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Observe:</a:t>
            </a:r>
            <a:endParaRPr sz="225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9525" defTabSz="685800">
              <a:spcBef>
                <a:spcPts val="746"/>
              </a:spcBef>
              <a:tabLst>
                <a:tab pos="6802755" algn="l"/>
                <a:tab pos="7118985" algn="l"/>
              </a:tabLst>
            </a:pPr>
            <a:r>
              <a:rPr sz="2513" i="1" spc="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513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spc="50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27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i="1" spc="19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spc="2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194" spc="-242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23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51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27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i="1" spc="19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i="1" spc="2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194" i="1" spc="-7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r>
              <a:rPr sz="2513" spc="-15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11" dirty="0">
                <a:solidFill>
                  <a:prstClr val="black"/>
                </a:solidFill>
                <a:latin typeface="Symbol"/>
                <a:cs typeface="Symbol"/>
              </a:rPr>
              <a:t>=</a:t>
            </a:r>
            <a:r>
              <a:rPr sz="2513" spc="-176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588" spc="-23" dirty="0">
                <a:solidFill>
                  <a:prstClr val="black"/>
                </a:solidFill>
                <a:latin typeface="Symbol"/>
                <a:cs typeface="Symbol"/>
              </a:rPr>
              <a:t>γ</a:t>
            </a:r>
            <a:r>
              <a:rPr sz="2588" spc="248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513" spc="315" dirty="0">
                <a:solidFill>
                  <a:prstClr val="black"/>
                </a:solidFill>
                <a:latin typeface="Arial"/>
                <a:cs typeface="Arial"/>
              </a:rPr>
              <a:t>!</a:t>
            </a:r>
            <a:r>
              <a:rPr sz="2513" spc="-3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spc="50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194" spc="-275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-30" dirty="0">
                <a:solidFill>
                  <a:prstClr val="black"/>
                </a:solidFill>
                <a:latin typeface="Times New Roman"/>
                <a:cs typeface="Times New Roman"/>
              </a:rPr>
              <a:t>),</a:t>
            </a:r>
            <a:r>
              <a:rPr sz="2513" spc="-30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513" spc="-30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38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i="1" spc="60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2513" spc="60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60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i="1" spc="90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194" i="1" spc="-7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-19" dirty="0">
                <a:solidFill>
                  <a:prstClr val="black"/>
                </a:solidFill>
                <a:latin typeface="Times New Roman"/>
                <a:cs typeface="Times New Roman"/>
              </a:rPr>
              <a:t>))</a:t>
            </a:r>
            <a:r>
              <a:rPr sz="2513" spc="23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375" baseline="-3703" dirty="0">
                <a:solidFill>
                  <a:prstClr val="black"/>
                </a:solidFill>
                <a:latin typeface="Helvetica"/>
                <a:cs typeface="Helvetica"/>
              </a:rPr>
              <a:t>is</a:t>
            </a:r>
            <a:r>
              <a:rPr sz="3375" spc="5" baseline="-3703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3375" spc="-5" baseline="-3703" dirty="0">
                <a:solidFill>
                  <a:prstClr val="black"/>
                </a:solidFill>
                <a:latin typeface="Helvetica"/>
                <a:cs typeface="Helvetica"/>
              </a:rPr>
              <a:t>symmetric</a:t>
            </a:r>
            <a:r>
              <a:rPr sz="3375" spc="5" baseline="-3703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3375" baseline="-3703" dirty="0">
                <a:solidFill>
                  <a:prstClr val="black"/>
                </a:solidFill>
                <a:latin typeface="Helvetica"/>
                <a:cs typeface="Helvetica"/>
              </a:rPr>
              <a:t>if	</a:t>
            </a:r>
            <a:r>
              <a:rPr sz="3938" i="1" spc="-11" baseline="7142" dirty="0">
                <a:solidFill>
                  <a:prstClr val="black"/>
                </a:solidFill>
                <a:latin typeface="Times New Roman"/>
                <a:cs typeface="Times New Roman"/>
              </a:rPr>
              <a:t>g	</a:t>
            </a:r>
            <a:r>
              <a:rPr sz="3375" baseline="-3703" dirty="0">
                <a:solidFill>
                  <a:prstClr val="black"/>
                </a:solidFill>
                <a:latin typeface="Helvetica"/>
                <a:cs typeface="Helvetica"/>
              </a:rPr>
              <a:t>is</a:t>
            </a:r>
            <a:r>
              <a:rPr sz="3375" spc="-62" baseline="-3703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3375" spc="-5" baseline="-3703" dirty="0">
                <a:solidFill>
                  <a:prstClr val="black"/>
                </a:solidFill>
                <a:latin typeface="Helvetica"/>
                <a:cs typeface="Helvetica"/>
              </a:rPr>
              <a:t>symmetric</a:t>
            </a:r>
            <a:endParaRPr sz="3375" baseline="-3703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R="1827371" algn="ctr" defTabSz="685800">
              <a:spcBef>
                <a:spcPts val="2063"/>
              </a:spcBef>
            </a:pPr>
            <a:r>
              <a:rPr sz="2288" i="1" spc="-19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endParaRPr sz="228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56435" defTabSz="685800">
              <a:spcBef>
                <a:spcPts val="821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(1,2,3)</a:t>
            </a:r>
            <a:endParaRPr sz="21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1956435" defTabSz="685800">
              <a:spcBef>
                <a:spcPts val="1529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(1,1,1)</a:t>
            </a:r>
            <a:endParaRPr sz="21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defTabSz="685800">
              <a:spcBef>
                <a:spcPts val="8"/>
              </a:spcBef>
            </a:pPr>
            <a:endParaRPr sz="1913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56435" defTabSz="685800"/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(2,3,2)</a:t>
            </a:r>
            <a:endParaRPr sz="21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defTabSz="685800">
              <a:spcBef>
                <a:spcPts val="8"/>
              </a:spcBef>
            </a:pPr>
            <a:endParaRPr sz="288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56435" defTabSz="685800"/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(2,3,4)</a:t>
            </a:r>
            <a:endParaRPr sz="21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15429" y="2411138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7" y="515163"/>
                </a:lnTo>
                <a:lnTo>
                  <a:pt x="87002" y="522000"/>
                </a:lnTo>
                <a:lnTo>
                  <a:pt x="790999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9"/>
                </a:lnTo>
                <a:lnTo>
                  <a:pt x="878000" y="87002"/>
                </a:lnTo>
                <a:lnTo>
                  <a:pt x="871163" y="53137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15429" y="2955189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3"/>
                </a:lnTo>
                <a:lnTo>
                  <a:pt x="25482" y="496517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7"/>
                </a:lnTo>
                <a:lnTo>
                  <a:pt x="871163" y="468863"/>
                </a:lnTo>
                <a:lnTo>
                  <a:pt x="878000" y="434997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15429" y="3546851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7" y="515163"/>
                </a:lnTo>
                <a:lnTo>
                  <a:pt x="87002" y="522000"/>
                </a:lnTo>
                <a:lnTo>
                  <a:pt x="790999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9"/>
                </a:lnTo>
                <a:lnTo>
                  <a:pt x="878000" y="87002"/>
                </a:lnTo>
                <a:lnTo>
                  <a:pt x="871163" y="53137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15429" y="4297441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8"/>
                </a:lnTo>
                <a:lnTo>
                  <a:pt x="6837" y="468863"/>
                </a:lnTo>
                <a:lnTo>
                  <a:pt x="25482" y="496517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7"/>
                </a:lnTo>
                <a:lnTo>
                  <a:pt x="871163" y="468863"/>
                </a:lnTo>
                <a:lnTo>
                  <a:pt x="878000" y="434998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1315" y="4031124"/>
            <a:ext cx="240900" cy="173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85800">
              <a:lnSpc>
                <a:spcPts val="1954"/>
              </a:lnSpc>
            </a:pPr>
            <a:r>
              <a:rPr sz="1650" b="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5E433C-C4DF-8846-A8D8-9757AF259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7854"/>
            <a:ext cx="9144000" cy="11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81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Scene Understanding on RGB Images</a:t>
            </a:r>
          </a:p>
        </p:txBody>
      </p:sp>
      <p:pic>
        <p:nvPicPr>
          <p:cNvPr id="3" name="Picture 2" descr="deep-learning-for-computer-vision-imagenet-challenge-upc-2016-3-638.jpg">
            <a:extLst>
              <a:ext uri="{FF2B5EF4-FFF2-40B4-BE49-F238E27FC236}">
                <a16:creationId xmlns:a16="http://schemas.microsoft.com/office/drawing/2014/main" id="{0AFAB38C-4713-BC46-BE2E-5C9D2977B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615" r="7102" b="16344"/>
          <a:stretch/>
        </p:blipFill>
        <p:spPr>
          <a:xfrm>
            <a:off x="2438296" y="791591"/>
            <a:ext cx="3312510" cy="1506674"/>
          </a:xfrm>
          <a:prstGeom prst="rect">
            <a:avLst/>
          </a:prstGeom>
        </p:spPr>
      </p:pic>
      <p:pic>
        <p:nvPicPr>
          <p:cNvPr id="4" name="Picture 3" descr="AAEAAQAAAAAAAAi-AAAAJDhhMGQwNGY2LTRiNzYtNDcwOC04YTU1LWI4ZmQ1NDVkOTZhZg.jpg">
            <a:extLst>
              <a:ext uri="{FF2B5EF4-FFF2-40B4-BE49-F238E27FC236}">
                <a16:creationId xmlns:a16="http://schemas.microsoft.com/office/drawing/2014/main" id="{5E329241-5EB1-5C42-912F-4EBFDB7F3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" y="2488331"/>
            <a:ext cx="4763194" cy="1789600"/>
          </a:xfrm>
          <a:prstGeom prst="rect">
            <a:avLst/>
          </a:prstGeom>
        </p:spPr>
      </p:pic>
      <p:pic>
        <p:nvPicPr>
          <p:cNvPr id="6" name="Picture 5" descr="FCN1.png">
            <a:extLst>
              <a:ext uri="{FF2B5EF4-FFF2-40B4-BE49-F238E27FC236}">
                <a16:creationId xmlns:a16="http://schemas.microsoft.com/office/drawing/2014/main" id="{B132C8D1-C7A9-144A-823D-6998DC576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94" y="2488331"/>
            <a:ext cx="3470338" cy="17420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A0B911-4B8B-AC47-8239-FB03032D5E69}"/>
              </a:ext>
            </a:extLst>
          </p:cNvPr>
          <p:cNvSpPr/>
          <p:nvPr/>
        </p:nvSpPr>
        <p:spPr>
          <a:xfrm>
            <a:off x="4688483" y="4759214"/>
            <a:ext cx="4414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[</a:t>
            </a:r>
            <a:r>
              <a:rPr lang="en-US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courtesy:</a:t>
            </a:r>
            <a:r>
              <a:rPr lang="zh-CN" altLang="en-US" dirty="0"/>
              <a:t> </a:t>
            </a:r>
            <a:r>
              <a:rPr lang="en-US" altLang="zh-CN" dirty="0" err="1"/>
              <a:t>Koltun</a:t>
            </a:r>
            <a:r>
              <a:rPr lang="en-US" altLang="zh-CN" dirty="0"/>
              <a:t>, </a:t>
            </a:r>
            <a:r>
              <a:rPr lang="en-US" altLang="zh-CN" dirty="0" err="1"/>
              <a:t>Russakovsky</a:t>
            </a:r>
            <a:r>
              <a:rPr lang="en-US" altLang="zh-CN" dirty="0"/>
              <a:t>, Gupta]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642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751570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69319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Permutation	Invariance: Symmetric</a:t>
            </a:r>
            <a:r>
              <a:rPr sz="3000" b="0" spc="8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Function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2143125" y="2409825"/>
            <a:ext cx="79009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(1,2,3)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3125" y="2924175"/>
            <a:ext cx="79009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(1,1,1)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3125" y="3524250"/>
            <a:ext cx="790099" cy="11003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(2,3,2)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  <a:p>
            <a:pPr defTabSz="685800">
              <a:spcBef>
                <a:spcPts val="8"/>
              </a:spcBef>
            </a:pPr>
            <a:endParaRPr sz="28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/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(2,3,4)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94725" y="2606901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23985" y="2561181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94725" y="3150950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23985" y="3105231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94725" y="3743426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23985" y="3697706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94725" y="4493229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23985" y="4447509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73987" y="2606984"/>
            <a:ext cx="560070" cy="748189"/>
          </a:xfrm>
          <a:custGeom>
            <a:avLst/>
            <a:gdLst/>
            <a:ahLst/>
            <a:cxnLst/>
            <a:rect l="l" t="t" r="r" b="b"/>
            <a:pathLst>
              <a:path w="746760" h="997585">
                <a:moveTo>
                  <a:pt x="0" y="0"/>
                </a:moveTo>
                <a:lnTo>
                  <a:pt x="738939" y="987192"/>
                </a:lnTo>
                <a:lnTo>
                  <a:pt x="746549" y="99736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91590" y="3319982"/>
            <a:ext cx="91440" cy="100965"/>
          </a:xfrm>
          <a:custGeom>
            <a:avLst/>
            <a:gdLst/>
            <a:ahLst/>
            <a:cxnLst/>
            <a:rect l="l" t="t" r="r" b="b"/>
            <a:pathLst>
              <a:path w="121920" h="134620">
                <a:moveTo>
                  <a:pt x="97604" y="0"/>
                </a:moveTo>
                <a:lnTo>
                  <a:pt x="0" y="73059"/>
                </a:lnTo>
                <a:lnTo>
                  <a:pt x="121861" y="134134"/>
                </a:lnTo>
                <a:lnTo>
                  <a:pt x="976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73954" y="3163001"/>
            <a:ext cx="485299" cy="348615"/>
          </a:xfrm>
          <a:custGeom>
            <a:avLst/>
            <a:gdLst/>
            <a:ahLst/>
            <a:cxnLst/>
            <a:rect l="l" t="t" r="r" b="b"/>
            <a:pathLst>
              <a:path w="647064" h="464820">
                <a:moveTo>
                  <a:pt x="0" y="0"/>
                </a:moveTo>
                <a:lnTo>
                  <a:pt x="636552" y="456906"/>
                </a:lnTo>
                <a:lnTo>
                  <a:pt x="646870" y="46431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24708" y="3468538"/>
            <a:ext cx="100965" cy="90488"/>
          </a:xfrm>
          <a:custGeom>
            <a:avLst/>
            <a:gdLst/>
            <a:ahLst/>
            <a:cxnLst/>
            <a:rect l="l" t="t" r="r" b="b"/>
            <a:pathLst>
              <a:path w="134620" h="120650">
                <a:moveTo>
                  <a:pt x="71094" y="0"/>
                </a:moveTo>
                <a:lnTo>
                  <a:pt x="0" y="99047"/>
                </a:lnTo>
                <a:lnTo>
                  <a:pt x="134593" y="120616"/>
                </a:lnTo>
                <a:lnTo>
                  <a:pt x="710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96154" y="3585954"/>
            <a:ext cx="452438" cy="157639"/>
          </a:xfrm>
          <a:custGeom>
            <a:avLst/>
            <a:gdLst/>
            <a:ahLst/>
            <a:cxnLst/>
            <a:rect l="l" t="t" r="r" b="b"/>
            <a:pathLst>
              <a:path w="603250" h="210185">
                <a:moveTo>
                  <a:pt x="0" y="210062"/>
                </a:moveTo>
                <a:lnTo>
                  <a:pt x="590869" y="4178"/>
                </a:lnTo>
                <a:lnTo>
                  <a:pt x="602861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424263" y="3545914"/>
            <a:ext cx="101441" cy="86678"/>
          </a:xfrm>
          <a:custGeom>
            <a:avLst/>
            <a:gdLst/>
            <a:ahLst/>
            <a:cxnLst/>
            <a:rect l="l" t="t" r="r" b="b"/>
            <a:pathLst>
              <a:path w="135254" h="115570">
                <a:moveTo>
                  <a:pt x="0" y="0"/>
                </a:moveTo>
                <a:lnTo>
                  <a:pt x="40115" y="115130"/>
                </a:lnTo>
                <a:lnTo>
                  <a:pt x="135188" y="174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73928" y="3756544"/>
            <a:ext cx="552450" cy="577691"/>
          </a:xfrm>
          <a:custGeom>
            <a:avLst/>
            <a:gdLst/>
            <a:ahLst/>
            <a:cxnLst/>
            <a:rect l="l" t="t" r="r" b="b"/>
            <a:pathLst>
              <a:path w="736600" h="770254">
                <a:moveTo>
                  <a:pt x="0" y="770260"/>
                </a:moveTo>
                <a:lnTo>
                  <a:pt x="727740" y="9179"/>
                </a:lnTo>
                <a:lnTo>
                  <a:pt x="7365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86690" y="3697338"/>
            <a:ext cx="96679" cy="98108"/>
          </a:xfrm>
          <a:custGeom>
            <a:avLst/>
            <a:gdLst/>
            <a:ahLst/>
            <a:cxnLst/>
            <a:rect l="l" t="t" r="r" b="b"/>
            <a:pathLst>
              <a:path w="128904" h="130810">
                <a:moveTo>
                  <a:pt x="128316" y="0"/>
                </a:moveTo>
                <a:lnTo>
                  <a:pt x="0" y="45989"/>
                </a:lnTo>
                <a:lnTo>
                  <a:pt x="88118" y="130248"/>
                </a:lnTo>
                <a:lnTo>
                  <a:pt x="1283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38136" y="2807503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520700" h="520700">
                <a:moveTo>
                  <a:pt x="520686" y="0"/>
                </a:moveTo>
                <a:lnTo>
                  <a:pt x="13470" y="507216"/>
                </a:lnTo>
                <a:lnTo>
                  <a:pt x="0" y="52068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59335" y="3143464"/>
            <a:ext cx="133826" cy="133826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59269" y="0"/>
                </a:moveTo>
                <a:lnTo>
                  <a:pt x="0" y="177808"/>
                </a:lnTo>
                <a:lnTo>
                  <a:pt x="177808" y="118539"/>
                </a:lnTo>
                <a:lnTo>
                  <a:pt x="59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86325" y="2390775"/>
            <a:ext cx="3087528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simple </a:t>
            </a: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symmetric</a:t>
            </a:r>
            <a:r>
              <a:rPr sz="2100" spc="-26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function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40580" y="2834054"/>
            <a:ext cx="167640" cy="37077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 defTabSz="685800">
              <a:spcBef>
                <a:spcPts val="101"/>
              </a:spcBef>
            </a:pPr>
            <a:r>
              <a:rPr sz="2325" i="1" spc="8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endParaRPr sz="232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15429" y="2411138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7" y="515163"/>
                </a:lnTo>
                <a:lnTo>
                  <a:pt x="87002" y="522000"/>
                </a:lnTo>
                <a:lnTo>
                  <a:pt x="790999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9"/>
                </a:lnTo>
                <a:lnTo>
                  <a:pt x="878000" y="87002"/>
                </a:lnTo>
                <a:lnTo>
                  <a:pt x="871163" y="53137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15429" y="2955189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3"/>
                </a:lnTo>
                <a:lnTo>
                  <a:pt x="25482" y="496517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7"/>
                </a:lnTo>
                <a:lnTo>
                  <a:pt x="871163" y="468863"/>
                </a:lnTo>
                <a:lnTo>
                  <a:pt x="878000" y="434997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15429" y="3546851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7" y="515163"/>
                </a:lnTo>
                <a:lnTo>
                  <a:pt x="87002" y="522000"/>
                </a:lnTo>
                <a:lnTo>
                  <a:pt x="790999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9"/>
                </a:lnTo>
                <a:lnTo>
                  <a:pt x="878000" y="87002"/>
                </a:lnTo>
                <a:lnTo>
                  <a:pt x="871163" y="53137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15429" y="4297441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8"/>
                </a:lnTo>
                <a:lnTo>
                  <a:pt x="6837" y="468863"/>
                </a:lnTo>
                <a:lnTo>
                  <a:pt x="25482" y="496517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7"/>
                </a:lnTo>
                <a:lnTo>
                  <a:pt x="871163" y="468863"/>
                </a:lnTo>
                <a:lnTo>
                  <a:pt x="878000" y="434998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26361" y="3363959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520700" h="520700">
                <a:moveTo>
                  <a:pt x="282299" y="0"/>
                </a:moveTo>
                <a:lnTo>
                  <a:pt x="237812" y="0"/>
                </a:lnTo>
                <a:lnTo>
                  <a:pt x="193847" y="7550"/>
                </a:lnTo>
                <a:lnTo>
                  <a:pt x="151445" y="22650"/>
                </a:lnTo>
                <a:lnTo>
                  <a:pt x="111649" y="45300"/>
                </a:lnTo>
                <a:lnTo>
                  <a:pt x="75501" y="75501"/>
                </a:lnTo>
                <a:lnTo>
                  <a:pt x="45301" y="111648"/>
                </a:lnTo>
                <a:lnTo>
                  <a:pt x="22650" y="151444"/>
                </a:lnTo>
                <a:lnTo>
                  <a:pt x="7550" y="193847"/>
                </a:lnTo>
                <a:lnTo>
                  <a:pt x="0" y="237813"/>
                </a:lnTo>
                <a:lnTo>
                  <a:pt x="0" y="282300"/>
                </a:lnTo>
                <a:lnTo>
                  <a:pt x="7550" y="326266"/>
                </a:lnTo>
                <a:lnTo>
                  <a:pt x="22650" y="368668"/>
                </a:lnTo>
                <a:lnTo>
                  <a:pt x="45301" y="408464"/>
                </a:lnTo>
                <a:lnTo>
                  <a:pt x="75501" y="444611"/>
                </a:lnTo>
                <a:lnTo>
                  <a:pt x="111649" y="474811"/>
                </a:lnTo>
                <a:lnTo>
                  <a:pt x="151445" y="497462"/>
                </a:lnTo>
                <a:lnTo>
                  <a:pt x="193847" y="512562"/>
                </a:lnTo>
                <a:lnTo>
                  <a:pt x="237812" y="520112"/>
                </a:lnTo>
                <a:lnTo>
                  <a:pt x="282299" y="520112"/>
                </a:lnTo>
                <a:lnTo>
                  <a:pt x="326265" y="512562"/>
                </a:lnTo>
                <a:lnTo>
                  <a:pt x="368667" y="497462"/>
                </a:lnTo>
                <a:lnTo>
                  <a:pt x="408463" y="474811"/>
                </a:lnTo>
                <a:lnTo>
                  <a:pt x="444610" y="444611"/>
                </a:lnTo>
                <a:lnTo>
                  <a:pt x="474811" y="408464"/>
                </a:lnTo>
                <a:lnTo>
                  <a:pt x="497462" y="368668"/>
                </a:lnTo>
                <a:lnTo>
                  <a:pt x="512562" y="326266"/>
                </a:lnTo>
                <a:lnTo>
                  <a:pt x="520112" y="282300"/>
                </a:lnTo>
                <a:lnTo>
                  <a:pt x="520112" y="237813"/>
                </a:lnTo>
                <a:lnTo>
                  <a:pt x="512562" y="193847"/>
                </a:lnTo>
                <a:lnTo>
                  <a:pt x="497462" y="151444"/>
                </a:lnTo>
                <a:lnTo>
                  <a:pt x="474811" y="111648"/>
                </a:lnTo>
                <a:lnTo>
                  <a:pt x="444610" y="75501"/>
                </a:lnTo>
                <a:lnTo>
                  <a:pt x="408463" y="45300"/>
                </a:lnTo>
                <a:lnTo>
                  <a:pt x="368667" y="22650"/>
                </a:lnTo>
                <a:lnTo>
                  <a:pt x="326265" y="7550"/>
                </a:lnTo>
                <a:lnTo>
                  <a:pt x="282299" y="0"/>
                </a:lnTo>
                <a:close/>
              </a:path>
            </a:pathLst>
          </a:custGeom>
          <a:solidFill>
            <a:srgbClr val="6AA84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51315" y="4031124"/>
            <a:ext cx="240900" cy="173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85800">
              <a:lnSpc>
                <a:spcPts val="1954"/>
              </a:lnSpc>
            </a:pPr>
            <a:r>
              <a:rPr sz="1650" b="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5894" y="776921"/>
            <a:ext cx="8716804" cy="155183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51435" defTabSz="685800">
              <a:spcBef>
                <a:spcPts val="705"/>
              </a:spcBef>
            </a:pP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Observe:</a:t>
            </a:r>
            <a:endParaRPr sz="2250">
              <a:solidFill>
                <a:prstClr val="black"/>
              </a:solidFill>
              <a:latin typeface="Helvetica"/>
              <a:cs typeface="Helvetica"/>
            </a:endParaRPr>
          </a:p>
          <a:p>
            <a:pPr marL="9525" defTabSz="685800">
              <a:spcBef>
                <a:spcPts val="746"/>
              </a:spcBef>
              <a:tabLst>
                <a:tab pos="6802755" algn="l"/>
                <a:tab pos="7118985" algn="l"/>
              </a:tabLst>
            </a:pPr>
            <a:r>
              <a:rPr sz="2513" i="1" spc="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513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spc="50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27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i="1" spc="19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spc="2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194" spc="-242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23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51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27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i="1" spc="19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i="1" spc="2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194" i="1" spc="-7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r>
              <a:rPr sz="2513" spc="-15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11" dirty="0">
                <a:solidFill>
                  <a:prstClr val="black"/>
                </a:solidFill>
                <a:latin typeface="Symbol"/>
                <a:cs typeface="Symbol"/>
              </a:rPr>
              <a:t>=</a:t>
            </a:r>
            <a:r>
              <a:rPr sz="2513" spc="-176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588" spc="-23" dirty="0">
                <a:solidFill>
                  <a:prstClr val="black"/>
                </a:solidFill>
                <a:latin typeface="Symbol"/>
                <a:cs typeface="Symbol"/>
              </a:rPr>
              <a:t>γ</a:t>
            </a:r>
            <a:r>
              <a:rPr sz="2588" spc="248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513" spc="315" dirty="0">
                <a:solidFill>
                  <a:prstClr val="black"/>
                </a:solidFill>
                <a:latin typeface="Arial"/>
                <a:cs typeface="Arial"/>
              </a:rPr>
              <a:t>!</a:t>
            </a:r>
            <a:r>
              <a:rPr sz="2513" spc="-3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spc="50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194" spc="-275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-30" dirty="0">
                <a:solidFill>
                  <a:prstClr val="black"/>
                </a:solidFill>
                <a:latin typeface="Times New Roman"/>
                <a:cs typeface="Times New Roman"/>
              </a:rPr>
              <a:t>),</a:t>
            </a:r>
            <a:r>
              <a:rPr sz="2513" spc="-30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513" spc="-30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38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i="1" spc="60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2513" spc="60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60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i="1" spc="90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194" i="1" spc="-7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-19" dirty="0">
                <a:solidFill>
                  <a:prstClr val="black"/>
                </a:solidFill>
                <a:latin typeface="Times New Roman"/>
                <a:cs typeface="Times New Roman"/>
              </a:rPr>
              <a:t>))</a:t>
            </a:r>
            <a:r>
              <a:rPr sz="2513" spc="23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375" baseline="-3703" dirty="0">
                <a:solidFill>
                  <a:prstClr val="black"/>
                </a:solidFill>
                <a:latin typeface="Helvetica"/>
                <a:cs typeface="Helvetica"/>
              </a:rPr>
              <a:t>is</a:t>
            </a:r>
            <a:r>
              <a:rPr sz="3375" spc="5" baseline="-3703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3375" spc="-5" baseline="-3703" dirty="0">
                <a:solidFill>
                  <a:prstClr val="black"/>
                </a:solidFill>
                <a:latin typeface="Helvetica"/>
                <a:cs typeface="Helvetica"/>
              </a:rPr>
              <a:t>symmetric</a:t>
            </a:r>
            <a:r>
              <a:rPr sz="3375" spc="5" baseline="-3703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3375" baseline="-3703" dirty="0">
                <a:solidFill>
                  <a:prstClr val="black"/>
                </a:solidFill>
                <a:latin typeface="Helvetica"/>
                <a:cs typeface="Helvetica"/>
              </a:rPr>
              <a:t>if	</a:t>
            </a:r>
            <a:r>
              <a:rPr sz="3938" i="1" spc="-11" baseline="7142" dirty="0">
                <a:solidFill>
                  <a:prstClr val="black"/>
                </a:solidFill>
                <a:latin typeface="Times New Roman"/>
                <a:cs typeface="Times New Roman"/>
              </a:rPr>
              <a:t>g	</a:t>
            </a:r>
            <a:r>
              <a:rPr sz="3375" baseline="-3703" dirty="0">
                <a:solidFill>
                  <a:prstClr val="black"/>
                </a:solidFill>
                <a:latin typeface="Helvetica"/>
                <a:cs typeface="Helvetica"/>
              </a:rPr>
              <a:t>is</a:t>
            </a:r>
            <a:r>
              <a:rPr sz="3375" spc="-62" baseline="-3703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3375" spc="-5" baseline="-3703" dirty="0">
                <a:solidFill>
                  <a:prstClr val="black"/>
                </a:solidFill>
                <a:latin typeface="Helvetica"/>
                <a:cs typeface="Helvetica"/>
              </a:rPr>
              <a:t>symmetric</a:t>
            </a:r>
            <a:endParaRPr sz="3375" baseline="-3703">
              <a:solidFill>
                <a:prstClr val="black"/>
              </a:solidFill>
              <a:latin typeface="Helvetica"/>
              <a:cs typeface="Helvetica"/>
            </a:endParaRPr>
          </a:p>
          <a:p>
            <a:pPr marR="1827371" algn="ctr" defTabSz="685800">
              <a:spcBef>
                <a:spcPts val="2063"/>
              </a:spcBef>
            </a:pPr>
            <a:r>
              <a:rPr sz="2288" i="1" spc="-19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endParaRPr sz="228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E1E54FD-676E-6F48-9D38-B5D83832C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7854"/>
            <a:ext cx="9144000" cy="11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28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751570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69319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Permutation	Invariance: Symmetric</a:t>
            </a:r>
            <a:r>
              <a:rPr sz="3000" b="0" spc="8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Function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2143125" y="2409825"/>
            <a:ext cx="79009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(1,2,3)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3125" y="2924175"/>
            <a:ext cx="79009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(1,1,1)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3125" y="3524250"/>
            <a:ext cx="79009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(2,3,2)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43125" y="4267200"/>
            <a:ext cx="79009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(2,3,4)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94725" y="2606901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23985" y="2561181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94725" y="3150950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23985" y="3105231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94725" y="3743426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23985" y="3697706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94725" y="4493229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23985" y="4447509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73987" y="2606984"/>
            <a:ext cx="560070" cy="748189"/>
          </a:xfrm>
          <a:custGeom>
            <a:avLst/>
            <a:gdLst/>
            <a:ahLst/>
            <a:cxnLst/>
            <a:rect l="l" t="t" r="r" b="b"/>
            <a:pathLst>
              <a:path w="746760" h="997585">
                <a:moveTo>
                  <a:pt x="0" y="0"/>
                </a:moveTo>
                <a:lnTo>
                  <a:pt x="738939" y="987192"/>
                </a:lnTo>
                <a:lnTo>
                  <a:pt x="746549" y="99736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91590" y="3319982"/>
            <a:ext cx="91440" cy="100965"/>
          </a:xfrm>
          <a:custGeom>
            <a:avLst/>
            <a:gdLst/>
            <a:ahLst/>
            <a:cxnLst/>
            <a:rect l="l" t="t" r="r" b="b"/>
            <a:pathLst>
              <a:path w="121920" h="134620">
                <a:moveTo>
                  <a:pt x="97604" y="0"/>
                </a:moveTo>
                <a:lnTo>
                  <a:pt x="0" y="73059"/>
                </a:lnTo>
                <a:lnTo>
                  <a:pt x="121861" y="134134"/>
                </a:lnTo>
                <a:lnTo>
                  <a:pt x="976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73954" y="3163001"/>
            <a:ext cx="485299" cy="348615"/>
          </a:xfrm>
          <a:custGeom>
            <a:avLst/>
            <a:gdLst/>
            <a:ahLst/>
            <a:cxnLst/>
            <a:rect l="l" t="t" r="r" b="b"/>
            <a:pathLst>
              <a:path w="647064" h="464820">
                <a:moveTo>
                  <a:pt x="0" y="0"/>
                </a:moveTo>
                <a:lnTo>
                  <a:pt x="636552" y="456906"/>
                </a:lnTo>
                <a:lnTo>
                  <a:pt x="646870" y="46431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24708" y="3468538"/>
            <a:ext cx="100965" cy="90488"/>
          </a:xfrm>
          <a:custGeom>
            <a:avLst/>
            <a:gdLst/>
            <a:ahLst/>
            <a:cxnLst/>
            <a:rect l="l" t="t" r="r" b="b"/>
            <a:pathLst>
              <a:path w="134620" h="120650">
                <a:moveTo>
                  <a:pt x="71094" y="0"/>
                </a:moveTo>
                <a:lnTo>
                  <a:pt x="0" y="99047"/>
                </a:lnTo>
                <a:lnTo>
                  <a:pt x="134593" y="120616"/>
                </a:lnTo>
                <a:lnTo>
                  <a:pt x="710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96154" y="3585954"/>
            <a:ext cx="452438" cy="157639"/>
          </a:xfrm>
          <a:custGeom>
            <a:avLst/>
            <a:gdLst/>
            <a:ahLst/>
            <a:cxnLst/>
            <a:rect l="l" t="t" r="r" b="b"/>
            <a:pathLst>
              <a:path w="603250" h="210185">
                <a:moveTo>
                  <a:pt x="0" y="210062"/>
                </a:moveTo>
                <a:lnTo>
                  <a:pt x="590869" y="4178"/>
                </a:lnTo>
                <a:lnTo>
                  <a:pt x="602861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24263" y="3545914"/>
            <a:ext cx="101441" cy="86678"/>
          </a:xfrm>
          <a:custGeom>
            <a:avLst/>
            <a:gdLst/>
            <a:ahLst/>
            <a:cxnLst/>
            <a:rect l="l" t="t" r="r" b="b"/>
            <a:pathLst>
              <a:path w="135254" h="115570">
                <a:moveTo>
                  <a:pt x="0" y="0"/>
                </a:moveTo>
                <a:lnTo>
                  <a:pt x="40115" y="115130"/>
                </a:lnTo>
                <a:lnTo>
                  <a:pt x="135188" y="174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73928" y="3756544"/>
            <a:ext cx="552450" cy="577691"/>
          </a:xfrm>
          <a:custGeom>
            <a:avLst/>
            <a:gdLst/>
            <a:ahLst/>
            <a:cxnLst/>
            <a:rect l="l" t="t" r="r" b="b"/>
            <a:pathLst>
              <a:path w="736600" h="770254">
                <a:moveTo>
                  <a:pt x="0" y="770260"/>
                </a:moveTo>
                <a:lnTo>
                  <a:pt x="727740" y="9179"/>
                </a:lnTo>
                <a:lnTo>
                  <a:pt x="7365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486690" y="3697338"/>
            <a:ext cx="96679" cy="98108"/>
          </a:xfrm>
          <a:custGeom>
            <a:avLst/>
            <a:gdLst/>
            <a:ahLst/>
            <a:cxnLst/>
            <a:rect l="l" t="t" r="r" b="b"/>
            <a:pathLst>
              <a:path w="128904" h="130810">
                <a:moveTo>
                  <a:pt x="128316" y="0"/>
                </a:moveTo>
                <a:lnTo>
                  <a:pt x="0" y="45989"/>
                </a:lnTo>
                <a:lnTo>
                  <a:pt x="88118" y="130248"/>
                </a:lnTo>
                <a:lnTo>
                  <a:pt x="1283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38136" y="2807503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520700" h="520700">
                <a:moveTo>
                  <a:pt x="520686" y="0"/>
                </a:moveTo>
                <a:lnTo>
                  <a:pt x="13470" y="507216"/>
                </a:lnTo>
                <a:lnTo>
                  <a:pt x="0" y="52068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59335" y="3143464"/>
            <a:ext cx="133826" cy="133826"/>
          </a:xfrm>
          <a:custGeom>
            <a:avLst/>
            <a:gdLst/>
            <a:ahLst/>
            <a:cxnLst/>
            <a:rect l="l" t="t" r="r" b="b"/>
            <a:pathLst>
              <a:path w="178434" h="178435">
                <a:moveTo>
                  <a:pt x="59269" y="0"/>
                </a:moveTo>
                <a:lnTo>
                  <a:pt x="0" y="177808"/>
                </a:lnTo>
                <a:lnTo>
                  <a:pt x="177808" y="118539"/>
                </a:lnTo>
                <a:lnTo>
                  <a:pt x="59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86325" y="2390775"/>
            <a:ext cx="3087528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simple </a:t>
            </a: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symmetric</a:t>
            </a:r>
            <a:r>
              <a:rPr sz="2100" spc="-26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function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40580" y="2834054"/>
            <a:ext cx="167640" cy="37077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 defTabSz="685800">
              <a:spcBef>
                <a:spcPts val="101"/>
              </a:spcBef>
            </a:pPr>
            <a:r>
              <a:rPr sz="2325" i="1" spc="8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endParaRPr sz="232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59335" y="3559001"/>
            <a:ext cx="1905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41125" y="0"/>
                </a:lnTo>
                <a:lnTo>
                  <a:pt x="25382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52879" y="3500073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0" y="0"/>
                </a:moveTo>
                <a:lnTo>
                  <a:pt x="0" y="157140"/>
                </a:lnTo>
                <a:lnTo>
                  <a:pt x="157140" y="785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191847" y="3363238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6" y="515163"/>
                </a:lnTo>
                <a:lnTo>
                  <a:pt x="87001" y="522000"/>
                </a:lnTo>
                <a:lnTo>
                  <a:pt x="790997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7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54860" y="3559001"/>
            <a:ext cx="1905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41125" y="0"/>
                </a:lnTo>
                <a:lnTo>
                  <a:pt x="25382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048404" y="3500073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0" y="0"/>
                </a:moveTo>
                <a:lnTo>
                  <a:pt x="0" y="157140"/>
                </a:lnTo>
                <a:lnTo>
                  <a:pt x="157140" y="785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224160" y="3197351"/>
            <a:ext cx="107156" cy="685324"/>
          </a:xfrm>
          <a:custGeom>
            <a:avLst/>
            <a:gdLst/>
            <a:ahLst/>
            <a:cxnLst/>
            <a:rect l="l" t="t" r="r" b="b"/>
            <a:pathLst>
              <a:path w="142875" h="913764">
                <a:moveTo>
                  <a:pt x="0" y="0"/>
                </a:moveTo>
                <a:lnTo>
                  <a:pt x="142400" y="0"/>
                </a:lnTo>
                <a:lnTo>
                  <a:pt x="142400" y="913599"/>
                </a:lnTo>
                <a:lnTo>
                  <a:pt x="0" y="913599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51763" y="2856316"/>
            <a:ext cx="130493" cy="33909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2138" spc="-8" dirty="0">
                <a:solidFill>
                  <a:prstClr val="black"/>
                </a:solidFill>
                <a:latin typeface="Symbol"/>
                <a:cs typeface="Symbol"/>
              </a:rPr>
              <a:t>γ</a:t>
            </a:r>
            <a:endParaRPr sz="2138"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15429" y="2411138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7" y="515163"/>
                </a:lnTo>
                <a:lnTo>
                  <a:pt x="87002" y="522000"/>
                </a:lnTo>
                <a:lnTo>
                  <a:pt x="790999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9"/>
                </a:lnTo>
                <a:lnTo>
                  <a:pt x="878000" y="87002"/>
                </a:lnTo>
                <a:lnTo>
                  <a:pt x="871163" y="53137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315429" y="2955189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3"/>
                </a:lnTo>
                <a:lnTo>
                  <a:pt x="25482" y="496517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7"/>
                </a:lnTo>
                <a:lnTo>
                  <a:pt x="871163" y="468863"/>
                </a:lnTo>
                <a:lnTo>
                  <a:pt x="878000" y="434997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15429" y="3546851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7" y="515163"/>
                </a:lnTo>
                <a:lnTo>
                  <a:pt x="87002" y="522000"/>
                </a:lnTo>
                <a:lnTo>
                  <a:pt x="790999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9"/>
                </a:lnTo>
                <a:lnTo>
                  <a:pt x="878000" y="87002"/>
                </a:lnTo>
                <a:lnTo>
                  <a:pt x="871163" y="53137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15429" y="4297441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8"/>
                </a:lnTo>
                <a:lnTo>
                  <a:pt x="6837" y="468863"/>
                </a:lnTo>
                <a:lnTo>
                  <a:pt x="25482" y="496517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7"/>
                </a:lnTo>
                <a:lnTo>
                  <a:pt x="871163" y="468863"/>
                </a:lnTo>
                <a:lnTo>
                  <a:pt x="878000" y="434998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26361" y="3363959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520700" h="520700">
                <a:moveTo>
                  <a:pt x="282299" y="0"/>
                </a:moveTo>
                <a:lnTo>
                  <a:pt x="237812" y="0"/>
                </a:lnTo>
                <a:lnTo>
                  <a:pt x="193847" y="7550"/>
                </a:lnTo>
                <a:lnTo>
                  <a:pt x="151445" y="22650"/>
                </a:lnTo>
                <a:lnTo>
                  <a:pt x="111649" y="45300"/>
                </a:lnTo>
                <a:lnTo>
                  <a:pt x="75501" y="75501"/>
                </a:lnTo>
                <a:lnTo>
                  <a:pt x="45301" y="111648"/>
                </a:lnTo>
                <a:lnTo>
                  <a:pt x="22650" y="151444"/>
                </a:lnTo>
                <a:lnTo>
                  <a:pt x="7550" y="193847"/>
                </a:lnTo>
                <a:lnTo>
                  <a:pt x="0" y="237813"/>
                </a:lnTo>
                <a:lnTo>
                  <a:pt x="0" y="282300"/>
                </a:lnTo>
                <a:lnTo>
                  <a:pt x="7550" y="326266"/>
                </a:lnTo>
                <a:lnTo>
                  <a:pt x="22650" y="368668"/>
                </a:lnTo>
                <a:lnTo>
                  <a:pt x="45301" y="408464"/>
                </a:lnTo>
                <a:lnTo>
                  <a:pt x="75501" y="444611"/>
                </a:lnTo>
                <a:lnTo>
                  <a:pt x="111649" y="474811"/>
                </a:lnTo>
                <a:lnTo>
                  <a:pt x="151445" y="497462"/>
                </a:lnTo>
                <a:lnTo>
                  <a:pt x="193847" y="512562"/>
                </a:lnTo>
                <a:lnTo>
                  <a:pt x="237812" y="520112"/>
                </a:lnTo>
                <a:lnTo>
                  <a:pt x="282299" y="520112"/>
                </a:lnTo>
                <a:lnTo>
                  <a:pt x="326265" y="512562"/>
                </a:lnTo>
                <a:lnTo>
                  <a:pt x="368667" y="497462"/>
                </a:lnTo>
                <a:lnTo>
                  <a:pt x="408463" y="474811"/>
                </a:lnTo>
                <a:lnTo>
                  <a:pt x="444610" y="444611"/>
                </a:lnTo>
                <a:lnTo>
                  <a:pt x="474811" y="408464"/>
                </a:lnTo>
                <a:lnTo>
                  <a:pt x="497462" y="368668"/>
                </a:lnTo>
                <a:lnTo>
                  <a:pt x="512562" y="326266"/>
                </a:lnTo>
                <a:lnTo>
                  <a:pt x="520112" y="282300"/>
                </a:lnTo>
                <a:lnTo>
                  <a:pt x="520112" y="237813"/>
                </a:lnTo>
                <a:lnTo>
                  <a:pt x="512562" y="193847"/>
                </a:lnTo>
                <a:lnTo>
                  <a:pt x="497462" y="151444"/>
                </a:lnTo>
                <a:lnTo>
                  <a:pt x="474811" y="111648"/>
                </a:lnTo>
                <a:lnTo>
                  <a:pt x="444610" y="75501"/>
                </a:lnTo>
                <a:lnTo>
                  <a:pt x="408463" y="45300"/>
                </a:lnTo>
                <a:lnTo>
                  <a:pt x="368667" y="22650"/>
                </a:lnTo>
                <a:lnTo>
                  <a:pt x="326265" y="7550"/>
                </a:lnTo>
                <a:lnTo>
                  <a:pt x="282299" y="0"/>
                </a:lnTo>
                <a:close/>
              </a:path>
            </a:pathLst>
          </a:custGeom>
          <a:solidFill>
            <a:srgbClr val="6AA84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51315" y="4031124"/>
            <a:ext cx="240900" cy="173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85800">
              <a:lnSpc>
                <a:spcPts val="1954"/>
              </a:lnSpc>
            </a:pPr>
            <a:r>
              <a:rPr sz="1650" b="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5894" y="776921"/>
            <a:ext cx="8716804" cy="155183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51435" defTabSz="685800">
              <a:spcBef>
                <a:spcPts val="705"/>
              </a:spcBef>
            </a:pP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Observe:</a:t>
            </a:r>
            <a:endParaRPr sz="2250">
              <a:solidFill>
                <a:prstClr val="black"/>
              </a:solidFill>
              <a:latin typeface="Helvetica"/>
              <a:cs typeface="Helvetica"/>
            </a:endParaRPr>
          </a:p>
          <a:p>
            <a:pPr marL="9525" defTabSz="685800">
              <a:spcBef>
                <a:spcPts val="746"/>
              </a:spcBef>
              <a:tabLst>
                <a:tab pos="6802755" algn="l"/>
                <a:tab pos="7118985" algn="l"/>
              </a:tabLst>
            </a:pPr>
            <a:r>
              <a:rPr sz="2513" i="1" spc="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513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spc="50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27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i="1" spc="19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spc="2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2194" spc="-242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23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513" spc="-23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27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i="1" spc="19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i="1" spc="2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194" i="1" spc="-7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r>
              <a:rPr sz="2513" spc="-15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11" dirty="0">
                <a:solidFill>
                  <a:prstClr val="black"/>
                </a:solidFill>
                <a:latin typeface="Symbol"/>
                <a:cs typeface="Symbol"/>
              </a:rPr>
              <a:t>=</a:t>
            </a:r>
            <a:r>
              <a:rPr sz="2513" spc="-176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588" spc="-23" dirty="0">
                <a:solidFill>
                  <a:prstClr val="black"/>
                </a:solidFill>
                <a:latin typeface="Symbol"/>
                <a:cs typeface="Symbol"/>
              </a:rPr>
              <a:t>γ</a:t>
            </a:r>
            <a:r>
              <a:rPr sz="2588" spc="248" dirty="0">
                <a:solidFill>
                  <a:prstClr val="black"/>
                </a:solidFill>
                <a:latin typeface="Symbol"/>
                <a:cs typeface="Symbol"/>
              </a:rPr>
              <a:t> </a:t>
            </a:r>
            <a:r>
              <a:rPr sz="2513" spc="315" dirty="0">
                <a:solidFill>
                  <a:prstClr val="black"/>
                </a:solidFill>
                <a:latin typeface="Arial"/>
                <a:cs typeface="Arial"/>
              </a:rPr>
              <a:t>!</a:t>
            </a:r>
            <a:r>
              <a:rPr sz="2513" spc="-3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2513" spc="3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34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spc="50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2194" spc="-275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-30" dirty="0">
                <a:solidFill>
                  <a:prstClr val="black"/>
                </a:solidFill>
                <a:latin typeface="Times New Roman"/>
                <a:cs typeface="Times New Roman"/>
              </a:rPr>
              <a:t>),</a:t>
            </a:r>
            <a:r>
              <a:rPr sz="2513" spc="-30" dirty="0">
                <a:solidFill>
                  <a:prstClr val="black"/>
                </a:solidFill>
                <a:latin typeface="Symbol"/>
                <a:cs typeface="Symbol"/>
              </a:rPr>
              <a:t>…</a:t>
            </a:r>
            <a:r>
              <a:rPr sz="2513" spc="-30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513" spc="-38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i="1" spc="60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2513" spc="60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2513" i="1" spc="60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194" i="1" spc="90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194" i="1" spc="-78" baseline="-242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13" spc="-19" dirty="0">
                <a:solidFill>
                  <a:prstClr val="black"/>
                </a:solidFill>
                <a:latin typeface="Times New Roman"/>
                <a:cs typeface="Times New Roman"/>
              </a:rPr>
              <a:t>))</a:t>
            </a:r>
            <a:r>
              <a:rPr sz="2513" spc="23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375" baseline="-3703" dirty="0">
                <a:solidFill>
                  <a:prstClr val="black"/>
                </a:solidFill>
                <a:latin typeface="Helvetica"/>
                <a:cs typeface="Helvetica"/>
              </a:rPr>
              <a:t>is</a:t>
            </a:r>
            <a:r>
              <a:rPr sz="3375" spc="5" baseline="-3703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3375" spc="-5" baseline="-3703" dirty="0">
                <a:solidFill>
                  <a:prstClr val="black"/>
                </a:solidFill>
                <a:latin typeface="Helvetica"/>
                <a:cs typeface="Helvetica"/>
              </a:rPr>
              <a:t>symmetric</a:t>
            </a:r>
            <a:r>
              <a:rPr sz="3375" spc="5" baseline="-3703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3375" baseline="-3703" dirty="0">
                <a:solidFill>
                  <a:prstClr val="black"/>
                </a:solidFill>
                <a:latin typeface="Helvetica"/>
                <a:cs typeface="Helvetica"/>
              </a:rPr>
              <a:t>if	</a:t>
            </a:r>
            <a:r>
              <a:rPr sz="3938" i="1" spc="-11" baseline="7142" dirty="0">
                <a:solidFill>
                  <a:prstClr val="black"/>
                </a:solidFill>
                <a:latin typeface="Times New Roman"/>
                <a:cs typeface="Times New Roman"/>
              </a:rPr>
              <a:t>g	</a:t>
            </a:r>
            <a:r>
              <a:rPr sz="3375" baseline="-3703" dirty="0">
                <a:solidFill>
                  <a:prstClr val="black"/>
                </a:solidFill>
                <a:latin typeface="Helvetica"/>
                <a:cs typeface="Helvetica"/>
              </a:rPr>
              <a:t>is</a:t>
            </a:r>
            <a:r>
              <a:rPr sz="3375" spc="-62" baseline="-3703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3375" spc="-5" baseline="-3703" dirty="0">
                <a:solidFill>
                  <a:prstClr val="black"/>
                </a:solidFill>
                <a:latin typeface="Helvetica"/>
                <a:cs typeface="Helvetica"/>
              </a:rPr>
              <a:t>symmetric</a:t>
            </a:r>
            <a:endParaRPr sz="3375" baseline="-3703">
              <a:solidFill>
                <a:prstClr val="black"/>
              </a:solidFill>
              <a:latin typeface="Helvetica"/>
              <a:cs typeface="Helvetica"/>
            </a:endParaRPr>
          </a:p>
          <a:p>
            <a:pPr marR="1827371" algn="ctr" defTabSz="685800">
              <a:spcBef>
                <a:spcPts val="2063"/>
              </a:spcBef>
            </a:pPr>
            <a:r>
              <a:rPr sz="2288" i="1" spc="-19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endParaRPr sz="228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838701" y="4257675"/>
            <a:ext cx="236458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400" b="1" spc="-4" dirty="0">
                <a:solidFill>
                  <a:prstClr val="black"/>
                </a:solidFill>
                <a:latin typeface="Helvetica"/>
                <a:cs typeface="Helvetica"/>
              </a:rPr>
              <a:t>PointNet</a:t>
            </a:r>
            <a:r>
              <a:rPr sz="2400" b="1" spc="-3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b="1" spc="-4" dirty="0">
                <a:solidFill>
                  <a:srgbClr val="848484"/>
                </a:solidFill>
                <a:latin typeface="Helvetica"/>
                <a:cs typeface="Helvetica"/>
              </a:rPr>
              <a:t>(vanilla)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0127562-E9F3-3C41-A00A-81EDE5BFA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7854"/>
            <a:ext cx="9144000" cy="11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50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751570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69319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Permutation	Invariance: Symmetric</a:t>
            </a:r>
            <a:r>
              <a:rPr sz="3000" b="0" spc="8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Function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2783413" y="1577521"/>
            <a:ext cx="3577590" cy="3352800"/>
          </a:xfrm>
          <a:custGeom>
            <a:avLst/>
            <a:gdLst/>
            <a:ahLst/>
            <a:cxnLst/>
            <a:rect l="l" t="t" r="r" b="b"/>
            <a:pathLst>
              <a:path w="4770120" h="4470400">
                <a:moveTo>
                  <a:pt x="2658937" y="4457700"/>
                </a:moveTo>
                <a:lnTo>
                  <a:pt x="2110627" y="4457700"/>
                </a:lnTo>
                <a:lnTo>
                  <a:pt x="2156195" y="4470400"/>
                </a:lnTo>
                <a:lnTo>
                  <a:pt x="2613369" y="4470400"/>
                </a:lnTo>
                <a:lnTo>
                  <a:pt x="2658937" y="4457700"/>
                </a:lnTo>
                <a:close/>
              </a:path>
              <a:path w="4770120" h="4470400">
                <a:moveTo>
                  <a:pt x="2749816" y="4445000"/>
                </a:moveTo>
                <a:lnTo>
                  <a:pt x="2019748" y="4445000"/>
                </a:lnTo>
                <a:lnTo>
                  <a:pt x="2065140" y="4457700"/>
                </a:lnTo>
                <a:lnTo>
                  <a:pt x="2704424" y="4457700"/>
                </a:lnTo>
                <a:lnTo>
                  <a:pt x="2749816" y="4445000"/>
                </a:lnTo>
                <a:close/>
              </a:path>
              <a:path w="4770120" h="4470400">
                <a:moveTo>
                  <a:pt x="2840261" y="4432300"/>
                </a:moveTo>
                <a:lnTo>
                  <a:pt x="1929303" y="4432300"/>
                </a:lnTo>
                <a:lnTo>
                  <a:pt x="1974465" y="4445000"/>
                </a:lnTo>
                <a:lnTo>
                  <a:pt x="2795100" y="4445000"/>
                </a:lnTo>
                <a:lnTo>
                  <a:pt x="2840261" y="4432300"/>
                </a:lnTo>
                <a:close/>
              </a:path>
              <a:path w="4770120" h="4470400">
                <a:moveTo>
                  <a:pt x="3063762" y="88900"/>
                </a:moveTo>
                <a:lnTo>
                  <a:pt x="1705802" y="88900"/>
                </a:lnTo>
                <a:lnTo>
                  <a:pt x="1661658" y="101600"/>
                </a:lnTo>
                <a:lnTo>
                  <a:pt x="1617730" y="127000"/>
                </a:lnTo>
                <a:lnTo>
                  <a:pt x="1444463" y="177800"/>
                </a:lnTo>
                <a:lnTo>
                  <a:pt x="1401824" y="203200"/>
                </a:lnTo>
                <a:lnTo>
                  <a:pt x="1359483" y="215900"/>
                </a:lnTo>
                <a:lnTo>
                  <a:pt x="1317455" y="241300"/>
                </a:lnTo>
                <a:lnTo>
                  <a:pt x="1275752" y="254000"/>
                </a:lnTo>
                <a:lnTo>
                  <a:pt x="1193376" y="304800"/>
                </a:lnTo>
                <a:lnTo>
                  <a:pt x="1152731" y="317500"/>
                </a:lnTo>
                <a:lnTo>
                  <a:pt x="1072593" y="368300"/>
                </a:lnTo>
                <a:lnTo>
                  <a:pt x="994083" y="419100"/>
                </a:lnTo>
                <a:lnTo>
                  <a:pt x="917308" y="469900"/>
                </a:lnTo>
                <a:lnTo>
                  <a:pt x="879606" y="508000"/>
                </a:lnTo>
                <a:lnTo>
                  <a:pt x="805639" y="558800"/>
                </a:lnTo>
                <a:lnTo>
                  <a:pt x="769401" y="596900"/>
                </a:lnTo>
                <a:lnTo>
                  <a:pt x="733679" y="622300"/>
                </a:lnTo>
                <a:lnTo>
                  <a:pt x="698486" y="660400"/>
                </a:lnTo>
                <a:lnTo>
                  <a:pt x="663125" y="685800"/>
                </a:lnTo>
                <a:lnTo>
                  <a:pt x="628683" y="723900"/>
                </a:lnTo>
                <a:lnTo>
                  <a:pt x="595159" y="762000"/>
                </a:lnTo>
                <a:lnTo>
                  <a:pt x="562554" y="800100"/>
                </a:lnTo>
                <a:lnTo>
                  <a:pt x="530867" y="838200"/>
                </a:lnTo>
                <a:lnTo>
                  <a:pt x="500099" y="863600"/>
                </a:lnTo>
                <a:lnTo>
                  <a:pt x="470249" y="901700"/>
                </a:lnTo>
                <a:lnTo>
                  <a:pt x="441318" y="939800"/>
                </a:lnTo>
                <a:lnTo>
                  <a:pt x="413305" y="977900"/>
                </a:lnTo>
                <a:lnTo>
                  <a:pt x="386211" y="1016000"/>
                </a:lnTo>
                <a:lnTo>
                  <a:pt x="360035" y="1054100"/>
                </a:lnTo>
                <a:lnTo>
                  <a:pt x="334777" y="1092200"/>
                </a:lnTo>
                <a:lnTo>
                  <a:pt x="310438" y="1130300"/>
                </a:lnTo>
                <a:lnTo>
                  <a:pt x="287017" y="1168400"/>
                </a:lnTo>
                <a:lnTo>
                  <a:pt x="264515" y="1219200"/>
                </a:lnTo>
                <a:lnTo>
                  <a:pt x="242931" y="1257300"/>
                </a:lnTo>
                <a:lnTo>
                  <a:pt x="222266" y="1295400"/>
                </a:lnTo>
                <a:lnTo>
                  <a:pt x="202519" y="1333500"/>
                </a:lnTo>
                <a:lnTo>
                  <a:pt x="183691" y="1371600"/>
                </a:lnTo>
                <a:lnTo>
                  <a:pt x="165781" y="1422400"/>
                </a:lnTo>
                <a:lnTo>
                  <a:pt x="148789" y="1460500"/>
                </a:lnTo>
                <a:lnTo>
                  <a:pt x="132716" y="1498600"/>
                </a:lnTo>
                <a:lnTo>
                  <a:pt x="117562" y="1549399"/>
                </a:lnTo>
                <a:lnTo>
                  <a:pt x="103326" y="1587499"/>
                </a:lnTo>
                <a:lnTo>
                  <a:pt x="90008" y="1625599"/>
                </a:lnTo>
                <a:lnTo>
                  <a:pt x="77609" y="1676399"/>
                </a:lnTo>
                <a:lnTo>
                  <a:pt x="66128" y="1714499"/>
                </a:lnTo>
                <a:lnTo>
                  <a:pt x="55566" y="1752599"/>
                </a:lnTo>
                <a:lnTo>
                  <a:pt x="45922" y="1803399"/>
                </a:lnTo>
                <a:lnTo>
                  <a:pt x="37197" y="1841499"/>
                </a:lnTo>
                <a:lnTo>
                  <a:pt x="29390" y="1892299"/>
                </a:lnTo>
                <a:lnTo>
                  <a:pt x="22502" y="1930399"/>
                </a:lnTo>
                <a:lnTo>
                  <a:pt x="16532" y="1981199"/>
                </a:lnTo>
                <a:lnTo>
                  <a:pt x="11480" y="2019299"/>
                </a:lnTo>
                <a:lnTo>
                  <a:pt x="7347" y="2070099"/>
                </a:lnTo>
                <a:lnTo>
                  <a:pt x="4133" y="2108199"/>
                </a:lnTo>
                <a:lnTo>
                  <a:pt x="1836" y="2146299"/>
                </a:lnTo>
                <a:lnTo>
                  <a:pt x="459" y="2197099"/>
                </a:lnTo>
                <a:lnTo>
                  <a:pt x="0" y="2235199"/>
                </a:lnTo>
                <a:lnTo>
                  <a:pt x="459" y="2285999"/>
                </a:lnTo>
                <a:lnTo>
                  <a:pt x="1836" y="2324099"/>
                </a:lnTo>
                <a:lnTo>
                  <a:pt x="4133" y="2374899"/>
                </a:lnTo>
                <a:lnTo>
                  <a:pt x="7347" y="2412999"/>
                </a:lnTo>
                <a:lnTo>
                  <a:pt x="11480" y="2463799"/>
                </a:lnTo>
                <a:lnTo>
                  <a:pt x="16532" y="2501899"/>
                </a:lnTo>
                <a:lnTo>
                  <a:pt x="22502" y="2552699"/>
                </a:lnTo>
                <a:lnTo>
                  <a:pt x="29390" y="2590799"/>
                </a:lnTo>
                <a:lnTo>
                  <a:pt x="37197" y="2628899"/>
                </a:lnTo>
                <a:lnTo>
                  <a:pt x="45922" y="2679699"/>
                </a:lnTo>
                <a:lnTo>
                  <a:pt x="55566" y="2717799"/>
                </a:lnTo>
                <a:lnTo>
                  <a:pt x="66128" y="2768599"/>
                </a:lnTo>
                <a:lnTo>
                  <a:pt x="77609" y="2806699"/>
                </a:lnTo>
                <a:lnTo>
                  <a:pt x="90008" y="2844799"/>
                </a:lnTo>
                <a:lnTo>
                  <a:pt x="103326" y="2895599"/>
                </a:lnTo>
                <a:lnTo>
                  <a:pt x="117562" y="2933699"/>
                </a:lnTo>
                <a:lnTo>
                  <a:pt x="132716" y="2971799"/>
                </a:lnTo>
                <a:lnTo>
                  <a:pt x="148789" y="3022599"/>
                </a:lnTo>
                <a:lnTo>
                  <a:pt x="165781" y="3060699"/>
                </a:lnTo>
                <a:lnTo>
                  <a:pt x="183691" y="3098799"/>
                </a:lnTo>
                <a:lnTo>
                  <a:pt x="202519" y="3149599"/>
                </a:lnTo>
                <a:lnTo>
                  <a:pt x="222266" y="3187699"/>
                </a:lnTo>
                <a:lnTo>
                  <a:pt x="242931" y="3225799"/>
                </a:lnTo>
                <a:lnTo>
                  <a:pt x="264515" y="3263900"/>
                </a:lnTo>
                <a:lnTo>
                  <a:pt x="287017" y="3302000"/>
                </a:lnTo>
                <a:lnTo>
                  <a:pt x="310438" y="3340100"/>
                </a:lnTo>
                <a:lnTo>
                  <a:pt x="334777" y="3378200"/>
                </a:lnTo>
                <a:lnTo>
                  <a:pt x="360035" y="3416300"/>
                </a:lnTo>
                <a:lnTo>
                  <a:pt x="386211" y="3467100"/>
                </a:lnTo>
                <a:lnTo>
                  <a:pt x="413305" y="3505200"/>
                </a:lnTo>
                <a:lnTo>
                  <a:pt x="441318" y="3530600"/>
                </a:lnTo>
                <a:lnTo>
                  <a:pt x="470249" y="3568700"/>
                </a:lnTo>
                <a:lnTo>
                  <a:pt x="500099" y="3606800"/>
                </a:lnTo>
                <a:lnTo>
                  <a:pt x="530867" y="3644900"/>
                </a:lnTo>
                <a:lnTo>
                  <a:pt x="562554" y="3683000"/>
                </a:lnTo>
                <a:lnTo>
                  <a:pt x="595159" y="3721100"/>
                </a:lnTo>
                <a:lnTo>
                  <a:pt x="628683" y="3759200"/>
                </a:lnTo>
                <a:lnTo>
                  <a:pt x="663125" y="3784600"/>
                </a:lnTo>
                <a:lnTo>
                  <a:pt x="698486" y="3822700"/>
                </a:lnTo>
                <a:lnTo>
                  <a:pt x="733679" y="3848100"/>
                </a:lnTo>
                <a:lnTo>
                  <a:pt x="769401" y="3886200"/>
                </a:lnTo>
                <a:lnTo>
                  <a:pt x="805639" y="3911600"/>
                </a:lnTo>
                <a:lnTo>
                  <a:pt x="842378" y="3949700"/>
                </a:lnTo>
                <a:lnTo>
                  <a:pt x="917308" y="4000500"/>
                </a:lnTo>
                <a:lnTo>
                  <a:pt x="994083" y="4051300"/>
                </a:lnTo>
                <a:lnTo>
                  <a:pt x="1033128" y="4089400"/>
                </a:lnTo>
                <a:lnTo>
                  <a:pt x="1072593" y="4102100"/>
                </a:lnTo>
                <a:lnTo>
                  <a:pt x="1112465" y="4127500"/>
                </a:lnTo>
                <a:lnTo>
                  <a:pt x="1234388" y="4203700"/>
                </a:lnTo>
                <a:lnTo>
                  <a:pt x="1275752" y="4216400"/>
                </a:lnTo>
                <a:lnTo>
                  <a:pt x="1317455" y="4241800"/>
                </a:lnTo>
                <a:lnTo>
                  <a:pt x="1359483" y="4254500"/>
                </a:lnTo>
                <a:lnTo>
                  <a:pt x="1401824" y="4279900"/>
                </a:lnTo>
                <a:lnTo>
                  <a:pt x="1444463" y="4292600"/>
                </a:lnTo>
                <a:lnTo>
                  <a:pt x="1487386" y="4318000"/>
                </a:lnTo>
                <a:lnTo>
                  <a:pt x="1884277" y="4432300"/>
                </a:lnTo>
                <a:lnTo>
                  <a:pt x="2885287" y="4432300"/>
                </a:lnTo>
                <a:lnTo>
                  <a:pt x="3282178" y="4318000"/>
                </a:lnTo>
                <a:lnTo>
                  <a:pt x="3325102" y="4292600"/>
                </a:lnTo>
                <a:lnTo>
                  <a:pt x="3367740" y="4279900"/>
                </a:lnTo>
                <a:lnTo>
                  <a:pt x="3410081" y="4254500"/>
                </a:lnTo>
                <a:lnTo>
                  <a:pt x="3452109" y="4241800"/>
                </a:lnTo>
                <a:lnTo>
                  <a:pt x="3493812" y="4216400"/>
                </a:lnTo>
                <a:lnTo>
                  <a:pt x="3535176" y="4203700"/>
                </a:lnTo>
                <a:lnTo>
                  <a:pt x="3657099" y="4127500"/>
                </a:lnTo>
                <a:lnTo>
                  <a:pt x="3696971" y="4102100"/>
                </a:lnTo>
                <a:lnTo>
                  <a:pt x="3736436" y="4089400"/>
                </a:lnTo>
                <a:lnTo>
                  <a:pt x="3775481" y="4051300"/>
                </a:lnTo>
                <a:lnTo>
                  <a:pt x="3852255" y="4000500"/>
                </a:lnTo>
                <a:lnTo>
                  <a:pt x="3927185" y="3949700"/>
                </a:lnTo>
                <a:lnTo>
                  <a:pt x="3963924" y="3911600"/>
                </a:lnTo>
                <a:lnTo>
                  <a:pt x="4000162" y="3886200"/>
                </a:lnTo>
                <a:lnTo>
                  <a:pt x="4035884" y="3848100"/>
                </a:lnTo>
                <a:lnTo>
                  <a:pt x="4071078" y="3822700"/>
                </a:lnTo>
                <a:lnTo>
                  <a:pt x="4106438" y="3784600"/>
                </a:lnTo>
                <a:lnTo>
                  <a:pt x="4140880" y="3759200"/>
                </a:lnTo>
                <a:lnTo>
                  <a:pt x="4174404" y="3721100"/>
                </a:lnTo>
                <a:lnTo>
                  <a:pt x="4207009" y="3683000"/>
                </a:lnTo>
                <a:lnTo>
                  <a:pt x="4238696" y="3644900"/>
                </a:lnTo>
                <a:lnTo>
                  <a:pt x="4269464" y="3606800"/>
                </a:lnTo>
                <a:lnTo>
                  <a:pt x="4299314" y="3568700"/>
                </a:lnTo>
                <a:lnTo>
                  <a:pt x="4328245" y="3530600"/>
                </a:lnTo>
                <a:lnTo>
                  <a:pt x="4356258" y="3505200"/>
                </a:lnTo>
                <a:lnTo>
                  <a:pt x="4383353" y="3467100"/>
                </a:lnTo>
                <a:lnTo>
                  <a:pt x="4409529" y="3416300"/>
                </a:lnTo>
                <a:lnTo>
                  <a:pt x="4434786" y="3378200"/>
                </a:lnTo>
                <a:lnTo>
                  <a:pt x="4459125" y="3340100"/>
                </a:lnTo>
                <a:lnTo>
                  <a:pt x="4482546" y="3302000"/>
                </a:lnTo>
                <a:lnTo>
                  <a:pt x="4505048" y="3263900"/>
                </a:lnTo>
                <a:lnTo>
                  <a:pt x="4526632" y="3225799"/>
                </a:lnTo>
                <a:lnTo>
                  <a:pt x="4547297" y="3187699"/>
                </a:lnTo>
                <a:lnTo>
                  <a:pt x="4567044" y="3149599"/>
                </a:lnTo>
                <a:lnTo>
                  <a:pt x="4585873" y="3098799"/>
                </a:lnTo>
                <a:lnTo>
                  <a:pt x="4603782" y="3060699"/>
                </a:lnTo>
                <a:lnTo>
                  <a:pt x="4620774" y="3022599"/>
                </a:lnTo>
                <a:lnTo>
                  <a:pt x="4636847" y="2971799"/>
                </a:lnTo>
                <a:lnTo>
                  <a:pt x="4652001" y="2933699"/>
                </a:lnTo>
                <a:lnTo>
                  <a:pt x="4666237" y="2895599"/>
                </a:lnTo>
                <a:lnTo>
                  <a:pt x="4679555" y="2844799"/>
                </a:lnTo>
                <a:lnTo>
                  <a:pt x="4691954" y="2806699"/>
                </a:lnTo>
                <a:lnTo>
                  <a:pt x="4703435" y="2768599"/>
                </a:lnTo>
                <a:lnTo>
                  <a:pt x="4713997" y="2717799"/>
                </a:lnTo>
                <a:lnTo>
                  <a:pt x="4723641" y="2679699"/>
                </a:lnTo>
                <a:lnTo>
                  <a:pt x="4732366" y="2628899"/>
                </a:lnTo>
                <a:lnTo>
                  <a:pt x="4740173" y="2590799"/>
                </a:lnTo>
                <a:lnTo>
                  <a:pt x="4747062" y="2552699"/>
                </a:lnTo>
                <a:lnTo>
                  <a:pt x="4753032" y="2501899"/>
                </a:lnTo>
                <a:lnTo>
                  <a:pt x="4758083" y="2463799"/>
                </a:lnTo>
                <a:lnTo>
                  <a:pt x="4762216" y="2412999"/>
                </a:lnTo>
                <a:lnTo>
                  <a:pt x="4765431" y="2374899"/>
                </a:lnTo>
                <a:lnTo>
                  <a:pt x="4767727" y="2324099"/>
                </a:lnTo>
                <a:lnTo>
                  <a:pt x="4769105" y="2285999"/>
                </a:lnTo>
                <a:lnTo>
                  <a:pt x="4769564" y="2235199"/>
                </a:lnTo>
                <a:lnTo>
                  <a:pt x="4769105" y="2197099"/>
                </a:lnTo>
                <a:lnTo>
                  <a:pt x="4767727" y="2146299"/>
                </a:lnTo>
                <a:lnTo>
                  <a:pt x="4765431" y="2108199"/>
                </a:lnTo>
                <a:lnTo>
                  <a:pt x="4762216" y="2070099"/>
                </a:lnTo>
                <a:lnTo>
                  <a:pt x="4758083" y="2019299"/>
                </a:lnTo>
                <a:lnTo>
                  <a:pt x="4753032" y="1981199"/>
                </a:lnTo>
                <a:lnTo>
                  <a:pt x="4747062" y="1930399"/>
                </a:lnTo>
                <a:lnTo>
                  <a:pt x="4740173" y="1892299"/>
                </a:lnTo>
                <a:lnTo>
                  <a:pt x="4732366" y="1841499"/>
                </a:lnTo>
                <a:lnTo>
                  <a:pt x="4723641" y="1803399"/>
                </a:lnTo>
                <a:lnTo>
                  <a:pt x="4713997" y="1752599"/>
                </a:lnTo>
                <a:lnTo>
                  <a:pt x="4703435" y="1714499"/>
                </a:lnTo>
                <a:lnTo>
                  <a:pt x="4691954" y="1676399"/>
                </a:lnTo>
                <a:lnTo>
                  <a:pt x="4679555" y="1625599"/>
                </a:lnTo>
                <a:lnTo>
                  <a:pt x="4666237" y="1587499"/>
                </a:lnTo>
                <a:lnTo>
                  <a:pt x="4652001" y="1549399"/>
                </a:lnTo>
                <a:lnTo>
                  <a:pt x="4636847" y="1498600"/>
                </a:lnTo>
                <a:lnTo>
                  <a:pt x="4620774" y="1460500"/>
                </a:lnTo>
                <a:lnTo>
                  <a:pt x="4603782" y="1422400"/>
                </a:lnTo>
                <a:lnTo>
                  <a:pt x="4585873" y="1371600"/>
                </a:lnTo>
                <a:lnTo>
                  <a:pt x="4567044" y="1333500"/>
                </a:lnTo>
                <a:lnTo>
                  <a:pt x="4547297" y="1295400"/>
                </a:lnTo>
                <a:lnTo>
                  <a:pt x="4526632" y="1257300"/>
                </a:lnTo>
                <a:lnTo>
                  <a:pt x="4505048" y="1219200"/>
                </a:lnTo>
                <a:lnTo>
                  <a:pt x="4482546" y="1168400"/>
                </a:lnTo>
                <a:lnTo>
                  <a:pt x="4459125" y="1130300"/>
                </a:lnTo>
                <a:lnTo>
                  <a:pt x="4434786" y="1092200"/>
                </a:lnTo>
                <a:lnTo>
                  <a:pt x="4409529" y="1054100"/>
                </a:lnTo>
                <a:lnTo>
                  <a:pt x="4383353" y="1016000"/>
                </a:lnTo>
                <a:lnTo>
                  <a:pt x="4356258" y="977900"/>
                </a:lnTo>
                <a:lnTo>
                  <a:pt x="4328245" y="939800"/>
                </a:lnTo>
                <a:lnTo>
                  <a:pt x="4299314" y="901700"/>
                </a:lnTo>
                <a:lnTo>
                  <a:pt x="4269464" y="863600"/>
                </a:lnTo>
                <a:lnTo>
                  <a:pt x="4238696" y="838200"/>
                </a:lnTo>
                <a:lnTo>
                  <a:pt x="4207009" y="800100"/>
                </a:lnTo>
                <a:lnTo>
                  <a:pt x="4174404" y="762000"/>
                </a:lnTo>
                <a:lnTo>
                  <a:pt x="4140880" y="723900"/>
                </a:lnTo>
                <a:lnTo>
                  <a:pt x="4106438" y="685800"/>
                </a:lnTo>
                <a:lnTo>
                  <a:pt x="4071078" y="660400"/>
                </a:lnTo>
                <a:lnTo>
                  <a:pt x="4035884" y="622300"/>
                </a:lnTo>
                <a:lnTo>
                  <a:pt x="4000162" y="596900"/>
                </a:lnTo>
                <a:lnTo>
                  <a:pt x="3963924" y="558800"/>
                </a:lnTo>
                <a:lnTo>
                  <a:pt x="3889957" y="508000"/>
                </a:lnTo>
                <a:lnTo>
                  <a:pt x="3852255" y="469900"/>
                </a:lnTo>
                <a:lnTo>
                  <a:pt x="3775481" y="419100"/>
                </a:lnTo>
                <a:lnTo>
                  <a:pt x="3696971" y="368300"/>
                </a:lnTo>
                <a:lnTo>
                  <a:pt x="3616833" y="317500"/>
                </a:lnTo>
                <a:lnTo>
                  <a:pt x="3576188" y="304800"/>
                </a:lnTo>
                <a:lnTo>
                  <a:pt x="3493812" y="254000"/>
                </a:lnTo>
                <a:lnTo>
                  <a:pt x="3452109" y="241300"/>
                </a:lnTo>
                <a:lnTo>
                  <a:pt x="3410081" y="215900"/>
                </a:lnTo>
                <a:lnTo>
                  <a:pt x="3367740" y="203200"/>
                </a:lnTo>
                <a:lnTo>
                  <a:pt x="3325102" y="177800"/>
                </a:lnTo>
                <a:lnTo>
                  <a:pt x="3151834" y="127000"/>
                </a:lnTo>
                <a:lnTo>
                  <a:pt x="3107907" y="101600"/>
                </a:lnTo>
                <a:lnTo>
                  <a:pt x="3063762" y="88900"/>
                </a:lnTo>
                <a:close/>
              </a:path>
              <a:path w="4770120" h="4470400">
                <a:moveTo>
                  <a:pt x="2840261" y="38100"/>
                </a:moveTo>
                <a:lnTo>
                  <a:pt x="1929303" y="38100"/>
                </a:lnTo>
                <a:lnTo>
                  <a:pt x="1750150" y="88900"/>
                </a:lnTo>
                <a:lnTo>
                  <a:pt x="3019415" y="88900"/>
                </a:lnTo>
                <a:lnTo>
                  <a:pt x="2840261" y="38100"/>
                </a:lnTo>
                <a:close/>
              </a:path>
              <a:path w="4770120" h="4470400">
                <a:moveTo>
                  <a:pt x="2749816" y="25400"/>
                </a:moveTo>
                <a:lnTo>
                  <a:pt x="2019748" y="25400"/>
                </a:lnTo>
                <a:lnTo>
                  <a:pt x="1974465" y="38100"/>
                </a:lnTo>
                <a:lnTo>
                  <a:pt x="2795100" y="38100"/>
                </a:lnTo>
                <a:lnTo>
                  <a:pt x="2749816" y="25400"/>
                </a:lnTo>
                <a:close/>
              </a:path>
              <a:path w="4770120" h="4470400">
                <a:moveTo>
                  <a:pt x="2658937" y="12700"/>
                </a:moveTo>
                <a:lnTo>
                  <a:pt x="2110627" y="12700"/>
                </a:lnTo>
                <a:lnTo>
                  <a:pt x="2065140" y="25400"/>
                </a:lnTo>
                <a:lnTo>
                  <a:pt x="2704424" y="25400"/>
                </a:lnTo>
                <a:lnTo>
                  <a:pt x="2658937" y="12700"/>
                </a:lnTo>
                <a:close/>
              </a:path>
              <a:path w="4770120" h="4470400">
                <a:moveTo>
                  <a:pt x="2476312" y="0"/>
                </a:moveTo>
                <a:lnTo>
                  <a:pt x="2293252" y="0"/>
                </a:lnTo>
                <a:lnTo>
                  <a:pt x="2247521" y="12700"/>
                </a:lnTo>
                <a:lnTo>
                  <a:pt x="2522043" y="12700"/>
                </a:lnTo>
                <a:lnTo>
                  <a:pt x="2476312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44275" y="3076946"/>
            <a:ext cx="1891790" cy="1507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44275" y="3076946"/>
            <a:ext cx="1892141" cy="1507808"/>
          </a:xfrm>
          <a:custGeom>
            <a:avLst/>
            <a:gdLst/>
            <a:ahLst/>
            <a:cxnLst/>
            <a:rect l="l" t="t" r="r" b="b"/>
            <a:pathLst>
              <a:path w="2522854" h="2010410">
                <a:moveTo>
                  <a:pt x="2153184" y="294239"/>
                </a:moveTo>
                <a:lnTo>
                  <a:pt x="2192047" y="326593"/>
                </a:lnTo>
                <a:lnTo>
                  <a:pt x="2228752" y="359958"/>
                </a:lnTo>
                <a:lnTo>
                  <a:pt x="2263297" y="394276"/>
                </a:lnTo>
                <a:lnTo>
                  <a:pt x="2295683" y="429489"/>
                </a:lnTo>
                <a:lnTo>
                  <a:pt x="2325910" y="465541"/>
                </a:lnTo>
                <a:lnTo>
                  <a:pt x="2353979" y="502372"/>
                </a:lnTo>
                <a:lnTo>
                  <a:pt x="2379888" y="539926"/>
                </a:lnTo>
                <a:lnTo>
                  <a:pt x="2403638" y="578145"/>
                </a:lnTo>
                <a:lnTo>
                  <a:pt x="2425228" y="616970"/>
                </a:lnTo>
                <a:lnTo>
                  <a:pt x="2444660" y="656344"/>
                </a:lnTo>
                <a:lnTo>
                  <a:pt x="2461933" y="696209"/>
                </a:lnTo>
                <a:lnTo>
                  <a:pt x="2477047" y="736507"/>
                </a:lnTo>
                <a:lnTo>
                  <a:pt x="2490001" y="777181"/>
                </a:lnTo>
                <a:lnTo>
                  <a:pt x="2500797" y="818173"/>
                </a:lnTo>
                <a:lnTo>
                  <a:pt x="2509433" y="859425"/>
                </a:lnTo>
                <a:lnTo>
                  <a:pt x="2515910" y="900879"/>
                </a:lnTo>
                <a:lnTo>
                  <a:pt x="2520228" y="942478"/>
                </a:lnTo>
                <a:lnTo>
                  <a:pt x="2522387" y="984163"/>
                </a:lnTo>
                <a:lnTo>
                  <a:pt x="2522387" y="1025877"/>
                </a:lnTo>
                <a:lnTo>
                  <a:pt x="2520228" y="1067562"/>
                </a:lnTo>
                <a:lnTo>
                  <a:pt x="2515910" y="1109161"/>
                </a:lnTo>
                <a:lnTo>
                  <a:pt x="2509433" y="1150615"/>
                </a:lnTo>
                <a:lnTo>
                  <a:pt x="2500797" y="1191867"/>
                </a:lnTo>
                <a:lnTo>
                  <a:pt x="2490001" y="1232859"/>
                </a:lnTo>
                <a:lnTo>
                  <a:pt x="2477047" y="1273533"/>
                </a:lnTo>
                <a:lnTo>
                  <a:pt x="2461933" y="1313831"/>
                </a:lnTo>
                <a:lnTo>
                  <a:pt x="2444660" y="1353697"/>
                </a:lnTo>
                <a:lnTo>
                  <a:pt x="2425228" y="1393071"/>
                </a:lnTo>
                <a:lnTo>
                  <a:pt x="2403638" y="1431896"/>
                </a:lnTo>
                <a:lnTo>
                  <a:pt x="2379888" y="1470114"/>
                </a:lnTo>
                <a:lnTo>
                  <a:pt x="2353979" y="1507668"/>
                </a:lnTo>
                <a:lnTo>
                  <a:pt x="2325910" y="1544500"/>
                </a:lnTo>
                <a:lnTo>
                  <a:pt x="2295683" y="1580551"/>
                </a:lnTo>
                <a:lnTo>
                  <a:pt x="2263297" y="1615765"/>
                </a:lnTo>
                <a:lnTo>
                  <a:pt x="2228752" y="1650083"/>
                </a:lnTo>
                <a:lnTo>
                  <a:pt x="2192047" y="1683448"/>
                </a:lnTo>
                <a:lnTo>
                  <a:pt x="2153184" y="1715801"/>
                </a:lnTo>
                <a:lnTo>
                  <a:pt x="2116600" y="1743824"/>
                </a:lnTo>
                <a:lnTo>
                  <a:pt x="2078977" y="1770446"/>
                </a:lnTo>
                <a:lnTo>
                  <a:pt x="2040368" y="1795666"/>
                </a:lnTo>
                <a:lnTo>
                  <a:pt x="2000827" y="1819486"/>
                </a:lnTo>
                <a:lnTo>
                  <a:pt x="1960406" y="1841904"/>
                </a:lnTo>
                <a:lnTo>
                  <a:pt x="1919159" y="1862921"/>
                </a:lnTo>
                <a:lnTo>
                  <a:pt x="1877140" y="1882537"/>
                </a:lnTo>
                <a:lnTo>
                  <a:pt x="1834401" y="1900752"/>
                </a:lnTo>
                <a:lnTo>
                  <a:pt x="1790996" y="1917566"/>
                </a:lnTo>
                <a:lnTo>
                  <a:pt x="1746978" y="1932978"/>
                </a:lnTo>
                <a:lnTo>
                  <a:pt x="1702400" y="1946990"/>
                </a:lnTo>
                <a:lnTo>
                  <a:pt x="1657316" y="1959600"/>
                </a:lnTo>
                <a:lnTo>
                  <a:pt x="1611779" y="1970809"/>
                </a:lnTo>
                <a:lnTo>
                  <a:pt x="1565843" y="1980617"/>
                </a:lnTo>
                <a:lnTo>
                  <a:pt x="1519560" y="1989024"/>
                </a:lnTo>
                <a:lnTo>
                  <a:pt x="1472984" y="1996030"/>
                </a:lnTo>
                <a:lnTo>
                  <a:pt x="1426168" y="2001634"/>
                </a:lnTo>
                <a:lnTo>
                  <a:pt x="1379166" y="2005838"/>
                </a:lnTo>
                <a:lnTo>
                  <a:pt x="1332030" y="2008640"/>
                </a:lnTo>
                <a:lnTo>
                  <a:pt x="1284814" y="2010041"/>
                </a:lnTo>
                <a:lnTo>
                  <a:pt x="1237572" y="2010041"/>
                </a:lnTo>
                <a:lnTo>
                  <a:pt x="1190357" y="2008640"/>
                </a:lnTo>
                <a:lnTo>
                  <a:pt x="1143221" y="2005838"/>
                </a:lnTo>
                <a:lnTo>
                  <a:pt x="1096219" y="2001634"/>
                </a:lnTo>
                <a:lnTo>
                  <a:pt x="1049403" y="1996030"/>
                </a:lnTo>
                <a:lnTo>
                  <a:pt x="1002827" y="1989024"/>
                </a:lnTo>
                <a:lnTo>
                  <a:pt x="956544" y="1980617"/>
                </a:lnTo>
                <a:lnTo>
                  <a:pt x="910608" y="1970809"/>
                </a:lnTo>
                <a:lnTo>
                  <a:pt x="865071" y="1959600"/>
                </a:lnTo>
                <a:lnTo>
                  <a:pt x="819987" y="1946990"/>
                </a:lnTo>
                <a:lnTo>
                  <a:pt x="775409" y="1932978"/>
                </a:lnTo>
                <a:lnTo>
                  <a:pt x="731391" y="1917566"/>
                </a:lnTo>
                <a:lnTo>
                  <a:pt x="687986" y="1900752"/>
                </a:lnTo>
                <a:lnTo>
                  <a:pt x="645247" y="1882537"/>
                </a:lnTo>
                <a:lnTo>
                  <a:pt x="603228" y="1862921"/>
                </a:lnTo>
                <a:lnTo>
                  <a:pt x="561981" y="1841904"/>
                </a:lnTo>
                <a:lnTo>
                  <a:pt x="521560" y="1819486"/>
                </a:lnTo>
                <a:lnTo>
                  <a:pt x="482019" y="1795666"/>
                </a:lnTo>
                <a:lnTo>
                  <a:pt x="443410" y="1770446"/>
                </a:lnTo>
                <a:lnTo>
                  <a:pt x="405787" y="1743824"/>
                </a:lnTo>
                <a:lnTo>
                  <a:pt x="369204" y="1715801"/>
                </a:lnTo>
                <a:lnTo>
                  <a:pt x="330340" y="1683448"/>
                </a:lnTo>
                <a:lnTo>
                  <a:pt x="293636" y="1650083"/>
                </a:lnTo>
                <a:lnTo>
                  <a:pt x="259090" y="1615765"/>
                </a:lnTo>
                <a:lnTo>
                  <a:pt x="226704" y="1580551"/>
                </a:lnTo>
                <a:lnTo>
                  <a:pt x="196477" y="1544500"/>
                </a:lnTo>
                <a:lnTo>
                  <a:pt x="168408" y="1507668"/>
                </a:lnTo>
                <a:lnTo>
                  <a:pt x="142499" y="1470114"/>
                </a:lnTo>
                <a:lnTo>
                  <a:pt x="118749" y="1431896"/>
                </a:lnTo>
                <a:lnTo>
                  <a:pt x="97159" y="1393071"/>
                </a:lnTo>
                <a:lnTo>
                  <a:pt x="77727" y="1353697"/>
                </a:lnTo>
                <a:lnTo>
                  <a:pt x="60454" y="1313831"/>
                </a:lnTo>
                <a:lnTo>
                  <a:pt x="45340" y="1273533"/>
                </a:lnTo>
                <a:lnTo>
                  <a:pt x="32386" y="1232859"/>
                </a:lnTo>
                <a:lnTo>
                  <a:pt x="21590" y="1191867"/>
                </a:lnTo>
                <a:lnTo>
                  <a:pt x="12954" y="1150615"/>
                </a:lnTo>
                <a:lnTo>
                  <a:pt x="6477" y="1109161"/>
                </a:lnTo>
                <a:lnTo>
                  <a:pt x="2159" y="1067562"/>
                </a:lnTo>
                <a:lnTo>
                  <a:pt x="0" y="1025877"/>
                </a:lnTo>
                <a:lnTo>
                  <a:pt x="0" y="984163"/>
                </a:lnTo>
                <a:lnTo>
                  <a:pt x="2159" y="942478"/>
                </a:lnTo>
                <a:lnTo>
                  <a:pt x="6477" y="900879"/>
                </a:lnTo>
                <a:lnTo>
                  <a:pt x="12954" y="859425"/>
                </a:lnTo>
                <a:lnTo>
                  <a:pt x="21590" y="818173"/>
                </a:lnTo>
                <a:lnTo>
                  <a:pt x="32386" y="777181"/>
                </a:lnTo>
                <a:lnTo>
                  <a:pt x="45340" y="736507"/>
                </a:lnTo>
                <a:lnTo>
                  <a:pt x="60454" y="696209"/>
                </a:lnTo>
                <a:lnTo>
                  <a:pt x="77727" y="656344"/>
                </a:lnTo>
                <a:lnTo>
                  <a:pt x="97159" y="616970"/>
                </a:lnTo>
                <a:lnTo>
                  <a:pt x="118749" y="578145"/>
                </a:lnTo>
                <a:lnTo>
                  <a:pt x="142499" y="539926"/>
                </a:lnTo>
                <a:lnTo>
                  <a:pt x="168408" y="502372"/>
                </a:lnTo>
                <a:lnTo>
                  <a:pt x="196477" y="465541"/>
                </a:lnTo>
                <a:lnTo>
                  <a:pt x="226704" y="429489"/>
                </a:lnTo>
                <a:lnTo>
                  <a:pt x="259090" y="394276"/>
                </a:lnTo>
                <a:lnTo>
                  <a:pt x="293636" y="359958"/>
                </a:lnTo>
                <a:lnTo>
                  <a:pt x="330340" y="326593"/>
                </a:lnTo>
                <a:lnTo>
                  <a:pt x="369204" y="294239"/>
                </a:lnTo>
                <a:lnTo>
                  <a:pt x="405787" y="266216"/>
                </a:lnTo>
                <a:lnTo>
                  <a:pt x="443410" y="239595"/>
                </a:lnTo>
                <a:lnTo>
                  <a:pt x="482019" y="214374"/>
                </a:lnTo>
                <a:lnTo>
                  <a:pt x="521560" y="190555"/>
                </a:lnTo>
                <a:lnTo>
                  <a:pt x="561981" y="168137"/>
                </a:lnTo>
                <a:lnTo>
                  <a:pt x="603228" y="147119"/>
                </a:lnTo>
                <a:lnTo>
                  <a:pt x="645247" y="127503"/>
                </a:lnTo>
                <a:lnTo>
                  <a:pt x="687986" y="109289"/>
                </a:lnTo>
                <a:lnTo>
                  <a:pt x="731391" y="92475"/>
                </a:lnTo>
                <a:lnTo>
                  <a:pt x="775409" y="77062"/>
                </a:lnTo>
                <a:lnTo>
                  <a:pt x="819987" y="63051"/>
                </a:lnTo>
                <a:lnTo>
                  <a:pt x="865071" y="50441"/>
                </a:lnTo>
                <a:lnTo>
                  <a:pt x="910608" y="39231"/>
                </a:lnTo>
                <a:lnTo>
                  <a:pt x="956544" y="29423"/>
                </a:lnTo>
                <a:lnTo>
                  <a:pt x="1002827" y="21017"/>
                </a:lnTo>
                <a:lnTo>
                  <a:pt x="1049403" y="14011"/>
                </a:lnTo>
                <a:lnTo>
                  <a:pt x="1096219" y="8406"/>
                </a:lnTo>
                <a:lnTo>
                  <a:pt x="1143221" y="4203"/>
                </a:lnTo>
                <a:lnTo>
                  <a:pt x="1190357" y="1401"/>
                </a:lnTo>
                <a:lnTo>
                  <a:pt x="1237572" y="0"/>
                </a:lnTo>
                <a:lnTo>
                  <a:pt x="1284814" y="0"/>
                </a:lnTo>
                <a:lnTo>
                  <a:pt x="1332030" y="1401"/>
                </a:lnTo>
                <a:lnTo>
                  <a:pt x="1379166" y="4203"/>
                </a:lnTo>
                <a:lnTo>
                  <a:pt x="1426168" y="8406"/>
                </a:lnTo>
                <a:lnTo>
                  <a:pt x="1472984" y="14011"/>
                </a:lnTo>
                <a:lnTo>
                  <a:pt x="1519560" y="21017"/>
                </a:lnTo>
                <a:lnTo>
                  <a:pt x="1565843" y="29423"/>
                </a:lnTo>
                <a:lnTo>
                  <a:pt x="1611779" y="39231"/>
                </a:lnTo>
                <a:lnTo>
                  <a:pt x="1657316" y="50441"/>
                </a:lnTo>
                <a:lnTo>
                  <a:pt x="1702400" y="63051"/>
                </a:lnTo>
                <a:lnTo>
                  <a:pt x="1746978" y="77062"/>
                </a:lnTo>
                <a:lnTo>
                  <a:pt x="1790996" y="92475"/>
                </a:lnTo>
                <a:lnTo>
                  <a:pt x="1834401" y="109289"/>
                </a:lnTo>
                <a:lnTo>
                  <a:pt x="1877140" y="127503"/>
                </a:lnTo>
                <a:lnTo>
                  <a:pt x="1919159" y="147119"/>
                </a:lnTo>
                <a:lnTo>
                  <a:pt x="1960406" y="168137"/>
                </a:lnTo>
                <a:lnTo>
                  <a:pt x="2000827" y="190555"/>
                </a:lnTo>
                <a:lnTo>
                  <a:pt x="2040368" y="214374"/>
                </a:lnTo>
                <a:lnTo>
                  <a:pt x="2078977" y="239595"/>
                </a:lnTo>
                <a:lnTo>
                  <a:pt x="2116600" y="266216"/>
                </a:lnTo>
                <a:lnTo>
                  <a:pt x="2153184" y="294239"/>
                </a:lnTo>
                <a:close/>
              </a:path>
            </a:pathLst>
          </a:custGeom>
          <a:ln w="634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29075" y="3495675"/>
            <a:ext cx="1115854" cy="65120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7150" marR="3810" indent="-47625" defTabSz="685800">
              <a:lnSpc>
                <a:spcPct val="101200"/>
              </a:lnSpc>
              <a:spcBef>
                <a:spcPts val="45"/>
              </a:spcBef>
            </a:pPr>
            <a:r>
              <a:rPr sz="2100" b="1" dirty="0">
                <a:solidFill>
                  <a:prstClr val="black"/>
                </a:solidFill>
                <a:latin typeface="Helvetica"/>
                <a:cs typeface="Helvetica"/>
              </a:rPr>
              <a:t>P</a:t>
            </a:r>
            <a:r>
              <a:rPr sz="2100" b="1" spc="-4" dirty="0">
                <a:solidFill>
                  <a:prstClr val="black"/>
                </a:solidFill>
                <a:latin typeface="Helvetica"/>
                <a:cs typeface="Helvetica"/>
              </a:rPr>
              <a:t>oin</a:t>
            </a:r>
            <a:r>
              <a:rPr sz="2100" b="1" dirty="0">
                <a:solidFill>
                  <a:prstClr val="black"/>
                </a:solidFill>
                <a:latin typeface="Helvetica"/>
                <a:cs typeface="Helvetica"/>
              </a:rPr>
              <a:t>tNet  </a:t>
            </a:r>
            <a:r>
              <a:rPr sz="2100" b="1" spc="-4" dirty="0">
                <a:solidFill>
                  <a:prstClr val="black"/>
                </a:solidFill>
                <a:latin typeface="Helvetica"/>
                <a:cs typeface="Helvetica"/>
              </a:rPr>
              <a:t>(vanilla)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9450" y="2276475"/>
            <a:ext cx="265747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b="1" spc="-4" dirty="0">
                <a:solidFill>
                  <a:prstClr val="black"/>
                </a:solidFill>
                <a:latin typeface="Helvetica"/>
                <a:cs typeface="Helvetica"/>
              </a:rPr>
              <a:t>Symmetric</a:t>
            </a:r>
            <a:r>
              <a:rPr sz="2100" b="1" spc="-26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b="1" spc="-4" dirty="0">
                <a:solidFill>
                  <a:prstClr val="black"/>
                </a:solidFill>
                <a:latin typeface="Helvetica"/>
                <a:cs typeface="Helvetica"/>
              </a:rPr>
              <a:t>functions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9575" y="952500"/>
            <a:ext cx="7998619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What symmetric functions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can be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constructed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by</a:t>
            </a:r>
            <a:r>
              <a:rPr sz="2400" spc="49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PointNet?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36013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6203632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703070" algn="l"/>
              </a:tabLst>
            </a:pPr>
            <a:r>
              <a:rPr sz="3000" b="0" dirty="0">
                <a:solidFill>
                  <a:srgbClr val="F2F2F2"/>
                </a:solidFill>
              </a:rPr>
              <a:t>Universal	Set </a:t>
            </a:r>
            <a:r>
              <a:rPr sz="3000" b="0" spc="-4" dirty="0">
                <a:solidFill>
                  <a:srgbClr val="F2F2F2"/>
                </a:solidFill>
              </a:rPr>
              <a:t>Function</a:t>
            </a:r>
            <a:r>
              <a:rPr sz="3000" b="0" spc="-180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Approximator</a:t>
            </a:r>
            <a:endParaRPr sz="30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55D556-38AA-1F45-9296-A5413CF70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184A66-A8BC-834F-926D-85A1F60AA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332"/>
            <a:ext cx="9144000" cy="416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38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463629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dirty="0">
                <a:solidFill>
                  <a:srgbClr val="F2F2F2"/>
                </a:solidFill>
              </a:rPr>
              <a:t>Basic </a:t>
            </a:r>
            <a:r>
              <a:rPr sz="3000" b="0" spc="-4" dirty="0">
                <a:solidFill>
                  <a:srgbClr val="F2F2F2"/>
                </a:solidFill>
              </a:rPr>
              <a:t>PointNet</a:t>
            </a:r>
            <a:r>
              <a:rPr sz="3000" b="0" spc="-180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Architecture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61925" y="1104900"/>
            <a:ext cx="8810625" cy="3558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250" spc="-15" dirty="0">
                <a:solidFill>
                  <a:prstClr val="black"/>
                </a:solidFill>
                <a:latin typeface="Helvetica"/>
                <a:cs typeface="Helvetica"/>
              </a:rPr>
              <a:t>Empirically, </a:t>
            </a:r>
            <a:r>
              <a:rPr sz="2250" dirty="0">
                <a:solidFill>
                  <a:prstClr val="black"/>
                </a:solidFill>
                <a:latin typeface="Helvetica"/>
                <a:cs typeface="Helvetica"/>
              </a:rPr>
              <a:t>we use </a:t>
            </a: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multi-layer perceptron (MLP) 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and </a:t>
            </a: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max</a:t>
            </a:r>
            <a:r>
              <a:rPr sz="2250" b="1" spc="49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250" b="1" spc="-4" dirty="0">
                <a:solidFill>
                  <a:prstClr val="black"/>
                </a:solidFill>
                <a:latin typeface="Helvetica"/>
                <a:cs typeface="Helvetica"/>
              </a:rPr>
              <a:t>pooling</a:t>
            </a:r>
            <a:r>
              <a:rPr sz="2250" spc="-4" dirty="0">
                <a:solidFill>
                  <a:prstClr val="black"/>
                </a:solidFill>
                <a:latin typeface="Helvetica"/>
                <a:cs typeface="Helvetica"/>
              </a:rPr>
              <a:t>:</a:t>
            </a:r>
            <a:endParaRPr sz="22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7875" y="2219325"/>
            <a:ext cx="79009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(1,2,3)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7875" y="2733675"/>
            <a:ext cx="79009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(1,1,1)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47875" y="3324225"/>
            <a:ext cx="79009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(2,3,2)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47875" y="4076700"/>
            <a:ext cx="79009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(2,3,4)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01956" y="2411057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31216" y="2365337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01956" y="2955107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31216" y="2909386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01956" y="3547581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31216" y="3501861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01956" y="4297385"/>
            <a:ext cx="239078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05678" y="0"/>
                </a:lnTo>
                <a:lnTo>
                  <a:pt x="31837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31216" y="4251665"/>
            <a:ext cx="91440" cy="9144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81218" y="2411139"/>
            <a:ext cx="560070" cy="748189"/>
          </a:xfrm>
          <a:custGeom>
            <a:avLst/>
            <a:gdLst/>
            <a:ahLst/>
            <a:cxnLst/>
            <a:rect l="l" t="t" r="r" b="b"/>
            <a:pathLst>
              <a:path w="746760" h="997585">
                <a:moveTo>
                  <a:pt x="0" y="0"/>
                </a:moveTo>
                <a:lnTo>
                  <a:pt x="738939" y="987192"/>
                </a:lnTo>
                <a:lnTo>
                  <a:pt x="746549" y="99736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98821" y="3124137"/>
            <a:ext cx="91440" cy="100965"/>
          </a:xfrm>
          <a:custGeom>
            <a:avLst/>
            <a:gdLst/>
            <a:ahLst/>
            <a:cxnLst/>
            <a:rect l="l" t="t" r="r" b="b"/>
            <a:pathLst>
              <a:path w="121920" h="134620">
                <a:moveTo>
                  <a:pt x="97604" y="0"/>
                </a:moveTo>
                <a:lnTo>
                  <a:pt x="0" y="73059"/>
                </a:lnTo>
                <a:lnTo>
                  <a:pt x="121862" y="134134"/>
                </a:lnTo>
                <a:lnTo>
                  <a:pt x="976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81186" y="2967156"/>
            <a:ext cx="485299" cy="348615"/>
          </a:xfrm>
          <a:custGeom>
            <a:avLst/>
            <a:gdLst/>
            <a:ahLst/>
            <a:cxnLst/>
            <a:rect l="l" t="t" r="r" b="b"/>
            <a:pathLst>
              <a:path w="647064" h="464820">
                <a:moveTo>
                  <a:pt x="0" y="0"/>
                </a:moveTo>
                <a:lnTo>
                  <a:pt x="636552" y="456906"/>
                </a:lnTo>
                <a:lnTo>
                  <a:pt x="646870" y="46431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31940" y="3272693"/>
            <a:ext cx="100965" cy="90488"/>
          </a:xfrm>
          <a:custGeom>
            <a:avLst/>
            <a:gdLst/>
            <a:ahLst/>
            <a:cxnLst/>
            <a:rect l="l" t="t" r="r" b="b"/>
            <a:pathLst>
              <a:path w="134620" h="120650">
                <a:moveTo>
                  <a:pt x="71093" y="0"/>
                </a:moveTo>
                <a:lnTo>
                  <a:pt x="0" y="99046"/>
                </a:lnTo>
                <a:lnTo>
                  <a:pt x="134593" y="120616"/>
                </a:lnTo>
                <a:lnTo>
                  <a:pt x="710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03385" y="3390110"/>
            <a:ext cx="452438" cy="157639"/>
          </a:xfrm>
          <a:custGeom>
            <a:avLst/>
            <a:gdLst/>
            <a:ahLst/>
            <a:cxnLst/>
            <a:rect l="l" t="t" r="r" b="b"/>
            <a:pathLst>
              <a:path w="603250" h="210185">
                <a:moveTo>
                  <a:pt x="0" y="210062"/>
                </a:moveTo>
                <a:lnTo>
                  <a:pt x="590869" y="4178"/>
                </a:lnTo>
                <a:lnTo>
                  <a:pt x="602861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31494" y="3350070"/>
            <a:ext cx="101441" cy="86678"/>
          </a:xfrm>
          <a:custGeom>
            <a:avLst/>
            <a:gdLst/>
            <a:ahLst/>
            <a:cxnLst/>
            <a:rect l="l" t="t" r="r" b="b"/>
            <a:pathLst>
              <a:path w="135254" h="115570">
                <a:moveTo>
                  <a:pt x="0" y="0"/>
                </a:moveTo>
                <a:lnTo>
                  <a:pt x="40116" y="115130"/>
                </a:lnTo>
                <a:lnTo>
                  <a:pt x="135188" y="174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81160" y="3560698"/>
            <a:ext cx="552450" cy="577691"/>
          </a:xfrm>
          <a:custGeom>
            <a:avLst/>
            <a:gdLst/>
            <a:ahLst/>
            <a:cxnLst/>
            <a:rect l="l" t="t" r="r" b="b"/>
            <a:pathLst>
              <a:path w="736600" h="770254">
                <a:moveTo>
                  <a:pt x="0" y="770260"/>
                </a:moveTo>
                <a:lnTo>
                  <a:pt x="727740" y="9179"/>
                </a:lnTo>
                <a:lnTo>
                  <a:pt x="7365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93922" y="3501493"/>
            <a:ext cx="96679" cy="98108"/>
          </a:xfrm>
          <a:custGeom>
            <a:avLst/>
            <a:gdLst/>
            <a:ahLst/>
            <a:cxnLst/>
            <a:rect l="l" t="t" r="r" b="b"/>
            <a:pathLst>
              <a:path w="128904" h="130810">
                <a:moveTo>
                  <a:pt x="128318" y="0"/>
                </a:moveTo>
                <a:lnTo>
                  <a:pt x="0" y="45989"/>
                </a:lnTo>
                <a:lnTo>
                  <a:pt x="88118" y="130247"/>
                </a:lnTo>
                <a:lnTo>
                  <a:pt x="1283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78680" y="2535849"/>
            <a:ext cx="167640" cy="38183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 defTabSz="685800">
              <a:spcBef>
                <a:spcPts val="98"/>
              </a:spcBef>
            </a:pPr>
            <a:r>
              <a:rPr sz="2400" i="1" spc="-30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14435" y="3363156"/>
            <a:ext cx="1905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41125" y="0"/>
                </a:lnTo>
                <a:lnTo>
                  <a:pt x="25382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07979" y="3304228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0" y="0"/>
                </a:moveTo>
                <a:lnTo>
                  <a:pt x="0" y="157142"/>
                </a:lnTo>
                <a:lnTo>
                  <a:pt x="157140" y="7857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446947" y="3167394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6"/>
                </a:lnTo>
                <a:lnTo>
                  <a:pt x="25482" y="25481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2"/>
                </a:lnTo>
                <a:lnTo>
                  <a:pt x="25482" y="496516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6"/>
                </a:lnTo>
                <a:lnTo>
                  <a:pt x="871163" y="468862"/>
                </a:lnTo>
                <a:lnTo>
                  <a:pt x="878000" y="434997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1"/>
                </a:lnTo>
                <a:lnTo>
                  <a:pt x="824863" y="6836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09961" y="3363156"/>
            <a:ext cx="1905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41125" y="0"/>
                </a:lnTo>
                <a:lnTo>
                  <a:pt x="25382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303505" y="3304228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0" y="0"/>
                </a:moveTo>
                <a:lnTo>
                  <a:pt x="0" y="157142"/>
                </a:lnTo>
                <a:lnTo>
                  <a:pt x="157140" y="7857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60212" y="3001506"/>
            <a:ext cx="107156" cy="685324"/>
          </a:xfrm>
          <a:custGeom>
            <a:avLst/>
            <a:gdLst/>
            <a:ahLst/>
            <a:cxnLst/>
            <a:rect l="l" t="t" r="r" b="b"/>
            <a:pathLst>
              <a:path w="142875" h="913764">
                <a:moveTo>
                  <a:pt x="0" y="0"/>
                </a:moveTo>
                <a:lnTo>
                  <a:pt x="142400" y="0"/>
                </a:lnTo>
                <a:lnTo>
                  <a:pt x="142400" y="913599"/>
                </a:lnTo>
                <a:lnTo>
                  <a:pt x="0" y="913599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91175" y="2704549"/>
            <a:ext cx="371951" cy="7643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82391" algn="ctr" defTabSz="685800">
              <a:spcBef>
                <a:spcPts val="75"/>
              </a:spcBef>
            </a:pPr>
            <a:r>
              <a:rPr sz="2138" spc="-41" dirty="0">
                <a:solidFill>
                  <a:prstClr val="black"/>
                </a:solidFill>
                <a:latin typeface="Symbol"/>
                <a:cs typeface="Symbol"/>
              </a:rPr>
              <a:t>γ</a:t>
            </a:r>
            <a:endParaRPr sz="2138">
              <a:solidFill>
                <a:prstClr val="black"/>
              </a:solidFill>
              <a:latin typeface="Symbol"/>
              <a:cs typeface="Symbol"/>
            </a:endParaRPr>
          </a:p>
          <a:p>
            <a:pPr algn="ctr" defTabSz="685800">
              <a:spcBef>
                <a:spcPts val="1714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MLP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222661" y="2215293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6" y="515163"/>
                </a:lnTo>
                <a:lnTo>
                  <a:pt x="87001" y="522000"/>
                </a:lnTo>
                <a:lnTo>
                  <a:pt x="790997" y="522000"/>
                </a:lnTo>
                <a:lnTo>
                  <a:pt x="824862" y="515163"/>
                </a:lnTo>
                <a:lnTo>
                  <a:pt x="852517" y="496518"/>
                </a:lnTo>
                <a:lnTo>
                  <a:pt x="871162" y="468863"/>
                </a:lnTo>
                <a:lnTo>
                  <a:pt x="877999" y="434999"/>
                </a:lnTo>
                <a:lnTo>
                  <a:pt x="877999" y="87002"/>
                </a:lnTo>
                <a:lnTo>
                  <a:pt x="871162" y="53137"/>
                </a:lnTo>
                <a:lnTo>
                  <a:pt x="852517" y="25482"/>
                </a:lnTo>
                <a:lnTo>
                  <a:pt x="824862" y="6837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62325" y="1756263"/>
            <a:ext cx="371951" cy="758060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algn="ctr" defTabSz="685800">
              <a:spcBef>
                <a:spcPts val="101"/>
              </a:spcBef>
            </a:pPr>
            <a:r>
              <a:rPr sz="2325" i="1" spc="8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endParaRPr sz="232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685800">
              <a:spcBef>
                <a:spcPts val="1429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MLP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22661" y="2759344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6"/>
                </a:lnTo>
                <a:lnTo>
                  <a:pt x="25482" y="25481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2"/>
                </a:lnTo>
                <a:lnTo>
                  <a:pt x="25482" y="496516"/>
                </a:lnTo>
                <a:lnTo>
                  <a:pt x="53136" y="515162"/>
                </a:lnTo>
                <a:lnTo>
                  <a:pt x="87001" y="521999"/>
                </a:lnTo>
                <a:lnTo>
                  <a:pt x="790997" y="521999"/>
                </a:lnTo>
                <a:lnTo>
                  <a:pt x="824862" y="515162"/>
                </a:lnTo>
                <a:lnTo>
                  <a:pt x="852517" y="496516"/>
                </a:lnTo>
                <a:lnTo>
                  <a:pt x="871162" y="468862"/>
                </a:lnTo>
                <a:lnTo>
                  <a:pt x="877999" y="434997"/>
                </a:lnTo>
                <a:lnTo>
                  <a:pt x="877999" y="87001"/>
                </a:lnTo>
                <a:lnTo>
                  <a:pt x="871162" y="53136"/>
                </a:lnTo>
                <a:lnTo>
                  <a:pt x="852517" y="25481"/>
                </a:lnTo>
                <a:lnTo>
                  <a:pt x="824862" y="6836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62325" y="2838450"/>
            <a:ext cx="3719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MLP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222661" y="3351006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6" y="515163"/>
                </a:lnTo>
                <a:lnTo>
                  <a:pt x="87001" y="522000"/>
                </a:lnTo>
                <a:lnTo>
                  <a:pt x="790997" y="522000"/>
                </a:lnTo>
                <a:lnTo>
                  <a:pt x="824862" y="515163"/>
                </a:lnTo>
                <a:lnTo>
                  <a:pt x="852517" y="496518"/>
                </a:lnTo>
                <a:lnTo>
                  <a:pt x="871162" y="468863"/>
                </a:lnTo>
                <a:lnTo>
                  <a:pt x="877999" y="434997"/>
                </a:lnTo>
                <a:lnTo>
                  <a:pt x="877999" y="87001"/>
                </a:lnTo>
                <a:lnTo>
                  <a:pt x="871162" y="53136"/>
                </a:lnTo>
                <a:lnTo>
                  <a:pt x="852517" y="25482"/>
                </a:lnTo>
                <a:lnTo>
                  <a:pt x="824862" y="6837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62325" y="3438525"/>
            <a:ext cx="3719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MLP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222661" y="4101597"/>
            <a:ext cx="658654" cy="391954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8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6" y="515163"/>
                </a:lnTo>
                <a:lnTo>
                  <a:pt x="87001" y="522000"/>
                </a:lnTo>
                <a:lnTo>
                  <a:pt x="790997" y="522000"/>
                </a:lnTo>
                <a:lnTo>
                  <a:pt x="824862" y="515163"/>
                </a:lnTo>
                <a:lnTo>
                  <a:pt x="852517" y="496518"/>
                </a:lnTo>
                <a:lnTo>
                  <a:pt x="871162" y="468863"/>
                </a:lnTo>
                <a:lnTo>
                  <a:pt x="877999" y="434998"/>
                </a:lnTo>
                <a:lnTo>
                  <a:pt x="877999" y="87002"/>
                </a:lnTo>
                <a:lnTo>
                  <a:pt x="871162" y="53137"/>
                </a:lnTo>
                <a:lnTo>
                  <a:pt x="852517" y="25482"/>
                </a:lnTo>
                <a:lnTo>
                  <a:pt x="824862" y="6837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62325" y="4181475"/>
            <a:ext cx="3719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dirty="0">
                <a:solidFill>
                  <a:prstClr val="black"/>
                </a:solidFill>
                <a:latin typeface="Helvetica"/>
                <a:cs typeface="Helvetica"/>
              </a:rPr>
              <a:t>MLP</a:t>
            </a:r>
            <a:endParaRPr sz="135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433355" y="3021001"/>
            <a:ext cx="657701" cy="684371"/>
          </a:xfrm>
          <a:custGeom>
            <a:avLst/>
            <a:gdLst/>
            <a:ahLst/>
            <a:cxnLst/>
            <a:rect l="l" t="t" r="r" b="b"/>
            <a:pathLst>
              <a:path w="876934" h="912495">
                <a:moveTo>
                  <a:pt x="460890" y="0"/>
                </a:moveTo>
                <a:lnTo>
                  <a:pt x="415966" y="0"/>
                </a:lnTo>
                <a:lnTo>
                  <a:pt x="371231" y="4757"/>
                </a:lnTo>
                <a:lnTo>
                  <a:pt x="327065" y="14271"/>
                </a:lnTo>
                <a:lnTo>
                  <a:pt x="283845" y="28542"/>
                </a:lnTo>
                <a:lnTo>
                  <a:pt x="241950" y="47571"/>
                </a:lnTo>
                <a:lnTo>
                  <a:pt x="201760" y="71356"/>
                </a:lnTo>
                <a:lnTo>
                  <a:pt x="163653" y="99899"/>
                </a:lnTo>
                <a:lnTo>
                  <a:pt x="128008" y="133199"/>
                </a:lnTo>
                <a:lnTo>
                  <a:pt x="96006" y="170289"/>
                </a:lnTo>
                <a:lnTo>
                  <a:pt x="68575" y="209941"/>
                </a:lnTo>
                <a:lnTo>
                  <a:pt x="45717" y="251761"/>
                </a:lnTo>
                <a:lnTo>
                  <a:pt x="27430" y="295354"/>
                </a:lnTo>
                <a:lnTo>
                  <a:pt x="13715" y="340326"/>
                </a:lnTo>
                <a:lnTo>
                  <a:pt x="4571" y="386284"/>
                </a:lnTo>
                <a:lnTo>
                  <a:pt x="0" y="432833"/>
                </a:lnTo>
                <a:lnTo>
                  <a:pt x="0" y="479578"/>
                </a:lnTo>
                <a:lnTo>
                  <a:pt x="4571" y="526127"/>
                </a:lnTo>
                <a:lnTo>
                  <a:pt x="13715" y="572085"/>
                </a:lnTo>
                <a:lnTo>
                  <a:pt x="27430" y="617057"/>
                </a:lnTo>
                <a:lnTo>
                  <a:pt x="45717" y="660650"/>
                </a:lnTo>
                <a:lnTo>
                  <a:pt x="68575" y="702470"/>
                </a:lnTo>
                <a:lnTo>
                  <a:pt x="96006" y="742122"/>
                </a:lnTo>
                <a:lnTo>
                  <a:pt x="128008" y="779212"/>
                </a:lnTo>
                <a:lnTo>
                  <a:pt x="163653" y="812512"/>
                </a:lnTo>
                <a:lnTo>
                  <a:pt x="201760" y="841054"/>
                </a:lnTo>
                <a:lnTo>
                  <a:pt x="241950" y="864840"/>
                </a:lnTo>
                <a:lnTo>
                  <a:pt x="283845" y="883868"/>
                </a:lnTo>
                <a:lnTo>
                  <a:pt x="327065" y="898139"/>
                </a:lnTo>
                <a:lnTo>
                  <a:pt x="371231" y="907653"/>
                </a:lnTo>
                <a:lnTo>
                  <a:pt x="415966" y="912410"/>
                </a:lnTo>
                <a:lnTo>
                  <a:pt x="460890" y="912410"/>
                </a:lnTo>
                <a:lnTo>
                  <a:pt x="505625" y="907653"/>
                </a:lnTo>
                <a:lnTo>
                  <a:pt x="549792" y="898139"/>
                </a:lnTo>
                <a:lnTo>
                  <a:pt x="593011" y="883868"/>
                </a:lnTo>
                <a:lnTo>
                  <a:pt x="634906" y="864840"/>
                </a:lnTo>
                <a:lnTo>
                  <a:pt x="675095" y="841054"/>
                </a:lnTo>
                <a:lnTo>
                  <a:pt x="713202" y="812512"/>
                </a:lnTo>
                <a:lnTo>
                  <a:pt x="748847" y="779212"/>
                </a:lnTo>
                <a:lnTo>
                  <a:pt x="780850" y="742122"/>
                </a:lnTo>
                <a:lnTo>
                  <a:pt x="808280" y="702470"/>
                </a:lnTo>
                <a:lnTo>
                  <a:pt x="831139" y="660650"/>
                </a:lnTo>
                <a:lnTo>
                  <a:pt x="849426" y="617057"/>
                </a:lnTo>
                <a:lnTo>
                  <a:pt x="863141" y="572085"/>
                </a:lnTo>
                <a:lnTo>
                  <a:pt x="872285" y="526127"/>
                </a:lnTo>
                <a:lnTo>
                  <a:pt x="876857" y="479578"/>
                </a:lnTo>
                <a:lnTo>
                  <a:pt x="876857" y="432833"/>
                </a:lnTo>
                <a:lnTo>
                  <a:pt x="872285" y="386284"/>
                </a:lnTo>
                <a:lnTo>
                  <a:pt x="863141" y="340326"/>
                </a:lnTo>
                <a:lnTo>
                  <a:pt x="849426" y="295354"/>
                </a:lnTo>
                <a:lnTo>
                  <a:pt x="831139" y="251761"/>
                </a:lnTo>
                <a:lnTo>
                  <a:pt x="808280" y="209941"/>
                </a:lnTo>
                <a:lnTo>
                  <a:pt x="780850" y="170289"/>
                </a:lnTo>
                <a:lnTo>
                  <a:pt x="748847" y="133199"/>
                </a:lnTo>
                <a:lnTo>
                  <a:pt x="713202" y="99899"/>
                </a:lnTo>
                <a:lnTo>
                  <a:pt x="675095" y="71356"/>
                </a:lnTo>
                <a:lnTo>
                  <a:pt x="634906" y="47571"/>
                </a:lnTo>
                <a:lnTo>
                  <a:pt x="593011" y="28542"/>
                </a:lnTo>
                <a:lnTo>
                  <a:pt x="549792" y="14271"/>
                </a:lnTo>
                <a:lnTo>
                  <a:pt x="505625" y="4757"/>
                </a:lnTo>
                <a:lnTo>
                  <a:pt x="460890" y="0"/>
                </a:lnTo>
                <a:close/>
              </a:path>
            </a:pathLst>
          </a:custGeom>
          <a:solidFill>
            <a:srgbClr val="6AA84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533900" y="3209926"/>
            <a:ext cx="4510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max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356065" y="3840624"/>
            <a:ext cx="240900" cy="173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85800">
              <a:lnSpc>
                <a:spcPts val="1954"/>
              </a:lnSpc>
            </a:pPr>
            <a:r>
              <a:rPr sz="1650" b="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743451" y="4067175"/>
            <a:ext cx="236458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400" b="1" spc="-4" dirty="0">
                <a:solidFill>
                  <a:prstClr val="black"/>
                </a:solidFill>
                <a:latin typeface="Helvetica"/>
                <a:cs typeface="Helvetica"/>
              </a:rPr>
              <a:t>PointNet</a:t>
            </a:r>
            <a:r>
              <a:rPr sz="2400" b="1" spc="-3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b="1" spc="-4" dirty="0">
                <a:solidFill>
                  <a:srgbClr val="848484"/>
                </a:solidFill>
                <a:latin typeface="Helvetica"/>
                <a:cs typeface="Helvetica"/>
              </a:rPr>
              <a:t>(vanilla)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96916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192547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dirty="0">
                <a:solidFill>
                  <a:srgbClr val="F2F2F2"/>
                </a:solidFill>
              </a:rPr>
              <a:t>Challenges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09575" y="1499234"/>
            <a:ext cx="8173403" cy="2331472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9525" defTabSz="685800">
              <a:spcBef>
                <a:spcPts val="1095"/>
              </a:spcBef>
            </a:pPr>
            <a:r>
              <a:rPr sz="2400" b="1" u="heavy" dirty="0">
                <a:solidFill>
                  <a:srgbClr val="D2D2D2"/>
                </a:solidFill>
                <a:uFill>
                  <a:solidFill>
                    <a:srgbClr val="D2D2D2"/>
                  </a:solidFill>
                </a:uFill>
                <a:latin typeface="Arial"/>
                <a:cs typeface="Arial"/>
              </a:rPr>
              <a:t>Unordered</a:t>
            </a:r>
            <a:r>
              <a:rPr sz="2400" b="1" dirty="0">
                <a:solidFill>
                  <a:srgbClr val="D2D2D2"/>
                </a:solidFill>
                <a:latin typeface="Arial"/>
                <a:cs typeface="Arial"/>
              </a:rPr>
              <a:t> </a:t>
            </a:r>
            <a:r>
              <a:rPr sz="2400" b="1" spc="-4" dirty="0">
                <a:solidFill>
                  <a:srgbClr val="D2D2D2"/>
                </a:solidFill>
                <a:latin typeface="Arial"/>
                <a:cs typeface="Arial"/>
              </a:rPr>
              <a:t>point </a:t>
            </a:r>
            <a:r>
              <a:rPr sz="2400" b="1" dirty="0">
                <a:solidFill>
                  <a:srgbClr val="D2D2D2"/>
                </a:solidFill>
                <a:latin typeface="Arial"/>
                <a:cs typeface="Arial"/>
              </a:rPr>
              <a:t>set as</a:t>
            </a:r>
            <a:r>
              <a:rPr sz="2400" b="1" spc="-15" dirty="0">
                <a:solidFill>
                  <a:srgbClr val="D2D2D2"/>
                </a:solidFill>
                <a:latin typeface="Arial"/>
                <a:cs typeface="Arial"/>
              </a:rPr>
              <a:t> </a:t>
            </a:r>
            <a:r>
              <a:rPr sz="2400" b="1" spc="-4" dirty="0">
                <a:solidFill>
                  <a:srgbClr val="D2D2D2"/>
                </a:solidFill>
                <a:latin typeface="Arial"/>
                <a:cs typeface="Arial"/>
              </a:rPr>
              <a:t>input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52425" defTabSz="685800">
              <a:spcBef>
                <a:spcPts val="1020"/>
              </a:spcBef>
            </a:pPr>
            <a:r>
              <a:rPr sz="2400" dirty="0">
                <a:solidFill>
                  <a:srgbClr val="D2D2D2"/>
                </a:solidFill>
                <a:latin typeface="Arial"/>
                <a:cs typeface="Arial"/>
              </a:rPr>
              <a:t>Model needs </a:t>
            </a:r>
            <a:r>
              <a:rPr sz="2400" spc="-4" dirty="0">
                <a:solidFill>
                  <a:srgbClr val="D2D2D2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D2D2D2"/>
                </a:solidFill>
                <a:latin typeface="Arial"/>
                <a:cs typeface="Arial"/>
              </a:rPr>
              <a:t>be invariant </a:t>
            </a:r>
            <a:r>
              <a:rPr sz="2400" spc="-4" dirty="0">
                <a:solidFill>
                  <a:srgbClr val="D2D2D2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D2D2D2"/>
                </a:solidFill>
                <a:latin typeface="Arial"/>
                <a:cs typeface="Arial"/>
              </a:rPr>
              <a:t>N!</a:t>
            </a:r>
            <a:r>
              <a:rPr sz="2400" spc="-15" dirty="0">
                <a:solidFill>
                  <a:srgbClr val="D2D2D2"/>
                </a:solidFill>
                <a:latin typeface="Arial"/>
                <a:cs typeface="Arial"/>
              </a:rPr>
              <a:t> </a:t>
            </a:r>
            <a:r>
              <a:rPr sz="2400" spc="-4" dirty="0">
                <a:solidFill>
                  <a:srgbClr val="D2D2D2"/>
                </a:solidFill>
                <a:latin typeface="Arial"/>
                <a:cs typeface="Arial"/>
              </a:rPr>
              <a:t>permutations.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spcBef>
                <a:spcPts val="23"/>
              </a:spcBef>
            </a:pPr>
            <a:endParaRPr sz="28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/>
            <a:r>
              <a:rPr sz="2400" b="1" dirty="0">
                <a:solidFill>
                  <a:srgbClr val="CC0000"/>
                </a:solidFill>
                <a:latin typeface="Arial"/>
                <a:cs typeface="Arial"/>
              </a:rPr>
              <a:t>Invariance under </a:t>
            </a:r>
            <a:r>
              <a:rPr sz="2400" b="1" u="heavy" spc="-4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geometric</a:t>
            </a:r>
            <a:r>
              <a:rPr sz="2400" b="1" u="heavy" spc="-11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</a:t>
            </a:r>
            <a:r>
              <a:rPr sz="2400" b="1" u="heavy" spc="-4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transformations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52425" defTabSz="685800">
              <a:spcBef>
                <a:spcPts val="1095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Point cloud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rotations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should not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alter classification</a:t>
            </a:r>
            <a:r>
              <a:rPr sz="2400" spc="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results.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608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681751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spc="-4" dirty="0">
                <a:solidFill>
                  <a:srgbClr val="F2F2F2"/>
                </a:solidFill>
              </a:rPr>
              <a:t>Input </a:t>
            </a:r>
            <a:r>
              <a:rPr sz="3000" b="0" dirty="0">
                <a:solidFill>
                  <a:srgbClr val="F2F2F2"/>
                </a:solidFill>
              </a:rPr>
              <a:t>Alignment by </a:t>
            </a:r>
            <a:r>
              <a:rPr sz="3000" b="0" spc="-11" dirty="0">
                <a:solidFill>
                  <a:srgbClr val="F2F2F2"/>
                </a:solidFill>
              </a:rPr>
              <a:t>Transformer</a:t>
            </a:r>
            <a:r>
              <a:rPr sz="3000" b="0" spc="-255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Network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361950" y="1181100"/>
            <a:ext cx="823722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Idea: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Data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dependent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transformation for automatic</a:t>
            </a:r>
            <a:r>
              <a:rPr sz="2400" spc="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alignment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67386" y="2537678"/>
            <a:ext cx="494824" cy="1693069"/>
          </a:xfrm>
          <a:custGeom>
            <a:avLst/>
            <a:gdLst/>
            <a:ahLst/>
            <a:cxnLst/>
            <a:rect l="l" t="t" r="r" b="b"/>
            <a:pathLst>
              <a:path w="659764" h="2257425">
                <a:moveTo>
                  <a:pt x="0" y="0"/>
                </a:moveTo>
                <a:lnTo>
                  <a:pt x="659250" y="0"/>
                </a:lnTo>
                <a:lnTo>
                  <a:pt x="659250" y="2257354"/>
                </a:lnTo>
                <a:lnTo>
                  <a:pt x="0" y="2257354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58109" y="2509440"/>
            <a:ext cx="502920" cy="521018"/>
          </a:xfrm>
          <a:custGeom>
            <a:avLst/>
            <a:gdLst/>
            <a:ahLst/>
            <a:cxnLst/>
            <a:rect l="l" t="t" r="r" b="b"/>
            <a:pathLst>
              <a:path w="670560" h="694689">
                <a:moveTo>
                  <a:pt x="0" y="694085"/>
                </a:moveTo>
                <a:lnTo>
                  <a:pt x="661455" y="9135"/>
                </a:lnTo>
                <a:lnTo>
                  <a:pt x="67027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20635" y="2422379"/>
            <a:ext cx="124301" cy="125730"/>
          </a:xfrm>
          <a:custGeom>
            <a:avLst/>
            <a:gdLst/>
            <a:ahLst/>
            <a:cxnLst/>
            <a:rect l="l" t="t" r="r" b="b"/>
            <a:pathLst>
              <a:path w="165735" h="167639">
                <a:moveTo>
                  <a:pt x="165677" y="0"/>
                </a:moveTo>
                <a:lnTo>
                  <a:pt x="0" y="58456"/>
                </a:lnTo>
                <a:lnTo>
                  <a:pt x="113037" y="167617"/>
                </a:lnTo>
                <a:lnTo>
                  <a:pt x="1656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44895" y="2010507"/>
            <a:ext cx="895826" cy="823913"/>
          </a:xfrm>
          <a:custGeom>
            <a:avLst/>
            <a:gdLst/>
            <a:ahLst/>
            <a:cxnLst/>
            <a:rect l="l" t="t" r="r" b="b"/>
            <a:pathLst>
              <a:path w="1194435" h="1098550">
                <a:moveTo>
                  <a:pt x="0" y="915265"/>
                </a:moveTo>
                <a:lnTo>
                  <a:pt x="0" y="183057"/>
                </a:lnTo>
                <a:lnTo>
                  <a:pt x="6538" y="134393"/>
                </a:lnTo>
                <a:lnTo>
                  <a:pt x="24992" y="90664"/>
                </a:lnTo>
                <a:lnTo>
                  <a:pt x="53616" y="53616"/>
                </a:lnTo>
                <a:lnTo>
                  <a:pt x="90664" y="24992"/>
                </a:lnTo>
                <a:lnTo>
                  <a:pt x="134393" y="6538"/>
                </a:lnTo>
                <a:lnTo>
                  <a:pt x="183057" y="0"/>
                </a:lnTo>
                <a:lnTo>
                  <a:pt x="1011032" y="0"/>
                </a:lnTo>
                <a:lnTo>
                  <a:pt x="1059695" y="6538"/>
                </a:lnTo>
                <a:lnTo>
                  <a:pt x="1103424" y="24992"/>
                </a:lnTo>
                <a:lnTo>
                  <a:pt x="1140473" y="53616"/>
                </a:lnTo>
                <a:lnTo>
                  <a:pt x="1169096" y="90664"/>
                </a:lnTo>
                <a:lnTo>
                  <a:pt x="1187550" y="134393"/>
                </a:lnTo>
                <a:lnTo>
                  <a:pt x="1194089" y="183057"/>
                </a:lnTo>
                <a:lnTo>
                  <a:pt x="1194089" y="915265"/>
                </a:lnTo>
                <a:lnTo>
                  <a:pt x="1187550" y="963929"/>
                </a:lnTo>
                <a:lnTo>
                  <a:pt x="1169096" y="1007658"/>
                </a:lnTo>
                <a:lnTo>
                  <a:pt x="1140473" y="1044706"/>
                </a:lnTo>
                <a:lnTo>
                  <a:pt x="1103424" y="1073330"/>
                </a:lnTo>
                <a:lnTo>
                  <a:pt x="1059695" y="1091783"/>
                </a:lnTo>
                <a:lnTo>
                  <a:pt x="1011032" y="1098322"/>
                </a:lnTo>
                <a:lnTo>
                  <a:pt x="183057" y="1098322"/>
                </a:lnTo>
                <a:lnTo>
                  <a:pt x="134393" y="1091783"/>
                </a:lnTo>
                <a:lnTo>
                  <a:pt x="90664" y="1073330"/>
                </a:lnTo>
                <a:lnTo>
                  <a:pt x="53616" y="1044706"/>
                </a:lnTo>
                <a:lnTo>
                  <a:pt x="24992" y="1007658"/>
                </a:lnTo>
                <a:lnTo>
                  <a:pt x="6538" y="963929"/>
                </a:lnTo>
                <a:lnTo>
                  <a:pt x="0" y="915265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05200" y="2266951"/>
            <a:ext cx="5781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10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-Net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49347" y="2752643"/>
            <a:ext cx="190976" cy="138113"/>
          </a:xfrm>
          <a:custGeom>
            <a:avLst/>
            <a:gdLst/>
            <a:ahLst/>
            <a:cxnLst/>
            <a:rect l="l" t="t" r="r" b="b"/>
            <a:pathLst>
              <a:path w="254635" h="184150">
                <a:moveTo>
                  <a:pt x="0" y="0"/>
                </a:moveTo>
                <a:lnTo>
                  <a:pt x="40703" y="29436"/>
                </a:lnTo>
                <a:lnTo>
                  <a:pt x="81406" y="58873"/>
                </a:lnTo>
                <a:lnTo>
                  <a:pt x="122110" y="88310"/>
                </a:lnTo>
                <a:lnTo>
                  <a:pt x="162813" y="117747"/>
                </a:lnTo>
                <a:lnTo>
                  <a:pt x="203517" y="147184"/>
                </a:lnTo>
                <a:lnTo>
                  <a:pt x="244221" y="176621"/>
                </a:lnTo>
                <a:lnTo>
                  <a:pt x="254532" y="184079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08285" y="2844814"/>
            <a:ext cx="130493" cy="117158"/>
          </a:xfrm>
          <a:custGeom>
            <a:avLst/>
            <a:gdLst/>
            <a:ahLst/>
            <a:cxnLst/>
            <a:rect l="l" t="t" r="r" b="b"/>
            <a:pathLst>
              <a:path w="173989" h="156210">
                <a:moveTo>
                  <a:pt x="92086" y="0"/>
                </a:moveTo>
                <a:lnTo>
                  <a:pt x="0" y="127331"/>
                </a:lnTo>
                <a:lnTo>
                  <a:pt x="173375" y="155752"/>
                </a:lnTo>
                <a:lnTo>
                  <a:pt x="920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78670" y="3378093"/>
            <a:ext cx="1552098" cy="5715"/>
          </a:xfrm>
          <a:custGeom>
            <a:avLst/>
            <a:gdLst/>
            <a:ahLst/>
            <a:cxnLst/>
            <a:rect l="l" t="t" r="r" b="b"/>
            <a:pathLst>
              <a:path w="2069464" h="7620">
                <a:moveTo>
                  <a:pt x="-12700" y="3767"/>
                </a:moveTo>
                <a:lnTo>
                  <a:pt x="2081747" y="3767"/>
                </a:lnTo>
              </a:path>
            </a:pathLst>
          </a:custGeom>
          <a:ln w="329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33416" y="3324828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572" y="0"/>
                </a:moveTo>
                <a:lnTo>
                  <a:pt x="0" y="157140"/>
                </a:lnTo>
                <a:lnTo>
                  <a:pt x="157426" y="79142"/>
                </a:lnTo>
                <a:lnTo>
                  <a:pt x="5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51486" y="2972315"/>
            <a:ext cx="1342548" cy="823913"/>
          </a:xfrm>
          <a:custGeom>
            <a:avLst/>
            <a:gdLst/>
            <a:ahLst/>
            <a:cxnLst/>
            <a:rect l="l" t="t" r="r" b="b"/>
            <a:pathLst>
              <a:path w="1790065" h="1098550">
                <a:moveTo>
                  <a:pt x="0" y="915265"/>
                </a:moveTo>
                <a:lnTo>
                  <a:pt x="0" y="183057"/>
                </a:lnTo>
                <a:lnTo>
                  <a:pt x="6538" y="134393"/>
                </a:lnTo>
                <a:lnTo>
                  <a:pt x="24992" y="90664"/>
                </a:lnTo>
                <a:lnTo>
                  <a:pt x="53616" y="53616"/>
                </a:lnTo>
                <a:lnTo>
                  <a:pt x="90664" y="24992"/>
                </a:lnTo>
                <a:lnTo>
                  <a:pt x="134393" y="6538"/>
                </a:lnTo>
                <a:lnTo>
                  <a:pt x="183057" y="0"/>
                </a:lnTo>
                <a:lnTo>
                  <a:pt x="1606580" y="0"/>
                </a:lnTo>
                <a:lnTo>
                  <a:pt x="1655244" y="6538"/>
                </a:lnTo>
                <a:lnTo>
                  <a:pt x="1698973" y="24992"/>
                </a:lnTo>
                <a:lnTo>
                  <a:pt x="1736021" y="53616"/>
                </a:lnTo>
                <a:lnTo>
                  <a:pt x="1764645" y="90664"/>
                </a:lnTo>
                <a:lnTo>
                  <a:pt x="1783099" y="134393"/>
                </a:lnTo>
                <a:lnTo>
                  <a:pt x="1789638" y="183057"/>
                </a:lnTo>
                <a:lnTo>
                  <a:pt x="1789638" y="915265"/>
                </a:lnTo>
                <a:lnTo>
                  <a:pt x="1783099" y="963929"/>
                </a:lnTo>
                <a:lnTo>
                  <a:pt x="1764645" y="1007658"/>
                </a:lnTo>
                <a:lnTo>
                  <a:pt x="1736021" y="1044706"/>
                </a:lnTo>
                <a:lnTo>
                  <a:pt x="1698973" y="1073330"/>
                </a:lnTo>
                <a:lnTo>
                  <a:pt x="1655244" y="1091783"/>
                </a:lnTo>
                <a:lnTo>
                  <a:pt x="1606580" y="1098322"/>
                </a:lnTo>
                <a:lnTo>
                  <a:pt x="183057" y="1098322"/>
                </a:lnTo>
                <a:lnTo>
                  <a:pt x="134393" y="1091783"/>
                </a:lnTo>
                <a:lnTo>
                  <a:pt x="90664" y="1073330"/>
                </a:lnTo>
                <a:lnTo>
                  <a:pt x="53616" y="1044706"/>
                </a:lnTo>
                <a:lnTo>
                  <a:pt x="24992" y="1007658"/>
                </a:lnTo>
                <a:lnTo>
                  <a:pt x="6538" y="963929"/>
                </a:lnTo>
                <a:lnTo>
                  <a:pt x="0" y="915265"/>
                </a:lnTo>
                <a:close/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00575" y="3228976"/>
            <a:ext cx="105251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11" dirty="0">
                <a:solidFill>
                  <a:prstClr val="black"/>
                </a:solidFill>
                <a:latin typeface="Arial"/>
                <a:cs typeface="Arial"/>
              </a:rPr>
              <a:t>Transform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24350" y="2228851"/>
            <a:ext cx="984885" cy="563616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04775" marR="3810" indent="-95250" defTabSz="685800">
              <a:lnSpc>
                <a:spcPts val="2100"/>
              </a:lnSpc>
              <a:spcBef>
                <a:spcPts val="19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trans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orm  params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38375" y="4381501"/>
            <a:ext cx="5019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Data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93728" y="3375528"/>
            <a:ext cx="364331" cy="3810"/>
          </a:xfrm>
          <a:custGeom>
            <a:avLst/>
            <a:gdLst/>
            <a:ahLst/>
            <a:cxnLst/>
            <a:rect l="l" t="t" r="r" b="b"/>
            <a:pathLst>
              <a:path w="485775" h="5079">
                <a:moveTo>
                  <a:pt x="-12700" y="2246"/>
                </a:moveTo>
                <a:lnTo>
                  <a:pt x="498184" y="2246"/>
                </a:lnTo>
              </a:path>
            </a:pathLst>
          </a:custGeom>
          <a:ln w="298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60471" y="3320001"/>
            <a:ext cx="118586" cy="118110"/>
          </a:xfrm>
          <a:custGeom>
            <a:avLst/>
            <a:gdLst/>
            <a:ahLst/>
            <a:cxnLst/>
            <a:rect l="l" t="t" r="r" b="b"/>
            <a:pathLst>
              <a:path w="158115" h="157479">
                <a:moveTo>
                  <a:pt x="1454" y="0"/>
                </a:moveTo>
                <a:lnTo>
                  <a:pt x="0" y="157134"/>
                </a:lnTo>
                <a:lnTo>
                  <a:pt x="157862" y="80021"/>
                </a:lnTo>
                <a:lnTo>
                  <a:pt x="14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78868" y="2537678"/>
            <a:ext cx="494824" cy="1693069"/>
          </a:xfrm>
          <a:custGeom>
            <a:avLst/>
            <a:gdLst/>
            <a:ahLst/>
            <a:cxnLst/>
            <a:rect l="l" t="t" r="r" b="b"/>
            <a:pathLst>
              <a:path w="659765" h="2257425">
                <a:moveTo>
                  <a:pt x="0" y="0"/>
                </a:moveTo>
                <a:lnTo>
                  <a:pt x="659249" y="0"/>
                </a:lnTo>
                <a:lnTo>
                  <a:pt x="659249" y="2257354"/>
                </a:lnTo>
                <a:lnTo>
                  <a:pt x="0" y="2257354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34076" y="4257675"/>
            <a:ext cx="1306829" cy="563615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409575" marR="3810" indent="-400050" defTabSz="685800">
              <a:lnSpc>
                <a:spcPts val="2100"/>
              </a:lnSpc>
              <a:spcBef>
                <a:spcPts val="194"/>
              </a:spcBef>
            </a:pPr>
            <a:r>
              <a:rPr spc="-68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rans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ormed  Data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05000" y="3219451"/>
            <a:ext cx="1843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71725" y="2228851"/>
            <a:ext cx="1462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38900" y="2228851"/>
            <a:ext cx="1462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62775" y="3219451"/>
            <a:ext cx="1843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996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681751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spc="-4" dirty="0">
                <a:solidFill>
                  <a:srgbClr val="F2F2F2"/>
                </a:solidFill>
              </a:rPr>
              <a:t>Input </a:t>
            </a:r>
            <a:r>
              <a:rPr sz="3000" b="0" dirty="0">
                <a:solidFill>
                  <a:srgbClr val="F2F2F2"/>
                </a:solidFill>
              </a:rPr>
              <a:t>Alignment by </a:t>
            </a:r>
            <a:r>
              <a:rPr sz="3000" b="0" spc="-11" dirty="0">
                <a:solidFill>
                  <a:srgbClr val="F2F2F2"/>
                </a:solidFill>
              </a:rPr>
              <a:t>Transformer</a:t>
            </a:r>
            <a:r>
              <a:rPr sz="3000" b="0" spc="-255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Network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2267386" y="2537678"/>
            <a:ext cx="494824" cy="1693069"/>
          </a:xfrm>
          <a:custGeom>
            <a:avLst/>
            <a:gdLst/>
            <a:ahLst/>
            <a:cxnLst/>
            <a:rect l="l" t="t" r="r" b="b"/>
            <a:pathLst>
              <a:path w="659764" h="2257425">
                <a:moveTo>
                  <a:pt x="0" y="0"/>
                </a:moveTo>
                <a:lnTo>
                  <a:pt x="659250" y="0"/>
                </a:lnTo>
                <a:lnTo>
                  <a:pt x="659250" y="2257354"/>
                </a:lnTo>
                <a:lnTo>
                  <a:pt x="0" y="2257354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58109" y="2509440"/>
            <a:ext cx="502920" cy="521018"/>
          </a:xfrm>
          <a:custGeom>
            <a:avLst/>
            <a:gdLst/>
            <a:ahLst/>
            <a:cxnLst/>
            <a:rect l="l" t="t" r="r" b="b"/>
            <a:pathLst>
              <a:path w="670560" h="694689">
                <a:moveTo>
                  <a:pt x="0" y="694085"/>
                </a:moveTo>
                <a:lnTo>
                  <a:pt x="661455" y="9135"/>
                </a:lnTo>
                <a:lnTo>
                  <a:pt x="67027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20635" y="2422379"/>
            <a:ext cx="124301" cy="125730"/>
          </a:xfrm>
          <a:custGeom>
            <a:avLst/>
            <a:gdLst/>
            <a:ahLst/>
            <a:cxnLst/>
            <a:rect l="l" t="t" r="r" b="b"/>
            <a:pathLst>
              <a:path w="165735" h="167639">
                <a:moveTo>
                  <a:pt x="165677" y="0"/>
                </a:moveTo>
                <a:lnTo>
                  <a:pt x="0" y="58456"/>
                </a:lnTo>
                <a:lnTo>
                  <a:pt x="113037" y="167617"/>
                </a:lnTo>
                <a:lnTo>
                  <a:pt x="1656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44895" y="2010507"/>
            <a:ext cx="895826" cy="823913"/>
          </a:xfrm>
          <a:custGeom>
            <a:avLst/>
            <a:gdLst/>
            <a:ahLst/>
            <a:cxnLst/>
            <a:rect l="l" t="t" r="r" b="b"/>
            <a:pathLst>
              <a:path w="1194435" h="1098550">
                <a:moveTo>
                  <a:pt x="0" y="915265"/>
                </a:moveTo>
                <a:lnTo>
                  <a:pt x="0" y="183057"/>
                </a:lnTo>
                <a:lnTo>
                  <a:pt x="6538" y="134393"/>
                </a:lnTo>
                <a:lnTo>
                  <a:pt x="24992" y="90664"/>
                </a:lnTo>
                <a:lnTo>
                  <a:pt x="53616" y="53616"/>
                </a:lnTo>
                <a:lnTo>
                  <a:pt x="90664" y="24992"/>
                </a:lnTo>
                <a:lnTo>
                  <a:pt x="134393" y="6538"/>
                </a:lnTo>
                <a:lnTo>
                  <a:pt x="183057" y="0"/>
                </a:lnTo>
                <a:lnTo>
                  <a:pt x="1011032" y="0"/>
                </a:lnTo>
                <a:lnTo>
                  <a:pt x="1059695" y="6538"/>
                </a:lnTo>
                <a:lnTo>
                  <a:pt x="1103424" y="24992"/>
                </a:lnTo>
                <a:lnTo>
                  <a:pt x="1140473" y="53616"/>
                </a:lnTo>
                <a:lnTo>
                  <a:pt x="1169096" y="90664"/>
                </a:lnTo>
                <a:lnTo>
                  <a:pt x="1187550" y="134393"/>
                </a:lnTo>
                <a:lnTo>
                  <a:pt x="1194089" y="183057"/>
                </a:lnTo>
                <a:lnTo>
                  <a:pt x="1194089" y="915265"/>
                </a:lnTo>
                <a:lnTo>
                  <a:pt x="1187550" y="963929"/>
                </a:lnTo>
                <a:lnTo>
                  <a:pt x="1169096" y="1007658"/>
                </a:lnTo>
                <a:lnTo>
                  <a:pt x="1140473" y="1044706"/>
                </a:lnTo>
                <a:lnTo>
                  <a:pt x="1103424" y="1073330"/>
                </a:lnTo>
                <a:lnTo>
                  <a:pt x="1059695" y="1091783"/>
                </a:lnTo>
                <a:lnTo>
                  <a:pt x="1011032" y="1098322"/>
                </a:lnTo>
                <a:lnTo>
                  <a:pt x="183057" y="1098322"/>
                </a:lnTo>
                <a:lnTo>
                  <a:pt x="134393" y="1091783"/>
                </a:lnTo>
                <a:lnTo>
                  <a:pt x="90664" y="1073330"/>
                </a:lnTo>
                <a:lnTo>
                  <a:pt x="53616" y="1044706"/>
                </a:lnTo>
                <a:lnTo>
                  <a:pt x="24992" y="1007658"/>
                </a:lnTo>
                <a:lnTo>
                  <a:pt x="6538" y="963929"/>
                </a:lnTo>
                <a:lnTo>
                  <a:pt x="0" y="91526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05200" y="2266951"/>
            <a:ext cx="5781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10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-Net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41294" y="2746821"/>
            <a:ext cx="203835" cy="147638"/>
          </a:xfrm>
          <a:custGeom>
            <a:avLst/>
            <a:gdLst/>
            <a:ahLst/>
            <a:cxnLst/>
            <a:rect l="l" t="t" r="r" b="b"/>
            <a:pathLst>
              <a:path w="271779" h="196850">
                <a:moveTo>
                  <a:pt x="0" y="0"/>
                </a:moveTo>
                <a:lnTo>
                  <a:pt x="43542" y="31490"/>
                </a:lnTo>
                <a:lnTo>
                  <a:pt x="87085" y="62980"/>
                </a:lnTo>
                <a:lnTo>
                  <a:pt x="130627" y="94470"/>
                </a:lnTo>
                <a:lnTo>
                  <a:pt x="174170" y="125961"/>
                </a:lnTo>
                <a:lnTo>
                  <a:pt x="217713" y="157451"/>
                </a:lnTo>
                <a:lnTo>
                  <a:pt x="261255" y="188941"/>
                </a:lnTo>
                <a:lnTo>
                  <a:pt x="271567" y="196399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13010" y="2848232"/>
            <a:ext cx="130493" cy="117158"/>
          </a:xfrm>
          <a:custGeom>
            <a:avLst/>
            <a:gdLst/>
            <a:ahLst/>
            <a:cxnLst/>
            <a:rect l="l" t="t" r="r" b="b"/>
            <a:pathLst>
              <a:path w="173989" h="156210">
                <a:moveTo>
                  <a:pt x="92086" y="0"/>
                </a:moveTo>
                <a:lnTo>
                  <a:pt x="0" y="127331"/>
                </a:lnTo>
                <a:lnTo>
                  <a:pt x="173375" y="155752"/>
                </a:lnTo>
                <a:lnTo>
                  <a:pt x="920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78670" y="3378093"/>
            <a:ext cx="1552098" cy="5715"/>
          </a:xfrm>
          <a:custGeom>
            <a:avLst/>
            <a:gdLst/>
            <a:ahLst/>
            <a:cxnLst/>
            <a:rect l="l" t="t" r="r" b="b"/>
            <a:pathLst>
              <a:path w="2069464" h="7620">
                <a:moveTo>
                  <a:pt x="-12700" y="3767"/>
                </a:moveTo>
                <a:lnTo>
                  <a:pt x="2081747" y="3767"/>
                </a:lnTo>
              </a:path>
            </a:pathLst>
          </a:custGeom>
          <a:ln w="329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33416" y="3324828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572" y="0"/>
                </a:moveTo>
                <a:lnTo>
                  <a:pt x="0" y="157140"/>
                </a:lnTo>
                <a:lnTo>
                  <a:pt x="157426" y="79142"/>
                </a:lnTo>
                <a:lnTo>
                  <a:pt x="5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51486" y="2972315"/>
            <a:ext cx="1342548" cy="823913"/>
          </a:xfrm>
          <a:custGeom>
            <a:avLst/>
            <a:gdLst/>
            <a:ahLst/>
            <a:cxnLst/>
            <a:rect l="l" t="t" r="r" b="b"/>
            <a:pathLst>
              <a:path w="1790065" h="1098550">
                <a:moveTo>
                  <a:pt x="0" y="915265"/>
                </a:moveTo>
                <a:lnTo>
                  <a:pt x="0" y="183057"/>
                </a:lnTo>
                <a:lnTo>
                  <a:pt x="6538" y="134393"/>
                </a:lnTo>
                <a:lnTo>
                  <a:pt x="24992" y="90664"/>
                </a:lnTo>
                <a:lnTo>
                  <a:pt x="53616" y="53616"/>
                </a:lnTo>
                <a:lnTo>
                  <a:pt x="90664" y="24992"/>
                </a:lnTo>
                <a:lnTo>
                  <a:pt x="134393" y="6538"/>
                </a:lnTo>
                <a:lnTo>
                  <a:pt x="183057" y="0"/>
                </a:lnTo>
                <a:lnTo>
                  <a:pt x="1606580" y="0"/>
                </a:lnTo>
                <a:lnTo>
                  <a:pt x="1655244" y="6538"/>
                </a:lnTo>
                <a:lnTo>
                  <a:pt x="1698973" y="24992"/>
                </a:lnTo>
                <a:lnTo>
                  <a:pt x="1736021" y="53616"/>
                </a:lnTo>
                <a:lnTo>
                  <a:pt x="1764645" y="90664"/>
                </a:lnTo>
                <a:lnTo>
                  <a:pt x="1783099" y="134393"/>
                </a:lnTo>
                <a:lnTo>
                  <a:pt x="1789638" y="183057"/>
                </a:lnTo>
                <a:lnTo>
                  <a:pt x="1789638" y="915265"/>
                </a:lnTo>
                <a:lnTo>
                  <a:pt x="1783099" y="963929"/>
                </a:lnTo>
                <a:lnTo>
                  <a:pt x="1764645" y="1007658"/>
                </a:lnTo>
                <a:lnTo>
                  <a:pt x="1736021" y="1044706"/>
                </a:lnTo>
                <a:lnTo>
                  <a:pt x="1698973" y="1073330"/>
                </a:lnTo>
                <a:lnTo>
                  <a:pt x="1655244" y="1091783"/>
                </a:lnTo>
                <a:lnTo>
                  <a:pt x="1606580" y="1098322"/>
                </a:lnTo>
                <a:lnTo>
                  <a:pt x="183057" y="1098322"/>
                </a:lnTo>
                <a:lnTo>
                  <a:pt x="134393" y="1091783"/>
                </a:lnTo>
                <a:lnTo>
                  <a:pt x="90664" y="1073330"/>
                </a:lnTo>
                <a:lnTo>
                  <a:pt x="53616" y="1044706"/>
                </a:lnTo>
                <a:lnTo>
                  <a:pt x="24992" y="1007658"/>
                </a:lnTo>
                <a:lnTo>
                  <a:pt x="6538" y="963929"/>
                </a:lnTo>
                <a:lnTo>
                  <a:pt x="0" y="915265"/>
                </a:lnTo>
                <a:close/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72025" y="3095625"/>
            <a:ext cx="692468" cy="563615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85725" marR="3810" indent="-76200" defTabSz="685800">
              <a:lnSpc>
                <a:spcPts val="2100"/>
              </a:lnSpc>
              <a:spcBef>
                <a:spcPts val="194"/>
              </a:spcBef>
            </a:pPr>
            <a:r>
              <a:rPr b="1" dirty="0">
                <a:solidFill>
                  <a:srgbClr val="CC0000"/>
                </a:solidFill>
                <a:latin typeface="Arial"/>
                <a:cs typeface="Arial"/>
              </a:rPr>
              <a:t>Matr</a:t>
            </a:r>
            <a:r>
              <a:rPr b="1" spc="-4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b="1" dirty="0">
                <a:solidFill>
                  <a:srgbClr val="CC0000"/>
                </a:solidFill>
                <a:latin typeface="Arial"/>
                <a:cs typeface="Arial"/>
              </a:rPr>
              <a:t>x  </a:t>
            </a:r>
            <a:r>
              <a:rPr b="1" spc="-4" dirty="0">
                <a:solidFill>
                  <a:srgbClr val="CC0000"/>
                </a:solidFill>
                <a:latin typeface="Arial"/>
                <a:cs typeface="Arial"/>
              </a:rPr>
              <a:t>Mult.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29125" y="2228851"/>
            <a:ext cx="98488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transform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76725" y="2495551"/>
            <a:ext cx="12773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params:</a:t>
            </a:r>
            <a:r>
              <a:rPr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3x3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38375" y="4381501"/>
            <a:ext cx="5019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Data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93728" y="3375528"/>
            <a:ext cx="364331" cy="3810"/>
          </a:xfrm>
          <a:custGeom>
            <a:avLst/>
            <a:gdLst/>
            <a:ahLst/>
            <a:cxnLst/>
            <a:rect l="l" t="t" r="r" b="b"/>
            <a:pathLst>
              <a:path w="485775" h="5079">
                <a:moveTo>
                  <a:pt x="-12700" y="2246"/>
                </a:moveTo>
                <a:lnTo>
                  <a:pt x="498184" y="2246"/>
                </a:lnTo>
              </a:path>
            </a:pathLst>
          </a:custGeom>
          <a:ln w="298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60471" y="3320001"/>
            <a:ext cx="118586" cy="118110"/>
          </a:xfrm>
          <a:custGeom>
            <a:avLst/>
            <a:gdLst/>
            <a:ahLst/>
            <a:cxnLst/>
            <a:rect l="l" t="t" r="r" b="b"/>
            <a:pathLst>
              <a:path w="158115" h="157479">
                <a:moveTo>
                  <a:pt x="1454" y="0"/>
                </a:moveTo>
                <a:lnTo>
                  <a:pt x="0" y="157134"/>
                </a:lnTo>
                <a:lnTo>
                  <a:pt x="157862" y="80021"/>
                </a:lnTo>
                <a:lnTo>
                  <a:pt x="14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78868" y="2537678"/>
            <a:ext cx="494824" cy="1693069"/>
          </a:xfrm>
          <a:custGeom>
            <a:avLst/>
            <a:gdLst/>
            <a:ahLst/>
            <a:cxnLst/>
            <a:rect l="l" t="t" r="r" b="b"/>
            <a:pathLst>
              <a:path w="659765" h="2257425">
                <a:moveTo>
                  <a:pt x="0" y="0"/>
                </a:moveTo>
                <a:lnTo>
                  <a:pt x="659249" y="0"/>
                </a:lnTo>
                <a:lnTo>
                  <a:pt x="659249" y="2257354"/>
                </a:lnTo>
                <a:lnTo>
                  <a:pt x="0" y="2257354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34076" y="4257675"/>
            <a:ext cx="1306829" cy="563615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409575" marR="3810" indent="-400050" defTabSz="685800">
              <a:lnSpc>
                <a:spcPts val="2100"/>
              </a:lnSpc>
              <a:spcBef>
                <a:spcPts val="194"/>
              </a:spcBef>
            </a:pPr>
            <a:r>
              <a:rPr spc="-68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rans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ormed  Data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05000" y="3219451"/>
            <a:ext cx="1843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71725" y="2228851"/>
            <a:ext cx="1462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38900" y="2228851"/>
            <a:ext cx="1462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7700" y="1219200"/>
            <a:ext cx="62865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The transformation 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is just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matrix</a:t>
            </a:r>
            <a:r>
              <a:rPr sz="2400" spc="30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multiplication!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99671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5338" y="1588839"/>
            <a:ext cx="746760" cy="687229"/>
          </a:xfrm>
          <a:custGeom>
            <a:avLst/>
            <a:gdLst/>
            <a:ahLst/>
            <a:cxnLst/>
            <a:rect l="l" t="t" r="r" b="b"/>
            <a:pathLst>
              <a:path w="995679" h="916305">
                <a:moveTo>
                  <a:pt x="0" y="763095"/>
                </a:moveTo>
                <a:lnTo>
                  <a:pt x="0" y="152622"/>
                </a:lnTo>
                <a:lnTo>
                  <a:pt x="7780" y="104382"/>
                </a:lnTo>
                <a:lnTo>
                  <a:pt x="29447" y="62485"/>
                </a:lnTo>
                <a:lnTo>
                  <a:pt x="62485" y="29447"/>
                </a:lnTo>
                <a:lnTo>
                  <a:pt x="104382" y="7780"/>
                </a:lnTo>
                <a:lnTo>
                  <a:pt x="152622" y="0"/>
                </a:lnTo>
                <a:lnTo>
                  <a:pt x="842939" y="0"/>
                </a:lnTo>
                <a:lnTo>
                  <a:pt x="891180" y="7780"/>
                </a:lnTo>
                <a:lnTo>
                  <a:pt x="933076" y="29447"/>
                </a:lnTo>
                <a:lnTo>
                  <a:pt x="966115" y="62485"/>
                </a:lnTo>
                <a:lnTo>
                  <a:pt x="987781" y="104382"/>
                </a:lnTo>
                <a:lnTo>
                  <a:pt x="995562" y="152622"/>
                </a:lnTo>
                <a:lnTo>
                  <a:pt x="995562" y="763095"/>
                </a:lnTo>
                <a:lnTo>
                  <a:pt x="987781" y="811335"/>
                </a:lnTo>
                <a:lnTo>
                  <a:pt x="966115" y="853232"/>
                </a:lnTo>
                <a:lnTo>
                  <a:pt x="933076" y="886270"/>
                </a:lnTo>
                <a:lnTo>
                  <a:pt x="891180" y="907937"/>
                </a:lnTo>
                <a:lnTo>
                  <a:pt x="842939" y="915717"/>
                </a:lnTo>
                <a:lnTo>
                  <a:pt x="152622" y="915717"/>
                </a:lnTo>
                <a:lnTo>
                  <a:pt x="104382" y="907937"/>
                </a:lnTo>
                <a:lnTo>
                  <a:pt x="62485" y="886270"/>
                </a:lnTo>
                <a:lnTo>
                  <a:pt x="29447" y="853232"/>
                </a:lnTo>
                <a:lnTo>
                  <a:pt x="7780" y="811335"/>
                </a:lnTo>
                <a:lnTo>
                  <a:pt x="0" y="76309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19300" y="1800226"/>
            <a:ext cx="5781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10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-Net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491251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042636" algn="l"/>
              </a:tabLst>
            </a:pPr>
            <a:r>
              <a:rPr sz="3000" b="0" dirty="0">
                <a:solidFill>
                  <a:srgbClr val="F2F2F2"/>
                </a:solidFill>
              </a:rPr>
              <a:t>Embedding	Space</a:t>
            </a:r>
            <a:r>
              <a:rPr sz="3000" b="0" spc="-233" dirty="0">
                <a:solidFill>
                  <a:srgbClr val="F2F2F2"/>
                </a:solidFill>
              </a:rPr>
              <a:t> </a:t>
            </a:r>
            <a:r>
              <a:rPr sz="3000" b="0" dirty="0">
                <a:solidFill>
                  <a:srgbClr val="F2F2F2"/>
                </a:solidFill>
              </a:rPr>
              <a:t>Alignment</a:t>
            </a:r>
            <a:endParaRPr sz="3000"/>
          </a:p>
        </p:txBody>
      </p:sp>
      <p:sp>
        <p:nvSpPr>
          <p:cNvPr id="5" name="object 5"/>
          <p:cNvSpPr/>
          <p:nvPr/>
        </p:nvSpPr>
        <p:spPr>
          <a:xfrm>
            <a:off x="702536" y="2028364"/>
            <a:ext cx="746760" cy="1411604"/>
          </a:xfrm>
          <a:custGeom>
            <a:avLst/>
            <a:gdLst/>
            <a:ahLst/>
            <a:cxnLst/>
            <a:rect l="l" t="t" r="r" b="b"/>
            <a:pathLst>
              <a:path w="995680" h="1882139">
                <a:moveTo>
                  <a:pt x="0" y="0"/>
                </a:moveTo>
                <a:lnTo>
                  <a:pt x="995562" y="0"/>
                </a:lnTo>
                <a:lnTo>
                  <a:pt x="995562" y="1882052"/>
                </a:lnTo>
                <a:lnTo>
                  <a:pt x="0" y="1882052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6111" y="2019295"/>
            <a:ext cx="405289" cy="419576"/>
          </a:xfrm>
          <a:custGeom>
            <a:avLst/>
            <a:gdLst/>
            <a:ahLst/>
            <a:cxnLst/>
            <a:rect l="l" t="t" r="r" b="b"/>
            <a:pathLst>
              <a:path w="540385" h="559435">
                <a:moveTo>
                  <a:pt x="0" y="559388"/>
                </a:moveTo>
                <a:lnTo>
                  <a:pt x="531378" y="9135"/>
                </a:lnTo>
                <a:lnTo>
                  <a:pt x="540201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11079" y="1932233"/>
            <a:ext cx="124301" cy="125730"/>
          </a:xfrm>
          <a:custGeom>
            <a:avLst/>
            <a:gdLst/>
            <a:ahLst/>
            <a:cxnLst/>
            <a:rect l="l" t="t" r="r" b="b"/>
            <a:pathLst>
              <a:path w="165735" h="167639">
                <a:moveTo>
                  <a:pt x="165679" y="0"/>
                </a:moveTo>
                <a:lnTo>
                  <a:pt x="0" y="58458"/>
                </a:lnTo>
                <a:lnTo>
                  <a:pt x="113037" y="167618"/>
                </a:lnTo>
                <a:lnTo>
                  <a:pt x="1656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66659" y="2211277"/>
            <a:ext cx="213818" cy="169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9208" y="2738949"/>
            <a:ext cx="1126331" cy="14764"/>
          </a:xfrm>
          <a:custGeom>
            <a:avLst/>
            <a:gdLst/>
            <a:ahLst/>
            <a:cxnLst/>
            <a:rect l="l" t="t" r="r" b="b"/>
            <a:pathLst>
              <a:path w="1501775" h="19685">
                <a:moveTo>
                  <a:pt x="0" y="0"/>
                </a:moveTo>
                <a:lnTo>
                  <a:pt x="51331" y="662"/>
                </a:lnTo>
                <a:lnTo>
                  <a:pt x="102662" y="1324"/>
                </a:lnTo>
                <a:lnTo>
                  <a:pt x="153993" y="1986"/>
                </a:lnTo>
                <a:lnTo>
                  <a:pt x="205324" y="2648"/>
                </a:lnTo>
                <a:lnTo>
                  <a:pt x="256656" y="3311"/>
                </a:lnTo>
                <a:lnTo>
                  <a:pt x="307987" y="3973"/>
                </a:lnTo>
                <a:lnTo>
                  <a:pt x="359318" y="4635"/>
                </a:lnTo>
                <a:lnTo>
                  <a:pt x="410649" y="5297"/>
                </a:lnTo>
                <a:lnTo>
                  <a:pt x="461981" y="5960"/>
                </a:lnTo>
                <a:lnTo>
                  <a:pt x="513312" y="6622"/>
                </a:lnTo>
                <a:lnTo>
                  <a:pt x="564643" y="7284"/>
                </a:lnTo>
                <a:lnTo>
                  <a:pt x="615974" y="7946"/>
                </a:lnTo>
                <a:lnTo>
                  <a:pt x="667306" y="8609"/>
                </a:lnTo>
                <a:lnTo>
                  <a:pt x="718637" y="9271"/>
                </a:lnTo>
                <a:lnTo>
                  <a:pt x="769968" y="9933"/>
                </a:lnTo>
                <a:lnTo>
                  <a:pt x="821299" y="10595"/>
                </a:lnTo>
                <a:lnTo>
                  <a:pt x="872631" y="11258"/>
                </a:lnTo>
                <a:lnTo>
                  <a:pt x="923962" y="11920"/>
                </a:lnTo>
                <a:lnTo>
                  <a:pt x="975293" y="12582"/>
                </a:lnTo>
                <a:lnTo>
                  <a:pt x="1026624" y="13244"/>
                </a:lnTo>
                <a:lnTo>
                  <a:pt x="1077956" y="13907"/>
                </a:lnTo>
                <a:lnTo>
                  <a:pt x="1129287" y="14569"/>
                </a:lnTo>
                <a:lnTo>
                  <a:pt x="1180618" y="15231"/>
                </a:lnTo>
                <a:lnTo>
                  <a:pt x="1231950" y="15893"/>
                </a:lnTo>
                <a:lnTo>
                  <a:pt x="1283281" y="16555"/>
                </a:lnTo>
                <a:lnTo>
                  <a:pt x="1334612" y="17218"/>
                </a:lnTo>
                <a:lnTo>
                  <a:pt x="1385943" y="17880"/>
                </a:lnTo>
                <a:lnTo>
                  <a:pt x="1437275" y="18542"/>
                </a:lnTo>
                <a:lnTo>
                  <a:pt x="1488606" y="19204"/>
                </a:lnTo>
                <a:lnTo>
                  <a:pt x="1501305" y="1936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77601" y="2694593"/>
            <a:ext cx="119063" cy="118110"/>
          </a:xfrm>
          <a:custGeom>
            <a:avLst/>
            <a:gdLst/>
            <a:ahLst/>
            <a:cxnLst/>
            <a:rect l="l" t="t" r="r" b="b"/>
            <a:pathLst>
              <a:path w="158750" h="157479">
                <a:moveTo>
                  <a:pt x="2026" y="0"/>
                </a:moveTo>
                <a:lnTo>
                  <a:pt x="0" y="157128"/>
                </a:lnTo>
                <a:lnTo>
                  <a:pt x="158141" y="80590"/>
                </a:lnTo>
                <a:lnTo>
                  <a:pt x="20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05732" y="2390738"/>
            <a:ext cx="1323975" cy="746283"/>
          </a:xfrm>
          <a:custGeom>
            <a:avLst/>
            <a:gdLst/>
            <a:ahLst/>
            <a:cxnLst/>
            <a:rect l="l" t="t" r="r" b="b"/>
            <a:pathLst>
              <a:path w="1765300" h="995045">
                <a:moveTo>
                  <a:pt x="0" y="828797"/>
                </a:moveTo>
                <a:lnTo>
                  <a:pt x="0" y="165763"/>
                </a:lnTo>
                <a:lnTo>
                  <a:pt x="5921" y="121697"/>
                </a:lnTo>
                <a:lnTo>
                  <a:pt x="22631" y="82099"/>
                </a:lnTo>
                <a:lnTo>
                  <a:pt x="48551" y="48551"/>
                </a:lnTo>
                <a:lnTo>
                  <a:pt x="82099" y="22631"/>
                </a:lnTo>
                <a:lnTo>
                  <a:pt x="121697" y="5921"/>
                </a:lnTo>
                <a:lnTo>
                  <a:pt x="165763" y="0"/>
                </a:lnTo>
                <a:lnTo>
                  <a:pt x="1599205" y="0"/>
                </a:lnTo>
                <a:lnTo>
                  <a:pt x="1643271" y="5921"/>
                </a:lnTo>
                <a:lnTo>
                  <a:pt x="1682869" y="22631"/>
                </a:lnTo>
                <a:lnTo>
                  <a:pt x="1716417" y="48551"/>
                </a:lnTo>
                <a:lnTo>
                  <a:pt x="1742336" y="82099"/>
                </a:lnTo>
                <a:lnTo>
                  <a:pt x="1759047" y="121697"/>
                </a:lnTo>
                <a:lnTo>
                  <a:pt x="1764968" y="165763"/>
                </a:lnTo>
                <a:lnTo>
                  <a:pt x="1764968" y="828797"/>
                </a:lnTo>
                <a:lnTo>
                  <a:pt x="1759047" y="872864"/>
                </a:lnTo>
                <a:lnTo>
                  <a:pt x="1742336" y="912461"/>
                </a:lnTo>
                <a:lnTo>
                  <a:pt x="1716417" y="946010"/>
                </a:lnTo>
                <a:lnTo>
                  <a:pt x="1682869" y="971929"/>
                </a:lnTo>
                <a:lnTo>
                  <a:pt x="1643271" y="988640"/>
                </a:lnTo>
                <a:lnTo>
                  <a:pt x="1599205" y="994561"/>
                </a:lnTo>
                <a:lnTo>
                  <a:pt x="165763" y="994561"/>
                </a:lnTo>
                <a:lnTo>
                  <a:pt x="121697" y="988640"/>
                </a:lnTo>
                <a:lnTo>
                  <a:pt x="82099" y="971929"/>
                </a:lnTo>
                <a:lnTo>
                  <a:pt x="48551" y="946010"/>
                </a:lnTo>
                <a:lnTo>
                  <a:pt x="22631" y="912461"/>
                </a:lnTo>
                <a:lnTo>
                  <a:pt x="5921" y="872864"/>
                </a:lnTo>
                <a:lnTo>
                  <a:pt x="0" y="828797"/>
                </a:lnTo>
                <a:close/>
              </a:path>
            </a:pathLst>
          </a:custGeom>
          <a:ln w="2539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48000" y="2466976"/>
            <a:ext cx="641508" cy="563616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76200" marR="3810" indent="-66675" defTabSz="685800">
              <a:lnSpc>
                <a:spcPts val="2100"/>
              </a:lnSpc>
              <a:spcBef>
                <a:spcPts val="19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Ma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rix 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Mult.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43200" y="1600201"/>
            <a:ext cx="1544479" cy="563616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525" marR="3810" defTabSz="685800">
              <a:lnSpc>
                <a:spcPts val="2100"/>
              </a:lnSpc>
              <a:spcBef>
                <a:spcPts val="195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transform 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params:</a:t>
            </a:r>
            <a:r>
              <a:rPr spc="-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4" dirty="0">
                <a:solidFill>
                  <a:prstClr val="black"/>
                </a:solidFill>
                <a:latin typeface="Arial"/>
                <a:cs typeface="Arial"/>
              </a:rPr>
              <a:t>64x64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9575" y="3514726"/>
            <a:ext cx="1328261" cy="832919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9525" marR="3810" indent="-476" algn="ctr" defTabSz="685800">
              <a:lnSpc>
                <a:spcPts val="2100"/>
              </a:lnSpc>
              <a:spcBef>
                <a:spcPts val="194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Input  embedding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:  </a:t>
            </a:r>
            <a:r>
              <a:rPr b="1" spc="-4" dirty="0">
                <a:solidFill>
                  <a:prstClr val="black"/>
                </a:solidFill>
                <a:latin typeface="Arial"/>
                <a:cs typeface="Arial"/>
              </a:rPr>
              <a:t>Nx64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77034" y="2726914"/>
            <a:ext cx="283845" cy="2858"/>
          </a:xfrm>
          <a:custGeom>
            <a:avLst/>
            <a:gdLst/>
            <a:ahLst/>
            <a:cxnLst/>
            <a:rect l="l" t="t" r="r" b="b"/>
            <a:pathLst>
              <a:path w="378460" h="3810">
                <a:moveTo>
                  <a:pt x="-12700" y="1748"/>
                </a:moveTo>
                <a:lnTo>
                  <a:pt x="390639" y="1748"/>
                </a:lnTo>
              </a:path>
            </a:pathLst>
          </a:custGeom>
          <a:ln w="288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63119" y="2670641"/>
            <a:ext cx="118586" cy="118110"/>
          </a:xfrm>
          <a:custGeom>
            <a:avLst/>
            <a:gdLst/>
            <a:ahLst/>
            <a:cxnLst/>
            <a:rect l="l" t="t" r="r" b="b"/>
            <a:pathLst>
              <a:path w="158114" h="157479">
                <a:moveTo>
                  <a:pt x="1454" y="0"/>
                </a:moveTo>
                <a:lnTo>
                  <a:pt x="0" y="157134"/>
                </a:lnTo>
                <a:lnTo>
                  <a:pt x="157861" y="80021"/>
                </a:lnTo>
                <a:lnTo>
                  <a:pt x="14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81514" y="2028364"/>
            <a:ext cx="746760" cy="1411604"/>
          </a:xfrm>
          <a:custGeom>
            <a:avLst/>
            <a:gdLst/>
            <a:ahLst/>
            <a:cxnLst/>
            <a:rect l="l" t="t" r="r" b="b"/>
            <a:pathLst>
              <a:path w="995679" h="1882139">
                <a:moveTo>
                  <a:pt x="0" y="0"/>
                </a:moveTo>
                <a:lnTo>
                  <a:pt x="995563" y="0"/>
                </a:lnTo>
                <a:lnTo>
                  <a:pt x="995563" y="1882052"/>
                </a:lnTo>
                <a:lnTo>
                  <a:pt x="0" y="1882052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86225" y="3486151"/>
            <a:ext cx="1328261" cy="832919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9525" marR="3810" indent="16193" algn="ctr" defTabSz="685800">
              <a:lnSpc>
                <a:spcPts val="2100"/>
              </a:lnSpc>
              <a:spcBef>
                <a:spcPts val="194"/>
              </a:spcBef>
            </a:pPr>
            <a:r>
              <a:rPr spc="-68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rans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ormed  embedding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:  </a:t>
            </a:r>
            <a:r>
              <a:rPr b="1" spc="-4" dirty="0">
                <a:solidFill>
                  <a:prstClr val="black"/>
                </a:solidFill>
                <a:latin typeface="Arial"/>
                <a:cs typeface="Arial"/>
              </a:rPr>
              <a:t>Nx64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55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5338" y="1588839"/>
            <a:ext cx="746760" cy="687229"/>
          </a:xfrm>
          <a:custGeom>
            <a:avLst/>
            <a:gdLst/>
            <a:ahLst/>
            <a:cxnLst/>
            <a:rect l="l" t="t" r="r" b="b"/>
            <a:pathLst>
              <a:path w="995679" h="916305">
                <a:moveTo>
                  <a:pt x="0" y="763095"/>
                </a:moveTo>
                <a:lnTo>
                  <a:pt x="0" y="152622"/>
                </a:lnTo>
                <a:lnTo>
                  <a:pt x="7780" y="104382"/>
                </a:lnTo>
                <a:lnTo>
                  <a:pt x="29447" y="62485"/>
                </a:lnTo>
                <a:lnTo>
                  <a:pt x="62485" y="29447"/>
                </a:lnTo>
                <a:lnTo>
                  <a:pt x="104382" y="7780"/>
                </a:lnTo>
                <a:lnTo>
                  <a:pt x="152622" y="0"/>
                </a:lnTo>
                <a:lnTo>
                  <a:pt x="842939" y="0"/>
                </a:lnTo>
                <a:lnTo>
                  <a:pt x="891180" y="7780"/>
                </a:lnTo>
                <a:lnTo>
                  <a:pt x="933076" y="29447"/>
                </a:lnTo>
                <a:lnTo>
                  <a:pt x="966115" y="62485"/>
                </a:lnTo>
                <a:lnTo>
                  <a:pt x="987781" y="104382"/>
                </a:lnTo>
                <a:lnTo>
                  <a:pt x="995562" y="152622"/>
                </a:lnTo>
                <a:lnTo>
                  <a:pt x="995562" y="763095"/>
                </a:lnTo>
                <a:lnTo>
                  <a:pt x="987781" y="811335"/>
                </a:lnTo>
                <a:lnTo>
                  <a:pt x="966115" y="853232"/>
                </a:lnTo>
                <a:lnTo>
                  <a:pt x="933076" y="886270"/>
                </a:lnTo>
                <a:lnTo>
                  <a:pt x="891180" y="907937"/>
                </a:lnTo>
                <a:lnTo>
                  <a:pt x="842939" y="915717"/>
                </a:lnTo>
                <a:lnTo>
                  <a:pt x="152622" y="915717"/>
                </a:lnTo>
                <a:lnTo>
                  <a:pt x="104382" y="907937"/>
                </a:lnTo>
                <a:lnTo>
                  <a:pt x="62485" y="886270"/>
                </a:lnTo>
                <a:lnTo>
                  <a:pt x="29447" y="853232"/>
                </a:lnTo>
                <a:lnTo>
                  <a:pt x="7780" y="811335"/>
                </a:lnTo>
                <a:lnTo>
                  <a:pt x="0" y="76309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19300" y="1800226"/>
            <a:ext cx="5781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10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-Net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491251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042636" algn="l"/>
              </a:tabLst>
            </a:pPr>
            <a:r>
              <a:rPr sz="3000" b="0" dirty="0">
                <a:solidFill>
                  <a:srgbClr val="F2F2F2"/>
                </a:solidFill>
              </a:rPr>
              <a:t>Embedding	Space</a:t>
            </a:r>
            <a:r>
              <a:rPr sz="3000" b="0" spc="-233" dirty="0">
                <a:solidFill>
                  <a:srgbClr val="F2F2F2"/>
                </a:solidFill>
              </a:rPr>
              <a:t> </a:t>
            </a:r>
            <a:r>
              <a:rPr sz="3000" b="0" dirty="0">
                <a:solidFill>
                  <a:srgbClr val="F2F2F2"/>
                </a:solidFill>
              </a:rPr>
              <a:t>Alignment</a:t>
            </a:r>
            <a:endParaRPr sz="3000"/>
          </a:p>
        </p:txBody>
      </p:sp>
      <p:sp>
        <p:nvSpPr>
          <p:cNvPr id="5" name="object 5"/>
          <p:cNvSpPr/>
          <p:nvPr/>
        </p:nvSpPr>
        <p:spPr>
          <a:xfrm>
            <a:off x="702536" y="2028364"/>
            <a:ext cx="746760" cy="1411604"/>
          </a:xfrm>
          <a:custGeom>
            <a:avLst/>
            <a:gdLst/>
            <a:ahLst/>
            <a:cxnLst/>
            <a:rect l="l" t="t" r="r" b="b"/>
            <a:pathLst>
              <a:path w="995680" h="1882139">
                <a:moveTo>
                  <a:pt x="0" y="0"/>
                </a:moveTo>
                <a:lnTo>
                  <a:pt x="995562" y="0"/>
                </a:lnTo>
                <a:lnTo>
                  <a:pt x="995562" y="1882052"/>
                </a:lnTo>
                <a:lnTo>
                  <a:pt x="0" y="1882052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6111" y="2019295"/>
            <a:ext cx="405289" cy="419576"/>
          </a:xfrm>
          <a:custGeom>
            <a:avLst/>
            <a:gdLst/>
            <a:ahLst/>
            <a:cxnLst/>
            <a:rect l="l" t="t" r="r" b="b"/>
            <a:pathLst>
              <a:path w="540385" h="559435">
                <a:moveTo>
                  <a:pt x="0" y="559388"/>
                </a:moveTo>
                <a:lnTo>
                  <a:pt x="531378" y="9135"/>
                </a:lnTo>
                <a:lnTo>
                  <a:pt x="540201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11079" y="1932233"/>
            <a:ext cx="124301" cy="125730"/>
          </a:xfrm>
          <a:custGeom>
            <a:avLst/>
            <a:gdLst/>
            <a:ahLst/>
            <a:cxnLst/>
            <a:rect l="l" t="t" r="r" b="b"/>
            <a:pathLst>
              <a:path w="165735" h="167639">
                <a:moveTo>
                  <a:pt x="165679" y="0"/>
                </a:moveTo>
                <a:lnTo>
                  <a:pt x="0" y="58458"/>
                </a:lnTo>
                <a:lnTo>
                  <a:pt x="113037" y="167618"/>
                </a:lnTo>
                <a:lnTo>
                  <a:pt x="1656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66659" y="2211277"/>
            <a:ext cx="213818" cy="169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9208" y="2738949"/>
            <a:ext cx="1126331" cy="14764"/>
          </a:xfrm>
          <a:custGeom>
            <a:avLst/>
            <a:gdLst/>
            <a:ahLst/>
            <a:cxnLst/>
            <a:rect l="l" t="t" r="r" b="b"/>
            <a:pathLst>
              <a:path w="1501775" h="19685">
                <a:moveTo>
                  <a:pt x="0" y="0"/>
                </a:moveTo>
                <a:lnTo>
                  <a:pt x="51331" y="662"/>
                </a:lnTo>
                <a:lnTo>
                  <a:pt x="102662" y="1324"/>
                </a:lnTo>
                <a:lnTo>
                  <a:pt x="153993" y="1986"/>
                </a:lnTo>
                <a:lnTo>
                  <a:pt x="205324" y="2648"/>
                </a:lnTo>
                <a:lnTo>
                  <a:pt x="256656" y="3311"/>
                </a:lnTo>
                <a:lnTo>
                  <a:pt x="307987" y="3973"/>
                </a:lnTo>
                <a:lnTo>
                  <a:pt x="359318" y="4635"/>
                </a:lnTo>
                <a:lnTo>
                  <a:pt x="410649" y="5297"/>
                </a:lnTo>
                <a:lnTo>
                  <a:pt x="461981" y="5960"/>
                </a:lnTo>
                <a:lnTo>
                  <a:pt x="513312" y="6622"/>
                </a:lnTo>
                <a:lnTo>
                  <a:pt x="564643" y="7284"/>
                </a:lnTo>
                <a:lnTo>
                  <a:pt x="615974" y="7946"/>
                </a:lnTo>
                <a:lnTo>
                  <a:pt x="667306" y="8609"/>
                </a:lnTo>
                <a:lnTo>
                  <a:pt x="718637" y="9271"/>
                </a:lnTo>
                <a:lnTo>
                  <a:pt x="769968" y="9933"/>
                </a:lnTo>
                <a:lnTo>
                  <a:pt x="821299" y="10595"/>
                </a:lnTo>
                <a:lnTo>
                  <a:pt x="872631" y="11258"/>
                </a:lnTo>
                <a:lnTo>
                  <a:pt x="923962" y="11920"/>
                </a:lnTo>
                <a:lnTo>
                  <a:pt x="975293" y="12582"/>
                </a:lnTo>
                <a:lnTo>
                  <a:pt x="1026624" y="13244"/>
                </a:lnTo>
                <a:lnTo>
                  <a:pt x="1077956" y="13907"/>
                </a:lnTo>
                <a:lnTo>
                  <a:pt x="1129287" y="14569"/>
                </a:lnTo>
                <a:lnTo>
                  <a:pt x="1180618" y="15231"/>
                </a:lnTo>
                <a:lnTo>
                  <a:pt x="1231950" y="15893"/>
                </a:lnTo>
                <a:lnTo>
                  <a:pt x="1283281" y="16555"/>
                </a:lnTo>
                <a:lnTo>
                  <a:pt x="1334612" y="17218"/>
                </a:lnTo>
                <a:lnTo>
                  <a:pt x="1385943" y="17880"/>
                </a:lnTo>
                <a:lnTo>
                  <a:pt x="1437275" y="18542"/>
                </a:lnTo>
                <a:lnTo>
                  <a:pt x="1488606" y="19204"/>
                </a:lnTo>
                <a:lnTo>
                  <a:pt x="1501305" y="1936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77601" y="2694593"/>
            <a:ext cx="119063" cy="118110"/>
          </a:xfrm>
          <a:custGeom>
            <a:avLst/>
            <a:gdLst/>
            <a:ahLst/>
            <a:cxnLst/>
            <a:rect l="l" t="t" r="r" b="b"/>
            <a:pathLst>
              <a:path w="158750" h="157479">
                <a:moveTo>
                  <a:pt x="2026" y="0"/>
                </a:moveTo>
                <a:lnTo>
                  <a:pt x="0" y="157128"/>
                </a:lnTo>
                <a:lnTo>
                  <a:pt x="158141" y="80590"/>
                </a:lnTo>
                <a:lnTo>
                  <a:pt x="20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05732" y="2390738"/>
            <a:ext cx="1323975" cy="746283"/>
          </a:xfrm>
          <a:custGeom>
            <a:avLst/>
            <a:gdLst/>
            <a:ahLst/>
            <a:cxnLst/>
            <a:rect l="l" t="t" r="r" b="b"/>
            <a:pathLst>
              <a:path w="1765300" h="995045">
                <a:moveTo>
                  <a:pt x="0" y="828797"/>
                </a:moveTo>
                <a:lnTo>
                  <a:pt x="0" y="165763"/>
                </a:lnTo>
                <a:lnTo>
                  <a:pt x="5921" y="121697"/>
                </a:lnTo>
                <a:lnTo>
                  <a:pt x="22631" y="82099"/>
                </a:lnTo>
                <a:lnTo>
                  <a:pt x="48551" y="48551"/>
                </a:lnTo>
                <a:lnTo>
                  <a:pt x="82099" y="22631"/>
                </a:lnTo>
                <a:lnTo>
                  <a:pt x="121697" y="5921"/>
                </a:lnTo>
                <a:lnTo>
                  <a:pt x="165763" y="0"/>
                </a:lnTo>
                <a:lnTo>
                  <a:pt x="1599205" y="0"/>
                </a:lnTo>
                <a:lnTo>
                  <a:pt x="1643271" y="5921"/>
                </a:lnTo>
                <a:lnTo>
                  <a:pt x="1682869" y="22631"/>
                </a:lnTo>
                <a:lnTo>
                  <a:pt x="1716417" y="48551"/>
                </a:lnTo>
                <a:lnTo>
                  <a:pt x="1742336" y="82099"/>
                </a:lnTo>
                <a:lnTo>
                  <a:pt x="1759047" y="121697"/>
                </a:lnTo>
                <a:lnTo>
                  <a:pt x="1764968" y="165763"/>
                </a:lnTo>
                <a:lnTo>
                  <a:pt x="1764968" y="828797"/>
                </a:lnTo>
                <a:lnTo>
                  <a:pt x="1759047" y="872864"/>
                </a:lnTo>
                <a:lnTo>
                  <a:pt x="1742336" y="912461"/>
                </a:lnTo>
                <a:lnTo>
                  <a:pt x="1716417" y="946010"/>
                </a:lnTo>
                <a:lnTo>
                  <a:pt x="1682869" y="971929"/>
                </a:lnTo>
                <a:lnTo>
                  <a:pt x="1643271" y="988640"/>
                </a:lnTo>
                <a:lnTo>
                  <a:pt x="1599205" y="994561"/>
                </a:lnTo>
                <a:lnTo>
                  <a:pt x="165763" y="994561"/>
                </a:lnTo>
                <a:lnTo>
                  <a:pt x="121697" y="988640"/>
                </a:lnTo>
                <a:lnTo>
                  <a:pt x="82099" y="971929"/>
                </a:lnTo>
                <a:lnTo>
                  <a:pt x="48551" y="946010"/>
                </a:lnTo>
                <a:lnTo>
                  <a:pt x="22631" y="912461"/>
                </a:lnTo>
                <a:lnTo>
                  <a:pt x="5921" y="872864"/>
                </a:lnTo>
                <a:lnTo>
                  <a:pt x="0" y="828797"/>
                </a:lnTo>
                <a:close/>
              </a:path>
            </a:pathLst>
          </a:custGeom>
          <a:ln w="2539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48000" y="2466976"/>
            <a:ext cx="641508" cy="563616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76200" marR="3810" indent="-66675" defTabSz="685800">
              <a:lnSpc>
                <a:spcPts val="2100"/>
              </a:lnSpc>
              <a:spcBef>
                <a:spcPts val="19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Ma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rix 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Mult.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43200" y="1600201"/>
            <a:ext cx="1544479" cy="563616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525" marR="3810" defTabSz="685800">
              <a:lnSpc>
                <a:spcPts val="2100"/>
              </a:lnSpc>
              <a:spcBef>
                <a:spcPts val="195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transform 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params:</a:t>
            </a:r>
            <a:r>
              <a:rPr spc="-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4" dirty="0">
                <a:solidFill>
                  <a:prstClr val="black"/>
                </a:solidFill>
                <a:latin typeface="Arial"/>
                <a:cs typeface="Arial"/>
              </a:rPr>
              <a:t>64x64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9575" y="3514726"/>
            <a:ext cx="1328261" cy="832919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9525" marR="3810" indent="-476" algn="ctr" defTabSz="685800">
              <a:lnSpc>
                <a:spcPts val="2100"/>
              </a:lnSpc>
              <a:spcBef>
                <a:spcPts val="194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Input  embedding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:  </a:t>
            </a:r>
            <a:r>
              <a:rPr b="1" spc="-4" dirty="0">
                <a:solidFill>
                  <a:prstClr val="black"/>
                </a:solidFill>
                <a:latin typeface="Arial"/>
                <a:cs typeface="Arial"/>
              </a:rPr>
              <a:t>Nx64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34184" y="2726914"/>
            <a:ext cx="283845" cy="2858"/>
          </a:xfrm>
          <a:custGeom>
            <a:avLst/>
            <a:gdLst/>
            <a:ahLst/>
            <a:cxnLst/>
            <a:rect l="l" t="t" r="r" b="b"/>
            <a:pathLst>
              <a:path w="378460" h="3810">
                <a:moveTo>
                  <a:pt x="-12700" y="1748"/>
                </a:moveTo>
                <a:lnTo>
                  <a:pt x="390639" y="1748"/>
                </a:lnTo>
              </a:path>
            </a:pathLst>
          </a:custGeom>
          <a:ln w="288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20269" y="2670641"/>
            <a:ext cx="118586" cy="118110"/>
          </a:xfrm>
          <a:custGeom>
            <a:avLst/>
            <a:gdLst/>
            <a:ahLst/>
            <a:cxnLst/>
            <a:rect l="l" t="t" r="r" b="b"/>
            <a:pathLst>
              <a:path w="158114" h="157479">
                <a:moveTo>
                  <a:pt x="1454" y="0"/>
                </a:moveTo>
                <a:lnTo>
                  <a:pt x="0" y="157134"/>
                </a:lnTo>
                <a:lnTo>
                  <a:pt x="157861" y="80021"/>
                </a:lnTo>
                <a:lnTo>
                  <a:pt x="14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38664" y="2028364"/>
            <a:ext cx="746760" cy="1411604"/>
          </a:xfrm>
          <a:custGeom>
            <a:avLst/>
            <a:gdLst/>
            <a:ahLst/>
            <a:cxnLst/>
            <a:rect l="l" t="t" r="r" b="b"/>
            <a:pathLst>
              <a:path w="995679" h="1882139">
                <a:moveTo>
                  <a:pt x="0" y="0"/>
                </a:moveTo>
                <a:lnTo>
                  <a:pt x="995563" y="0"/>
                </a:lnTo>
                <a:lnTo>
                  <a:pt x="995563" y="1882052"/>
                </a:lnTo>
                <a:lnTo>
                  <a:pt x="0" y="1882052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43375" y="3486151"/>
            <a:ext cx="1328261" cy="832919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9525" marR="3810" indent="16193" algn="ctr" defTabSz="685800">
              <a:lnSpc>
                <a:spcPts val="2100"/>
              </a:lnSpc>
              <a:spcBef>
                <a:spcPts val="194"/>
              </a:spcBef>
            </a:pPr>
            <a:r>
              <a:rPr spc="-68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rans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ormed  embedding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:  </a:t>
            </a:r>
            <a:r>
              <a:rPr b="1" spc="-4" dirty="0">
                <a:solidFill>
                  <a:prstClr val="black"/>
                </a:solidFill>
                <a:latin typeface="Arial"/>
                <a:cs typeface="Arial"/>
              </a:rPr>
              <a:t>Nx64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43715" y="1857825"/>
            <a:ext cx="2852738" cy="1151758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7149" rIns="0" bIns="0" rtlCol="0">
            <a:spAutoFit/>
          </a:bodyPr>
          <a:lstStyle/>
          <a:p>
            <a:pPr marL="66199" defTabSz="685800">
              <a:spcBef>
                <a:spcPts val="371"/>
              </a:spcBef>
            </a:pPr>
            <a:r>
              <a:rPr b="1" spc="-4" dirty="0">
                <a:solidFill>
                  <a:prstClr val="black"/>
                </a:solidFill>
                <a:latin typeface="Arial"/>
                <a:cs typeface="Arial"/>
              </a:rPr>
              <a:t>Regularization: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spcBef>
                <a:spcPts val="4"/>
              </a:spcBef>
            </a:pPr>
            <a:endParaRPr sz="187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6199" marR="183833" defTabSz="685800">
              <a:lnSpc>
                <a:spcPts val="2100"/>
              </a:lnSpc>
            </a:pPr>
            <a:r>
              <a:rPr spc="-11" dirty="0">
                <a:solidFill>
                  <a:prstClr val="black"/>
                </a:solidFill>
                <a:latin typeface="Arial"/>
                <a:cs typeface="Arial"/>
              </a:rPr>
              <a:t>Transform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matrix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pc="-21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64x64  close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orthogonal: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73022" y="3200452"/>
            <a:ext cx="2448322" cy="332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562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B96F-159C-9249-A046-C8FBDC074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Scene Understanding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618E0-3D4E-5C49-BE07-ABE1261A0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50" y="1051130"/>
            <a:ext cx="7249099" cy="38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47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33447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927158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PointNet</a:t>
            </a:r>
            <a:r>
              <a:rPr sz="3000" b="0" spc="30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Classification	Network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97109" y="1812123"/>
            <a:ext cx="493441" cy="881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13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33447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927158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PointNet</a:t>
            </a:r>
            <a:r>
              <a:rPr sz="3000" b="0" spc="30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Classification	Network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97127" y="1624865"/>
            <a:ext cx="1786944" cy="2580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586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33447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927158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PointNet</a:t>
            </a:r>
            <a:r>
              <a:rPr sz="3000" b="0" spc="30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Classification	Network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44752" y="1624865"/>
            <a:ext cx="1786944" cy="2580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" y="1609725"/>
            <a:ext cx="3286125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941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33447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927158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PointNet</a:t>
            </a:r>
            <a:r>
              <a:rPr sz="3000" b="0" spc="30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Classification	Network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44752" y="1624865"/>
            <a:ext cx="1786944" cy="2580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675" y="1609725"/>
            <a:ext cx="3286125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495425"/>
            <a:ext cx="4886325" cy="278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677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33447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927158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PointNet</a:t>
            </a:r>
            <a:r>
              <a:rPr sz="3000" b="0" spc="30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Classification	Network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59367" y="1605032"/>
            <a:ext cx="4726492" cy="2626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625" y="1571625"/>
            <a:ext cx="6715125" cy="2676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450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33447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927158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PointNet</a:t>
            </a:r>
            <a:r>
              <a:rPr sz="3000" b="0" spc="30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Classification	Network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6769807" y="1715028"/>
            <a:ext cx="1316918" cy="1003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367" y="1605032"/>
            <a:ext cx="4726492" cy="2626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25" y="1571625"/>
            <a:ext cx="6715125" cy="2676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183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33447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927158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PointNet</a:t>
            </a:r>
            <a:r>
              <a:rPr sz="3000" b="0" spc="30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Classification	Network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6769707" y="1678541"/>
            <a:ext cx="2347003" cy="1308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367" y="1605032"/>
            <a:ext cx="4726492" cy="2626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25" y="1571625"/>
            <a:ext cx="6715125" cy="2676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524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764381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788319" algn="l"/>
                <a:tab pos="2212181" algn="l"/>
                <a:tab pos="6236494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Extension	to	PointNet</a:t>
            </a:r>
            <a:r>
              <a:rPr sz="3000" b="0" spc="26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Segmentation	Network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6769707" y="1678541"/>
            <a:ext cx="2347003" cy="1308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367" y="1605032"/>
            <a:ext cx="4726492" cy="2626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25" y="1571625"/>
            <a:ext cx="6715125" cy="2676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46717" y="1801304"/>
            <a:ext cx="595789" cy="952500"/>
          </a:xfrm>
          <a:custGeom>
            <a:avLst/>
            <a:gdLst/>
            <a:ahLst/>
            <a:cxnLst/>
            <a:rect l="l" t="t" r="r" b="b"/>
            <a:pathLst>
              <a:path w="794385" h="1270000">
                <a:moveTo>
                  <a:pt x="291210" y="0"/>
                </a:moveTo>
                <a:lnTo>
                  <a:pt x="502638" y="0"/>
                </a:lnTo>
                <a:lnTo>
                  <a:pt x="558233" y="222"/>
                </a:lnTo>
                <a:lnTo>
                  <a:pt x="602516" y="1783"/>
                </a:lnTo>
                <a:lnTo>
                  <a:pt x="673549" y="14270"/>
                </a:lnTo>
                <a:lnTo>
                  <a:pt x="708383" y="31474"/>
                </a:lnTo>
                <a:lnTo>
                  <a:pt x="738317" y="55532"/>
                </a:lnTo>
                <a:lnTo>
                  <a:pt x="762374" y="85466"/>
                </a:lnTo>
                <a:lnTo>
                  <a:pt x="779578" y="120299"/>
                </a:lnTo>
                <a:lnTo>
                  <a:pt x="792065" y="191494"/>
                </a:lnTo>
                <a:lnTo>
                  <a:pt x="793626" y="236162"/>
                </a:lnTo>
                <a:lnTo>
                  <a:pt x="793849" y="292505"/>
                </a:lnTo>
                <a:lnTo>
                  <a:pt x="793849" y="978789"/>
                </a:lnTo>
                <a:lnTo>
                  <a:pt x="793626" y="1034384"/>
                </a:lnTo>
                <a:lnTo>
                  <a:pt x="792065" y="1078667"/>
                </a:lnTo>
                <a:lnTo>
                  <a:pt x="779578" y="1149700"/>
                </a:lnTo>
                <a:lnTo>
                  <a:pt x="762374" y="1184533"/>
                </a:lnTo>
                <a:lnTo>
                  <a:pt x="738317" y="1214467"/>
                </a:lnTo>
                <a:lnTo>
                  <a:pt x="708383" y="1238525"/>
                </a:lnTo>
                <a:lnTo>
                  <a:pt x="673549" y="1255729"/>
                </a:lnTo>
                <a:lnTo>
                  <a:pt x="602354" y="1268216"/>
                </a:lnTo>
                <a:lnTo>
                  <a:pt x="557687" y="1269777"/>
                </a:lnTo>
                <a:lnTo>
                  <a:pt x="501343" y="1270000"/>
                </a:lnTo>
                <a:lnTo>
                  <a:pt x="291210" y="1270000"/>
                </a:lnTo>
                <a:lnTo>
                  <a:pt x="235616" y="1269777"/>
                </a:lnTo>
                <a:lnTo>
                  <a:pt x="191332" y="1268216"/>
                </a:lnTo>
                <a:lnTo>
                  <a:pt x="120299" y="1255729"/>
                </a:lnTo>
                <a:lnTo>
                  <a:pt x="85466" y="1238525"/>
                </a:lnTo>
                <a:lnTo>
                  <a:pt x="55532" y="1214467"/>
                </a:lnTo>
                <a:lnTo>
                  <a:pt x="31474" y="1184533"/>
                </a:lnTo>
                <a:lnTo>
                  <a:pt x="14270" y="1149700"/>
                </a:lnTo>
                <a:lnTo>
                  <a:pt x="1783" y="1078505"/>
                </a:lnTo>
                <a:lnTo>
                  <a:pt x="222" y="1033837"/>
                </a:lnTo>
                <a:lnTo>
                  <a:pt x="0" y="977494"/>
                </a:lnTo>
                <a:lnTo>
                  <a:pt x="0" y="291210"/>
                </a:lnTo>
                <a:lnTo>
                  <a:pt x="222" y="235616"/>
                </a:lnTo>
                <a:lnTo>
                  <a:pt x="1783" y="191332"/>
                </a:lnTo>
                <a:lnTo>
                  <a:pt x="14270" y="120299"/>
                </a:lnTo>
                <a:lnTo>
                  <a:pt x="31474" y="85466"/>
                </a:lnTo>
                <a:lnTo>
                  <a:pt x="55532" y="55532"/>
                </a:lnTo>
                <a:lnTo>
                  <a:pt x="85466" y="31474"/>
                </a:lnTo>
                <a:lnTo>
                  <a:pt x="120299" y="14270"/>
                </a:lnTo>
                <a:lnTo>
                  <a:pt x="191494" y="1783"/>
                </a:lnTo>
                <a:lnTo>
                  <a:pt x="236162" y="222"/>
                </a:lnTo>
                <a:lnTo>
                  <a:pt x="292505" y="0"/>
                </a:lnTo>
                <a:lnTo>
                  <a:pt x="291210" y="0"/>
                </a:lnTo>
                <a:close/>
              </a:path>
            </a:pathLst>
          </a:custGeom>
          <a:ln w="508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81410" y="2171707"/>
            <a:ext cx="1162050" cy="211931"/>
          </a:xfrm>
          <a:custGeom>
            <a:avLst/>
            <a:gdLst/>
            <a:ahLst/>
            <a:cxnLst/>
            <a:rect l="l" t="t" r="r" b="b"/>
            <a:pathLst>
              <a:path w="1549400" h="282575">
                <a:moveTo>
                  <a:pt x="141130" y="0"/>
                </a:moveTo>
                <a:lnTo>
                  <a:pt x="1407791" y="0"/>
                </a:lnTo>
                <a:lnTo>
                  <a:pt x="1452399" y="7194"/>
                </a:lnTo>
                <a:lnTo>
                  <a:pt x="1491140" y="27229"/>
                </a:lnTo>
                <a:lnTo>
                  <a:pt x="1521691" y="57780"/>
                </a:lnTo>
                <a:lnTo>
                  <a:pt x="1541726" y="96522"/>
                </a:lnTo>
                <a:lnTo>
                  <a:pt x="1548921" y="141130"/>
                </a:lnTo>
                <a:lnTo>
                  <a:pt x="1541726" y="185738"/>
                </a:lnTo>
                <a:lnTo>
                  <a:pt x="1521691" y="224480"/>
                </a:lnTo>
                <a:lnTo>
                  <a:pt x="1491140" y="255030"/>
                </a:lnTo>
                <a:lnTo>
                  <a:pt x="1452399" y="275065"/>
                </a:lnTo>
                <a:lnTo>
                  <a:pt x="1407791" y="282260"/>
                </a:lnTo>
                <a:lnTo>
                  <a:pt x="141130" y="282260"/>
                </a:lnTo>
                <a:lnTo>
                  <a:pt x="96522" y="275065"/>
                </a:lnTo>
                <a:lnTo>
                  <a:pt x="57780" y="255030"/>
                </a:lnTo>
                <a:lnTo>
                  <a:pt x="27229" y="224480"/>
                </a:lnTo>
                <a:lnTo>
                  <a:pt x="7194" y="185738"/>
                </a:lnTo>
                <a:lnTo>
                  <a:pt x="0" y="141130"/>
                </a:lnTo>
                <a:lnTo>
                  <a:pt x="7194" y="96522"/>
                </a:lnTo>
                <a:lnTo>
                  <a:pt x="27229" y="57780"/>
                </a:lnTo>
                <a:lnTo>
                  <a:pt x="57780" y="27229"/>
                </a:lnTo>
                <a:lnTo>
                  <a:pt x="96522" y="7194"/>
                </a:lnTo>
                <a:lnTo>
                  <a:pt x="141130" y="0"/>
                </a:lnTo>
                <a:close/>
              </a:path>
            </a:pathLst>
          </a:custGeom>
          <a:ln w="508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57600" y="2847976"/>
            <a:ext cx="18226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b="1" dirty="0">
                <a:solidFill>
                  <a:srgbClr val="CC0000"/>
                </a:solidFill>
                <a:latin typeface="Helvetica"/>
                <a:cs typeface="Helvetica"/>
              </a:rPr>
              <a:t>local</a:t>
            </a:r>
            <a:r>
              <a:rPr b="1" spc="-64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b="1" spc="-4" dirty="0">
                <a:solidFill>
                  <a:srgbClr val="CC0000"/>
                </a:solidFill>
                <a:latin typeface="Helvetica"/>
                <a:cs typeface="Helvetica"/>
              </a:rPr>
              <a:t>embedding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00850" y="2828926"/>
            <a:ext cx="151828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b="1" spc="-4" dirty="0">
                <a:solidFill>
                  <a:srgbClr val="CC0000"/>
                </a:solidFill>
                <a:latin typeface="Helvetica"/>
                <a:cs typeface="Helvetica"/>
              </a:rPr>
              <a:t>global</a:t>
            </a:r>
            <a:r>
              <a:rPr b="1" spc="-41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b="1" spc="-4" dirty="0">
                <a:solidFill>
                  <a:srgbClr val="CC0000"/>
                </a:solidFill>
                <a:latin typeface="Helvetica"/>
                <a:cs typeface="Helvetica"/>
              </a:rPr>
              <a:t>feature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30714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764381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788319" algn="l"/>
                <a:tab pos="2212181" algn="l"/>
                <a:tab pos="6236494" algn="l"/>
              </a:tabLst>
            </a:pPr>
            <a:r>
              <a:rPr sz="3000" b="0" spc="-4" dirty="0">
                <a:solidFill>
                  <a:srgbClr val="F2F2F2"/>
                </a:solidFill>
              </a:rPr>
              <a:t>Extension	to	PointNet</a:t>
            </a:r>
            <a:r>
              <a:rPr sz="3000" b="0" spc="26" dirty="0">
                <a:solidFill>
                  <a:srgbClr val="F2F2F2"/>
                </a:solidFill>
              </a:rPr>
              <a:t> </a:t>
            </a:r>
            <a:r>
              <a:rPr sz="3000" b="0" spc="-4" dirty="0">
                <a:solidFill>
                  <a:srgbClr val="F2F2F2"/>
                </a:solidFill>
              </a:rPr>
              <a:t>Segmentation	Network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6769707" y="1678541"/>
            <a:ext cx="2347003" cy="1308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367" y="1605032"/>
            <a:ext cx="4726492" cy="2626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25" y="1571625"/>
            <a:ext cx="6715125" cy="2676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46717" y="1801304"/>
            <a:ext cx="595789" cy="952500"/>
          </a:xfrm>
          <a:custGeom>
            <a:avLst/>
            <a:gdLst/>
            <a:ahLst/>
            <a:cxnLst/>
            <a:rect l="l" t="t" r="r" b="b"/>
            <a:pathLst>
              <a:path w="794385" h="1270000">
                <a:moveTo>
                  <a:pt x="291210" y="0"/>
                </a:moveTo>
                <a:lnTo>
                  <a:pt x="502638" y="0"/>
                </a:lnTo>
                <a:lnTo>
                  <a:pt x="558233" y="222"/>
                </a:lnTo>
                <a:lnTo>
                  <a:pt x="602516" y="1783"/>
                </a:lnTo>
                <a:lnTo>
                  <a:pt x="673549" y="14270"/>
                </a:lnTo>
                <a:lnTo>
                  <a:pt x="708383" y="31474"/>
                </a:lnTo>
                <a:lnTo>
                  <a:pt x="738317" y="55532"/>
                </a:lnTo>
                <a:lnTo>
                  <a:pt x="762374" y="85466"/>
                </a:lnTo>
                <a:lnTo>
                  <a:pt x="779578" y="120299"/>
                </a:lnTo>
                <a:lnTo>
                  <a:pt x="792065" y="191494"/>
                </a:lnTo>
                <a:lnTo>
                  <a:pt x="793626" y="236162"/>
                </a:lnTo>
                <a:lnTo>
                  <a:pt x="793849" y="292505"/>
                </a:lnTo>
                <a:lnTo>
                  <a:pt x="793849" y="978789"/>
                </a:lnTo>
                <a:lnTo>
                  <a:pt x="793626" y="1034384"/>
                </a:lnTo>
                <a:lnTo>
                  <a:pt x="792065" y="1078667"/>
                </a:lnTo>
                <a:lnTo>
                  <a:pt x="779578" y="1149700"/>
                </a:lnTo>
                <a:lnTo>
                  <a:pt x="762374" y="1184533"/>
                </a:lnTo>
                <a:lnTo>
                  <a:pt x="738317" y="1214467"/>
                </a:lnTo>
                <a:lnTo>
                  <a:pt x="708383" y="1238525"/>
                </a:lnTo>
                <a:lnTo>
                  <a:pt x="673549" y="1255729"/>
                </a:lnTo>
                <a:lnTo>
                  <a:pt x="602354" y="1268216"/>
                </a:lnTo>
                <a:lnTo>
                  <a:pt x="557687" y="1269777"/>
                </a:lnTo>
                <a:lnTo>
                  <a:pt x="501343" y="1270000"/>
                </a:lnTo>
                <a:lnTo>
                  <a:pt x="291210" y="1270000"/>
                </a:lnTo>
                <a:lnTo>
                  <a:pt x="235616" y="1269777"/>
                </a:lnTo>
                <a:lnTo>
                  <a:pt x="191332" y="1268216"/>
                </a:lnTo>
                <a:lnTo>
                  <a:pt x="120299" y="1255729"/>
                </a:lnTo>
                <a:lnTo>
                  <a:pt x="85466" y="1238525"/>
                </a:lnTo>
                <a:lnTo>
                  <a:pt x="55532" y="1214467"/>
                </a:lnTo>
                <a:lnTo>
                  <a:pt x="31474" y="1184533"/>
                </a:lnTo>
                <a:lnTo>
                  <a:pt x="14270" y="1149700"/>
                </a:lnTo>
                <a:lnTo>
                  <a:pt x="1783" y="1078505"/>
                </a:lnTo>
                <a:lnTo>
                  <a:pt x="222" y="1033837"/>
                </a:lnTo>
                <a:lnTo>
                  <a:pt x="0" y="977494"/>
                </a:lnTo>
                <a:lnTo>
                  <a:pt x="0" y="291210"/>
                </a:lnTo>
                <a:lnTo>
                  <a:pt x="222" y="235616"/>
                </a:lnTo>
                <a:lnTo>
                  <a:pt x="1783" y="191332"/>
                </a:lnTo>
                <a:lnTo>
                  <a:pt x="14270" y="120299"/>
                </a:lnTo>
                <a:lnTo>
                  <a:pt x="31474" y="85466"/>
                </a:lnTo>
                <a:lnTo>
                  <a:pt x="55532" y="55532"/>
                </a:lnTo>
                <a:lnTo>
                  <a:pt x="85466" y="31474"/>
                </a:lnTo>
                <a:lnTo>
                  <a:pt x="120299" y="14270"/>
                </a:lnTo>
                <a:lnTo>
                  <a:pt x="191494" y="1783"/>
                </a:lnTo>
                <a:lnTo>
                  <a:pt x="236162" y="222"/>
                </a:lnTo>
                <a:lnTo>
                  <a:pt x="292505" y="0"/>
                </a:lnTo>
                <a:lnTo>
                  <a:pt x="291210" y="0"/>
                </a:lnTo>
                <a:close/>
              </a:path>
            </a:pathLst>
          </a:custGeom>
          <a:ln w="508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81410" y="2171707"/>
            <a:ext cx="1162050" cy="211931"/>
          </a:xfrm>
          <a:custGeom>
            <a:avLst/>
            <a:gdLst/>
            <a:ahLst/>
            <a:cxnLst/>
            <a:rect l="l" t="t" r="r" b="b"/>
            <a:pathLst>
              <a:path w="1549400" h="282575">
                <a:moveTo>
                  <a:pt x="141130" y="0"/>
                </a:moveTo>
                <a:lnTo>
                  <a:pt x="1407791" y="0"/>
                </a:lnTo>
                <a:lnTo>
                  <a:pt x="1452399" y="7194"/>
                </a:lnTo>
                <a:lnTo>
                  <a:pt x="1491140" y="27229"/>
                </a:lnTo>
                <a:lnTo>
                  <a:pt x="1521691" y="57780"/>
                </a:lnTo>
                <a:lnTo>
                  <a:pt x="1541726" y="96522"/>
                </a:lnTo>
                <a:lnTo>
                  <a:pt x="1548921" y="141130"/>
                </a:lnTo>
                <a:lnTo>
                  <a:pt x="1541726" y="185738"/>
                </a:lnTo>
                <a:lnTo>
                  <a:pt x="1521691" y="224480"/>
                </a:lnTo>
                <a:lnTo>
                  <a:pt x="1491140" y="255030"/>
                </a:lnTo>
                <a:lnTo>
                  <a:pt x="1452399" y="275065"/>
                </a:lnTo>
                <a:lnTo>
                  <a:pt x="1407791" y="282260"/>
                </a:lnTo>
                <a:lnTo>
                  <a:pt x="141130" y="282260"/>
                </a:lnTo>
                <a:lnTo>
                  <a:pt x="96522" y="275065"/>
                </a:lnTo>
                <a:lnTo>
                  <a:pt x="57780" y="255030"/>
                </a:lnTo>
                <a:lnTo>
                  <a:pt x="27229" y="224480"/>
                </a:lnTo>
                <a:lnTo>
                  <a:pt x="7194" y="185738"/>
                </a:lnTo>
                <a:lnTo>
                  <a:pt x="0" y="141130"/>
                </a:lnTo>
                <a:lnTo>
                  <a:pt x="7194" y="96522"/>
                </a:lnTo>
                <a:lnTo>
                  <a:pt x="27229" y="57780"/>
                </a:lnTo>
                <a:lnTo>
                  <a:pt x="57780" y="27229"/>
                </a:lnTo>
                <a:lnTo>
                  <a:pt x="96522" y="7194"/>
                </a:lnTo>
                <a:lnTo>
                  <a:pt x="141130" y="0"/>
                </a:lnTo>
                <a:close/>
              </a:path>
            </a:pathLst>
          </a:custGeom>
          <a:ln w="508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57600" y="2847976"/>
            <a:ext cx="18226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b="1" dirty="0">
                <a:solidFill>
                  <a:srgbClr val="CC0000"/>
                </a:solidFill>
                <a:latin typeface="Helvetica"/>
                <a:cs typeface="Helvetica"/>
              </a:rPr>
              <a:t>local</a:t>
            </a:r>
            <a:r>
              <a:rPr b="1" spc="-64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b="1" spc="-4" dirty="0">
                <a:solidFill>
                  <a:srgbClr val="CC0000"/>
                </a:solidFill>
                <a:latin typeface="Helvetica"/>
                <a:cs typeface="Helvetica"/>
              </a:rPr>
              <a:t>embedding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71925" y="3238500"/>
            <a:ext cx="5172075" cy="1543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44409" y="2835173"/>
            <a:ext cx="0" cy="541973"/>
          </a:xfrm>
          <a:custGeom>
            <a:avLst/>
            <a:gdLst/>
            <a:ahLst/>
            <a:cxnLst/>
            <a:rect l="l" t="t" r="r" b="b"/>
            <a:pathLst>
              <a:path h="722629">
                <a:moveTo>
                  <a:pt x="0" y="0"/>
                </a:moveTo>
                <a:lnTo>
                  <a:pt x="0" y="722545"/>
                </a:lnTo>
              </a:path>
            </a:pathLst>
          </a:custGeom>
          <a:ln w="254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85482" y="3380257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157140" y="0"/>
                </a:moveTo>
                <a:lnTo>
                  <a:pt x="0" y="0"/>
                </a:lnTo>
                <a:lnTo>
                  <a:pt x="78569" y="157142"/>
                </a:lnTo>
                <a:lnTo>
                  <a:pt x="157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62632" y="2511506"/>
            <a:ext cx="2127409" cy="914400"/>
          </a:xfrm>
          <a:custGeom>
            <a:avLst/>
            <a:gdLst/>
            <a:ahLst/>
            <a:cxnLst/>
            <a:rect l="l" t="t" r="r" b="b"/>
            <a:pathLst>
              <a:path w="2836545" h="1219200">
                <a:moveTo>
                  <a:pt x="2836307" y="0"/>
                </a:moveTo>
                <a:lnTo>
                  <a:pt x="2793562" y="42019"/>
                </a:lnTo>
                <a:lnTo>
                  <a:pt x="2740191" y="98058"/>
                </a:lnTo>
                <a:lnTo>
                  <a:pt x="2709954" y="130368"/>
                </a:lnTo>
                <a:lnTo>
                  <a:pt x="2677581" y="165022"/>
                </a:lnTo>
                <a:lnTo>
                  <a:pt x="2643243" y="201634"/>
                </a:lnTo>
                <a:lnTo>
                  <a:pt x="2607114" y="239815"/>
                </a:lnTo>
                <a:lnTo>
                  <a:pt x="2569367" y="279179"/>
                </a:lnTo>
                <a:lnTo>
                  <a:pt x="2530176" y="319340"/>
                </a:lnTo>
                <a:lnTo>
                  <a:pt x="2489712" y="359909"/>
                </a:lnTo>
                <a:lnTo>
                  <a:pt x="2448150" y="400501"/>
                </a:lnTo>
                <a:lnTo>
                  <a:pt x="2405662" y="440727"/>
                </a:lnTo>
                <a:lnTo>
                  <a:pt x="2362421" y="480202"/>
                </a:lnTo>
                <a:lnTo>
                  <a:pt x="2318600" y="518538"/>
                </a:lnTo>
                <a:lnTo>
                  <a:pt x="2274372" y="555347"/>
                </a:lnTo>
                <a:lnTo>
                  <a:pt x="2229911" y="590244"/>
                </a:lnTo>
                <a:lnTo>
                  <a:pt x="2185389" y="622841"/>
                </a:lnTo>
                <a:lnTo>
                  <a:pt x="2140979" y="652751"/>
                </a:lnTo>
                <a:lnTo>
                  <a:pt x="2096855" y="679587"/>
                </a:lnTo>
                <a:lnTo>
                  <a:pt x="2054111" y="703104"/>
                </a:lnTo>
                <a:lnTo>
                  <a:pt x="2009668" y="725724"/>
                </a:lnTo>
                <a:lnTo>
                  <a:pt x="1963704" y="747464"/>
                </a:lnTo>
                <a:lnTo>
                  <a:pt x="1916397" y="768339"/>
                </a:lnTo>
                <a:lnTo>
                  <a:pt x="1867926" y="788367"/>
                </a:lnTo>
                <a:lnTo>
                  <a:pt x="1818467" y="807562"/>
                </a:lnTo>
                <a:lnTo>
                  <a:pt x="1768200" y="825942"/>
                </a:lnTo>
                <a:lnTo>
                  <a:pt x="1717303" y="843524"/>
                </a:lnTo>
                <a:lnTo>
                  <a:pt x="1665953" y="860322"/>
                </a:lnTo>
                <a:lnTo>
                  <a:pt x="1614329" y="876354"/>
                </a:lnTo>
                <a:lnTo>
                  <a:pt x="1562609" y="891636"/>
                </a:lnTo>
                <a:lnTo>
                  <a:pt x="1510972" y="906184"/>
                </a:lnTo>
                <a:lnTo>
                  <a:pt x="1459594" y="920015"/>
                </a:lnTo>
                <a:lnTo>
                  <a:pt x="1408655" y="933145"/>
                </a:lnTo>
                <a:lnTo>
                  <a:pt x="1358332" y="945590"/>
                </a:lnTo>
                <a:lnTo>
                  <a:pt x="1308803" y="957366"/>
                </a:lnTo>
                <a:lnTo>
                  <a:pt x="1260247" y="968491"/>
                </a:lnTo>
                <a:lnTo>
                  <a:pt x="1212842" y="978979"/>
                </a:lnTo>
                <a:lnTo>
                  <a:pt x="1166766" y="988848"/>
                </a:lnTo>
                <a:lnTo>
                  <a:pt x="1122197" y="998114"/>
                </a:lnTo>
                <a:lnTo>
                  <a:pt x="1079313" y="1006793"/>
                </a:lnTo>
                <a:lnTo>
                  <a:pt x="1021112" y="1016700"/>
                </a:lnTo>
                <a:lnTo>
                  <a:pt x="964074" y="1023266"/>
                </a:lnTo>
                <a:lnTo>
                  <a:pt x="908210" y="1026991"/>
                </a:lnTo>
                <a:lnTo>
                  <a:pt x="853532" y="1028375"/>
                </a:lnTo>
                <a:lnTo>
                  <a:pt x="800050" y="1027918"/>
                </a:lnTo>
                <a:lnTo>
                  <a:pt x="747776" y="1026119"/>
                </a:lnTo>
                <a:lnTo>
                  <a:pt x="696721" y="1023477"/>
                </a:lnTo>
                <a:lnTo>
                  <a:pt x="646896" y="1020492"/>
                </a:lnTo>
                <a:lnTo>
                  <a:pt x="598313" y="1017665"/>
                </a:lnTo>
                <a:lnTo>
                  <a:pt x="550983" y="1015493"/>
                </a:lnTo>
                <a:lnTo>
                  <a:pt x="504917" y="1014478"/>
                </a:lnTo>
                <a:lnTo>
                  <a:pt x="460127" y="1015118"/>
                </a:lnTo>
                <a:lnTo>
                  <a:pt x="416623" y="1017913"/>
                </a:lnTo>
                <a:lnTo>
                  <a:pt x="374418" y="1023363"/>
                </a:lnTo>
                <a:lnTo>
                  <a:pt x="333521" y="1031967"/>
                </a:lnTo>
                <a:lnTo>
                  <a:pt x="282281" y="1048040"/>
                </a:lnTo>
                <a:lnTo>
                  <a:pt x="232163" y="1068992"/>
                </a:lnTo>
                <a:lnTo>
                  <a:pt x="183501" y="1093795"/>
                </a:lnTo>
                <a:lnTo>
                  <a:pt x="136628" y="1121423"/>
                </a:lnTo>
                <a:lnTo>
                  <a:pt x="91877" y="1150847"/>
                </a:lnTo>
                <a:lnTo>
                  <a:pt x="49581" y="1181041"/>
                </a:lnTo>
                <a:lnTo>
                  <a:pt x="10075" y="1210977"/>
                </a:lnTo>
                <a:lnTo>
                  <a:pt x="0" y="1218738"/>
                </a:lnTo>
              </a:path>
            </a:pathLst>
          </a:custGeom>
          <a:ln w="254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66751" y="3380813"/>
            <a:ext cx="129540" cy="119063"/>
          </a:xfrm>
          <a:custGeom>
            <a:avLst/>
            <a:gdLst/>
            <a:ahLst/>
            <a:cxnLst/>
            <a:rect l="l" t="t" r="r" b="b"/>
            <a:pathLst>
              <a:path w="172720" h="158750">
                <a:moveTo>
                  <a:pt x="76539" y="0"/>
                </a:moveTo>
                <a:lnTo>
                  <a:pt x="0" y="158141"/>
                </a:lnTo>
                <a:lnTo>
                  <a:pt x="172436" y="124487"/>
                </a:lnTo>
                <a:lnTo>
                  <a:pt x="76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00850" y="2828926"/>
            <a:ext cx="151828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b="1" spc="-4" dirty="0">
                <a:solidFill>
                  <a:srgbClr val="CC0000"/>
                </a:solidFill>
                <a:latin typeface="Helvetica"/>
                <a:cs typeface="Helvetica"/>
              </a:rPr>
              <a:t>global</a:t>
            </a:r>
            <a:r>
              <a:rPr b="1" spc="-41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b="1" spc="-4" dirty="0">
                <a:solidFill>
                  <a:srgbClr val="CC0000"/>
                </a:solidFill>
                <a:latin typeface="Helvetica"/>
                <a:cs typeface="Helvetica"/>
              </a:rPr>
              <a:t>feature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888204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9050" y="2286001"/>
            <a:ext cx="1480185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450" b="0" spc="-4" dirty="0">
                <a:latin typeface="Arial"/>
                <a:cs typeface="Arial"/>
              </a:rPr>
              <a:t>Results</a:t>
            </a:r>
            <a:endParaRPr sz="34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515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9E11-3ED3-2443-ADED-394F10AD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Deep Learning Tasks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924A6-A468-3246-9B45-30EE6BC7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88" y="900111"/>
            <a:ext cx="4319812" cy="3743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3DB99-0911-A74E-95BD-B747E79A3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88" y="1551687"/>
            <a:ext cx="8201025" cy="3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23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393A97-C04B-7446-BD28-08FCE5B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01" y="100148"/>
            <a:ext cx="8014335" cy="4847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3A00E-403D-1F4B-9C13-E2FC98CAD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01" y="783771"/>
            <a:ext cx="8481288" cy="39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3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37686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915478" algn="l"/>
              </a:tabLst>
            </a:pP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3000" b="0" spc="8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Object</a:t>
            </a:r>
            <a:r>
              <a:rPr sz="3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Classification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0588" y="1057275"/>
            <a:ext cx="7324725" cy="33480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3925" y="4638675"/>
            <a:ext cx="6888004" cy="2981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dataset: ModelNet40; metric: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40-class </a:t>
            </a: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classification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accuracy</a:t>
            </a:r>
            <a:r>
              <a:rPr sz="1875" i="1" spc="41" dirty="0">
                <a:solidFill>
                  <a:srgbClr val="A7A7A7"/>
                </a:solidFill>
                <a:latin typeface="Helvetica"/>
                <a:cs typeface="Helvetica"/>
              </a:rPr>
              <a:t>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(%)</a:t>
            </a:r>
            <a:endParaRPr sz="1875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90026" y="1915979"/>
            <a:ext cx="935831" cy="2561272"/>
          </a:xfrm>
          <a:custGeom>
            <a:avLst/>
            <a:gdLst/>
            <a:ahLst/>
            <a:cxnLst/>
            <a:rect l="l" t="t" r="r" b="b"/>
            <a:pathLst>
              <a:path w="1247775" h="3415029">
                <a:moveTo>
                  <a:pt x="457541" y="0"/>
                </a:moveTo>
                <a:lnTo>
                  <a:pt x="789730" y="0"/>
                </a:lnTo>
                <a:lnTo>
                  <a:pt x="861237" y="179"/>
                </a:lnTo>
                <a:lnTo>
                  <a:pt x="920545" y="1434"/>
                </a:lnTo>
                <a:lnTo>
                  <a:pt x="970953" y="4843"/>
                </a:lnTo>
                <a:lnTo>
                  <a:pt x="1015759" y="11479"/>
                </a:lnTo>
                <a:lnTo>
                  <a:pt x="1058261" y="22421"/>
                </a:lnTo>
                <a:lnTo>
                  <a:pt x="1102611" y="43135"/>
                </a:lnTo>
                <a:lnTo>
                  <a:pt x="1142231" y="70937"/>
                </a:lnTo>
                <a:lnTo>
                  <a:pt x="1176335" y="105040"/>
                </a:lnTo>
                <a:lnTo>
                  <a:pt x="1204137" y="144661"/>
                </a:lnTo>
                <a:lnTo>
                  <a:pt x="1224850" y="189011"/>
                </a:lnTo>
                <a:lnTo>
                  <a:pt x="1235792" y="231529"/>
                </a:lnTo>
                <a:lnTo>
                  <a:pt x="1242429" y="276448"/>
                </a:lnTo>
                <a:lnTo>
                  <a:pt x="1245837" y="327165"/>
                </a:lnTo>
                <a:lnTo>
                  <a:pt x="1247092" y="387076"/>
                </a:lnTo>
                <a:lnTo>
                  <a:pt x="1247272" y="459575"/>
                </a:lnTo>
                <a:lnTo>
                  <a:pt x="1247272" y="2957228"/>
                </a:lnTo>
                <a:lnTo>
                  <a:pt x="1247092" y="3028734"/>
                </a:lnTo>
                <a:lnTo>
                  <a:pt x="1245837" y="3088042"/>
                </a:lnTo>
                <a:lnTo>
                  <a:pt x="1242429" y="3138450"/>
                </a:lnTo>
                <a:lnTo>
                  <a:pt x="1235792" y="3183256"/>
                </a:lnTo>
                <a:lnTo>
                  <a:pt x="1224850" y="3225758"/>
                </a:lnTo>
                <a:lnTo>
                  <a:pt x="1204137" y="3270108"/>
                </a:lnTo>
                <a:lnTo>
                  <a:pt x="1176335" y="3309728"/>
                </a:lnTo>
                <a:lnTo>
                  <a:pt x="1142231" y="3343831"/>
                </a:lnTo>
                <a:lnTo>
                  <a:pt x="1102611" y="3371633"/>
                </a:lnTo>
                <a:lnTo>
                  <a:pt x="1058261" y="3392347"/>
                </a:lnTo>
                <a:lnTo>
                  <a:pt x="1015742" y="3403289"/>
                </a:lnTo>
                <a:lnTo>
                  <a:pt x="970823" y="3409926"/>
                </a:lnTo>
                <a:lnTo>
                  <a:pt x="920106" y="3413334"/>
                </a:lnTo>
                <a:lnTo>
                  <a:pt x="860196" y="3414590"/>
                </a:lnTo>
                <a:lnTo>
                  <a:pt x="787696" y="3414769"/>
                </a:lnTo>
                <a:lnTo>
                  <a:pt x="457541" y="3414769"/>
                </a:lnTo>
                <a:lnTo>
                  <a:pt x="386034" y="3414590"/>
                </a:lnTo>
                <a:lnTo>
                  <a:pt x="326726" y="3413334"/>
                </a:lnTo>
                <a:lnTo>
                  <a:pt x="276318" y="3409926"/>
                </a:lnTo>
                <a:lnTo>
                  <a:pt x="231513" y="3403289"/>
                </a:lnTo>
                <a:lnTo>
                  <a:pt x="189011" y="3392347"/>
                </a:lnTo>
                <a:lnTo>
                  <a:pt x="144661" y="3371633"/>
                </a:lnTo>
                <a:lnTo>
                  <a:pt x="105040" y="3343831"/>
                </a:lnTo>
                <a:lnTo>
                  <a:pt x="70937" y="3309728"/>
                </a:lnTo>
                <a:lnTo>
                  <a:pt x="43135" y="3270108"/>
                </a:lnTo>
                <a:lnTo>
                  <a:pt x="22421" y="3225758"/>
                </a:lnTo>
                <a:lnTo>
                  <a:pt x="11479" y="3183239"/>
                </a:lnTo>
                <a:lnTo>
                  <a:pt x="4843" y="3138320"/>
                </a:lnTo>
                <a:lnTo>
                  <a:pt x="1434" y="3087603"/>
                </a:lnTo>
                <a:lnTo>
                  <a:pt x="179" y="3027693"/>
                </a:lnTo>
                <a:lnTo>
                  <a:pt x="0" y="2955193"/>
                </a:lnTo>
                <a:lnTo>
                  <a:pt x="0" y="457541"/>
                </a:lnTo>
                <a:lnTo>
                  <a:pt x="179" y="386034"/>
                </a:lnTo>
                <a:lnTo>
                  <a:pt x="1434" y="326726"/>
                </a:lnTo>
                <a:lnTo>
                  <a:pt x="4843" y="276318"/>
                </a:lnTo>
                <a:lnTo>
                  <a:pt x="11479" y="231513"/>
                </a:lnTo>
                <a:lnTo>
                  <a:pt x="22421" y="189011"/>
                </a:lnTo>
                <a:lnTo>
                  <a:pt x="43135" y="144661"/>
                </a:lnTo>
                <a:lnTo>
                  <a:pt x="70937" y="105040"/>
                </a:lnTo>
                <a:lnTo>
                  <a:pt x="105040" y="70937"/>
                </a:lnTo>
                <a:lnTo>
                  <a:pt x="144661" y="43135"/>
                </a:lnTo>
                <a:lnTo>
                  <a:pt x="189011" y="22421"/>
                </a:lnTo>
                <a:lnTo>
                  <a:pt x="231529" y="11479"/>
                </a:lnTo>
                <a:lnTo>
                  <a:pt x="276448" y="4843"/>
                </a:lnTo>
                <a:lnTo>
                  <a:pt x="327165" y="1434"/>
                </a:lnTo>
                <a:lnTo>
                  <a:pt x="387076" y="179"/>
                </a:lnTo>
                <a:lnTo>
                  <a:pt x="459575" y="0"/>
                </a:lnTo>
                <a:lnTo>
                  <a:pt x="457541" y="0"/>
                </a:lnTo>
                <a:close/>
              </a:path>
            </a:pathLst>
          </a:custGeom>
          <a:ln w="635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92859" y="2048211"/>
            <a:ext cx="2207895" cy="1047274"/>
          </a:xfrm>
          <a:custGeom>
            <a:avLst/>
            <a:gdLst/>
            <a:ahLst/>
            <a:cxnLst/>
            <a:rect l="l" t="t" r="r" b="b"/>
            <a:pathLst>
              <a:path w="2943860" h="1396364">
                <a:moveTo>
                  <a:pt x="457541" y="0"/>
                </a:moveTo>
                <a:lnTo>
                  <a:pt x="2486287" y="0"/>
                </a:lnTo>
                <a:lnTo>
                  <a:pt x="2557794" y="179"/>
                </a:lnTo>
                <a:lnTo>
                  <a:pt x="2617102" y="1434"/>
                </a:lnTo>
                <a:lnTo>
                  <a:pt x="2667510" y="4843"/>
                </a:lnTo>
                <a:lnTo>
                  <a:pt x="2712316" y="11479"/>
                </a:lnTo>
                <a:lnTo>
                  <a:pt x="2754817" y="22421"/>
                </a:lnTo>
                <a:lnTo>
                  <a:pt x="2799168" y="43135"/>
                </a:lnTo>
                <a:lnTo>
                  <a:pt x="2838788" y="70937"/>
                </a:lnTo>
                <a:lnTo>
                  <a:pt x="2872892" y="105040"/>
                </a:lnTo>
                <a:lnTo>
                  <a:pt x="2900694" y="144661"/>
                </a:lnTo>
                <a:lnTo>
                  <a:pt x="2921407" y="189011"/>
                </a:lnTo>
                <a:lnTo>
                  <a:pt x="2932349" y="231529"/>
                </a:lnTo>
                <a:lnTo>
                  <a:pt x="2938986" y="276448"/>
                </a:lnTo>
                <a:lnTo>
                  <a:pt x="2942394" y="327165"/>
                </a:lnTo>
                <a:lnTo>
                  <a:pt x="2943650" y="387076"/>
                </a:lnTo>
                <a:lnTo>
                  <a:pt x="2943829" y="459575"/>
                </a:lnTo>
                <a:lnTo>
                  <a:pt x="2943829" y="938563"/>
                </a:lnTo>
                <a:lnTo>
                  <a:pt x="2943650" y="1010069"/>
                </a:lnTo>
                <a:lnTo>
                  <a:pt x="2942394" y="1069378"/>
                </a:lnTo>
                <a:lnTo>
                  <a:pt x="2938986" y="1119785"/>
                </a:lnTo>
                <a:lnTo>
                  <a:pt x="2932349" y="1164591"/>
                </a:lnTo>
                <a:lnTo>
                  <a:pt x="2921407" y="1207093"/>
                </a:lnTo>
                <a:lnTo>
                  <a:pt x="2900694" y="1251443"/>
                </a:lnTo>
                <a:lnTo>
                  <a:pt x="2872892" y="1291064"/>
                </a:lnTo>
                <a:lnTo>
                  <a:pt x="2838788" y="1325167"/>
                </a:lnTo>
                <a:lnTo>
                  <a:pt x="2799168" y="1352969"/>
                </a:lnTo>
                <a:lnTo>
                  <a:pt x="2754817" y="1373682"/>
                </a:lnTo>
                <a:lnTo>
                  <a:pt x="2712299" y="1384624"/>
                </a:lnTo>
                <a:lnTo>
                  <a:pt x="2667380" y="1391261"/>
                </a:lnTo>
                <a:lnTo>
                  <a:pt x="2616663" y="1394669"/>
                </a:lnTo>
                <a:lnTo>
                  <a:pt x="2556752" y="1395925"/>
                </a:lnTo>
                <a:lnTo>
                  <a:pt x="2484253" y="1396104"/>
                </a:lnTo>
                <a:lnTo>
                  <a:pt x="457541" y="1396104"/>
                </a:lnTo>
                <a:lnTo>
                  <a:pt x="386034" y="1395925"/>
                </a:lnTo>
                <a:lnTo>
                  <a:pt x="326726" y="1394669"/>
                </a:lnTo>
                <a:lnTo>
                  <a:pt x="276318" y="1391261"/>
                </a:lnTo>
                <a:lnTo>
                  <a:pt x="231513" y="1384624"/>
                </a:lnTo>
                <a:lnTo>
                  <a:pt x="189011" y="1373682"/>
                </a:lnTo>
                <a:lnTo>
                  <a:pt x="144661" y="1352969"/>
                </a:lnTo>
                <a:lnTo>
                  <a:pt x="105040" y="1325167"/>
                </a:lnTo>
                <a:lnTo>
                  <a:pt x="70937" y="1291064"/>
                </a:lnTo>
                <a:lnTo>
                  <a:pt x="43135" y="1251443"/>
                </a:lnTo>
                <a:lnTo>
                  <a:pt x="22421" y="1207093"/>
                </a:lnTo>
                <a:lnTo>
                  <a:pt x="11479" y="1164575"/>
                </a:lnTo>
                <a:lnTo>
                  <a:pt x="4843" y="1119655"/>
                </a:lnTo>
                <a:lnTo>
                  <a:pt x="1434" y="1068938"/>
                </a:lnTo>
                <a:lnTo>
                  <a:pt x="179" y="1009028"/>
                </a:lnTo>
                <a:lnTo>
                  <a:pt x="0" y="936528"/>
                </a:lnTo>
                <a:lnTo>
                  <a:pt x="0" y="457541"/>
                </a:lnTo>
                <a:lnTo>
                  <a:pt x="179" y="386034"/>
                </a:lnTo>
                <a:lnTo>
                  <a:pt x="1434" y="326726"/>
                </a:lnTo>
                <a:lnTo>
                  <a:pt x="4843" y="276318"/>
                </a:lnTo>
                <a:lnTo>
                  <a:pt x="11479" y="231513"/>
                </a:lnTo>
                <a:lnTo>
                  <a:pt x="22421" y="189011"/>
                </a:lnTo>
                <a:lnTo>
                  <a:pt x="43135" y="144661"/>
                </a:lnTo>
                <a:lnTo>
                  <a:pt x="70937" y="105040"/>
                </a:lnTo>
                <a:lnTo>
                  <a:pt x="105040" y="70937"/>
                </a:lnTo>
                <a:lnTo>
                  <a:pt x="144661" y="43135"/>
                </a:lnTo>
                <a:lnTo>
                  <a:pt x="189011" y="22421"/>
                </a:lnTo>
                <a:lnTo>
                  <a:pt x="231529" y="11479"/>
                </a:lnTo>
                <a:lnTo>
                  <a:pt x="276448" y="4843"/>
                </a:lnTo>
                <a:lnTo>
                  <a:pt x="327165" y="1434"/>
                </a:lnTo>
                <a:lnTo>
                  <a:pt x="387076" y="179"/>
                </a:lnTo>
                <a:lnTo>
                  <a:pt x="459575" y="0"/>
                </a:lnTo>
                <a:lnTo>
                  <a:pt x="457541" y="0"/>
                </a:lnTo>
                <a:close/>
              </a:path>
            </a:pathLst>
          </a:custGeom>
          <a:ln w="635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675" y="2438400"/>
            <a:ext cx="875348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575" b="1" spc="-4" dirty="0">
                <a:solidFill>
                  <a:srgbClr val="CC0000"/>
                </a:solidFill>
                <a:latin typeface="Helvetica"/>
                <a:cs typeface="Helvetica"/>
              </a:rPr>
              <a:t>3D</a:t>
            </a:r>
            <a:r>
              <a:rPr sz="1575" b="1" spc="-60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1575" b="1" dirty="0">
                <a:solidFill>
                  <a:srgbClr val="CC0000"/>
                </a:solidFill>
                <a:latin typeface="Helvetica"/>
                <a:cs typeface="Helvetica"/>
              </a:rPr>
              <a:t>CNNs</a:t>
            </a:r>
            <a:endParaRPr sz="1575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47770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628792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915478" algn="l"/>
              </a:tabLst>
            </a:pP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3000" b="0" spc="8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Object </a:t>
            </a: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Part</a:t>
            </a:r>
            <a:r>
              <a:rPr sz="3000" b="0" spc="-23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Segmentation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6540" y="1090074"/>
            <a:ext cx="6632060" cy="3677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451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628792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915478" algn="l"/>
              </a:tabLst>
            </a:pP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3000" b="0" spc="8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Object </a:t>
            </a: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Part</a:t>
            </a:r>
            <a:r>
              <a:rPr sz="3000" b="0" spc="-23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Segmentation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964" y="1834493"/>
            <a:ext cx="8984060" cy="1439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0751" y="4486275"/>
            <a:ext cx="4810601" cy="2981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dataset: ShapeNetPart; metric: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mean </a:t>
            </a: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IoU</a:t>
            </a:r>
            <a:r>
              <a:rPr sz="1875" i="1" spc="15" dirty="0">
                <a:solidFill>
                  <a:srgbClr val="A7A7A7"/>
                </a:solidFill>
                <a:latin typeface="Helvetica"/>
                <a:cs typeface="Helvetica"/>
              </a:rPr>
              <a:t>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(%)</a:t>
            </a:r>
            <a:endParaRPr sz="1875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3901" y="1769379"/>
            <a:ext cx="635794" cy="1604963"/>
          </a:xfrm>
          <a:custGeom>
            <a:avLst/>
            <a:gdLst/>
            <a:ahLst/>
            <a:cxnLst/>
            <a:rect l="l" t="t" r="r" b="b"/>
            <a:pathLst>
              <a:path w="847725" h="2139950">
                <a:moveTo>
                  <a:pt x="388126" y="0"/>
                </a:moveTo>
                <a:lnTo>
                  <a:pt x="459311" y="0"/>
                </a:lnTo>
                <a:lnTo>
                  <a:pt x="519969" y="152"/>
                </a:lnTo>
                <a:lnTo>
                  <a:pt x="570280" y="1217"/>
                </a:lnTo>
                <a:lnTo>
                  <a:pt x="613040" y="4108"/>
                </a:lnTo>
                <a:lnTo>
                  <a:pt x="651048" y="9738"/>
                </a:lnTo>
                <a:lnTo>
                  <a:pt x="733528" y="41949"/>
                </a:lnTo>
                <a:lnTo>
                  <a:pt x="773424" y="74013"/>
                </a:lnTo>
                <a:lnTo>
                  <a:pt x="805488" y="113909"/>
                </a:lnTo>
                <a:lnTo>
                  <a:pt x="828418" y="160335"/>
                </a:lnTo>
                <a:lnTo>
                  <a:pt x="843329" y="234508"/>
                </a:lnTo>
                <a:lnTo>
                  <a:pt x="846220" y="277530"/>
                </a:lnTo>
                <a:lnTo>
                  <a:pt x="847286" y="328351"/>
                </a:lnTo>
                <a:lnTo>
                  <a:pt x="847438" y="389852"/>
                </a:lnTo>
                <a:lnTo>
                  <a:pt x="847438" y="1751529"/>
                </a:lnTo>
                <a:lnTo>
                  <a:pt x="847286" y="1812187"/>
                </a:lnTo>
                <a:lnTo>
                  <a:pt x="846220" y="1862497"/>
                </a:lnTo>
                <a:lnTo>
                  <a:pt x="843329" y="1905258"/>
                </a:lnTo>
                <a:lnTo>
                  <a:pt x="837700" y="1943266"/>
                </a:lnTo>
                <a:lnTo>
                  <a:pt x="805488" y="2025746"/>
                </a:lnTo>
                <a:lnTo>
                  <a:pt x="773424" y="2065642"/>
                </a:lnTo>
                <a:lnTo>
                  <a:pt x="733528" y="2097706"/>
                </a:lnTo>
                <a:lnTo>
                  <a:pt x="687102" y="2120635"/>
                </a:lnTo>
                <a:lnTo>
                  <a:pt x="612930" y="2135547"/>
                </a:lnTo>
                <a:lnTo>
                  <a:pt x="569907" y="2138438"/>
                </a:lnTo>
                <a:lnTo>
                  <a:pt x="519086" y="2139503"/>
                </a:lnTo>
                <a:lnTo>
                  <a:pt x="457585" y="2139655"/>
                </a:lnTo>
                <a:lnTo>
                  <a:pt x="388126" y="2139655"/>
                </a:lnTo>
                <a:lnTo>
                  <a:pt x="327468" y="2139503"/>
                </a:lnTo>
                <a:lnTo>
                  <a:pt x="277158" y="2138438"/>
                </a:lnTo>
                <a:lnTo>
                  <a:pt x="234397" y="2135547"/>
                </a:lnTo>
                <a:lnTo>
                  <a:pt x="196389" y="2129917"/>
                </a:lnTo>
                <a:lnTo>
                  <a:pt x="113909" y="2097706"/>
                </a:lnTo>
                <a:lnTo>
                  <a:pt x="74013" y="2065642"/>
                </a:lnTo>
                <a:lnTo>
                  <a:pt x="41949" y="2025746"/>
                </a:lnTo>
                <a:lnTo>
                  <a:pt x="19019" y="1979320"/>
                </a:lnTo>
                <a:lnTo>
                  <a:pt x="4108" y="1905147"/>
                </a:lnTo>
                <a:lnTo>
                  <a:pt x="1217" y="1862125"/>
                </a:lnTo>
                <a:lnTo>
                  <a:pt x="152" y="1811303"/>
                </a:lnTo>
                <a:lnTo>
                  <a:pt x="0" y="1749803"/>
                </a:lnTo>
                <a:lnTo>
                  <a:pt x="0" y="388126"/>
                </a:lnTo>
                <a:lnTo>
                  <a:pt x="152" y="327468"/>
                </a:lnTo>
                <a:lnTo>
                  <a:pt x="1217" y="277158"/>
                </a:lnTo>
                <a:lnTo>
                  <a:pt x="4108" y="234397"/>
                </a:lnTo>
                <a:lnTo>
                  <a:pt x="9738" y="196389"/>
                </a:lnTo>
                <a:lnTo>
                  <a:pt x="41949" y="113909"/>
                </a:lnTo>
                <a:lnTo>
                  <a:pt x="74013" y="74013"/>
                </a:lnTo>
                <a:lnTo>
                  <a:pt x="113909" y="41949"/>
                </a:lnTo>
                <a:lnTo>
                  <a:pt x="160335" y="19019"/>
                </a:lnTo>
                <a:lnTo>
                  <a:pt x="234508" y="4108"/>
                </a:lnTo>
                <a:lnTo>
                  <a:pt x="277530" y="1217"/>
                </a:lnTo>
                <a:lnTo>
                  <a:pt x="328351" y="152"/>
                </a:lnTo>
                <a:lnTo>
                  <a:pt x="389852" y="0"/>
                </a:lnTo>
                <a:lnTo>
                  <a:pt x="388126" y="0"/>
                </a:lnTo>
                <a:close/>
              </a:path>
            </a:pathLst>
          </a:custGeom>
          <a:ln w="635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510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609742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915478" algn="l"/>
              </a:tabLst>
            </a:pP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3000" b="0" spc="8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Semantic </a:t>
            </a: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Scene</a:t>
            </a:r>
            <a:r>
              <a:rPr sz="3000" b="0" spc="-53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Parsing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56092" y="2879713"/>
            <a:ext cx="2084783" cy="17972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6100" y="986213"/>
            <a:ext cx="2084780" cy="17972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51212" y="986214"/>
            <a:ext cx="2084778" cy="1797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51203" y="2879715"/>
            <a:ext cx="2084778" cy="1797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46322" y="986216"/>
            <a:ext cx="2084777" cy="17972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46313" y="2879716"/>
            <a:ext cx="2084784" cy="17972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8467" y="1643992"/>
            <a:ext cx="256480" cy="4819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85800">
              <a:lnSpc>
                <a:spcPts val="1961"/>
              </a:lnSpc>
            </a:pPr>
            <a:r>
              <a:rPr sz="1725" dirty="0">
                <a:solidFill>
                  <a:prstClr val="black"/>
                </a:solidFill>
                <a:latin typeface="Times New Roman"/>
                <a:cs typeface="Times New Roman"/>
              </a:rPr>
              <a:t>Input</a:t>
            </a:r>
            <a:endParaRPr sz="172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8467" y="3498874"/>
            <a:ext cx="256480" cy="62769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85800">
              <a:lnSpc>
                <a:spcPts val="1961"/>
              </a:lnSpc>
            </a:pPr>
            <a:r>
              <a:rPr sz="1725" spc="-4" dirty="0">
                <a:solidFill>
                  <a:prstClr val="black"/>
                </a:solidFill>
                <a:latin typeface="Times New Roman"/>
                <a:cs typeface="Times New Roman"/>
              </a:rPr>
              <a:t>Out</a:t>
            </a:r>
            <a:r>
              <a:rPr sz="1725" dirty="0">
                <a:solidFill>
                  <a:prstClr val="black"/>
                </a:solidFill>
                <a:latin typeface="Times New Roman"/>
                <a:cs typeface="Times New Roman"/>
              </a:rPr>
              <a:t>put</a:t>
            </a:r>
            <a:endParaRPr sz="172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95500" y="4781550"/>
            <a:ext cx="4823460" cy="2981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dataset: Stanford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2D-3D-S </a:t>
            </a: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(Matterport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scans)</a:t>
            </a:r>
            <a:endParaRPr sz="1875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80725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25018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550795" algn="l"/>
              </a:tabLst>
            </a:pP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3000" b="0" spc="11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3000" b="0" spc="-3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25" y="1813993"/>
            <a:ext cx="3108530" cy="23129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3925" y="4638675"/>
            <a:ext cx="6888004" cy="2981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dataset: ModelNet40; metric: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40-class </a:t>
            </a: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classification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accuracy</a:t>
            </a:r>
            <a:r>
              <a:rPr sz="1875" i="1" spc="41" dirty="0">
                <a:solidFill>
                  <a:srgbClr val="A7A7A7"/>
                </a:solidFill>
                <a:latin typeface="Helvetica"/>
                <a:cs typeface="Helvetica"/>
              </a:rPr>
              <a:t>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(%)</a:t>
            </a:r>
            <a:endParaRPr sz="1875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333254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25018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550795" algn="l"/>
              </a:tabLst>
            </a:pP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3000" b="0" spc="11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3000" b="0" spc="-3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25" y="1813993"/>
            <a:ext cx="3108530" cy="23129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10474" y="1725375"/>
            <a:ext cx="350044" cy="350044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466556" y="0"/>
                </a:moveTo>
                <a:lnTo>
                  <a:pt x="13470" y="453086"/>
                </a:lnTo>
                <a:lnTo>
                  <a:pt x="0" y="46655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31672" y="2020738"/>
            <a:ext cx="133826" cy="133826"/>
          </a:xfrm>
          <a:custGeom>
            <a:avLst/>
            <a:gdLst/>
            <a:ahLst/>
            <a:cxnLst/>
            <a:rect l="l" t="t" r="r" b="b"/>
            <a:pathLst>
              <a:path w="178435" h="178435">
                <a:moveTo>
                  <a:pt x="59269" y="0"/>
                </a:moveTo>
                <a:lnTo>
                  <a:pt x="0" y="177808"/>
                </a:lnTo>
                <a:lnTo>
                  <a:pt x="177808" y="118539"/>
                </a:lnTo>
                <a:lnTo>
                  <a:pt x="59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2625" y="1276350"/>
            <a:ext cx="611266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Less </a:t>
            </a: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than </a:t>
            </a: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2% accuracy drop </a:t>
            </a: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with </a:t>
            </a: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50% missing</a:t>
            </a:r>
            <a:r>
              <a:rPr sz="2100" spc="-41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data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3925" y="4638675"/>
            <a:ext cx="6888004" cy="2981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dataset: ModelNet40; metric: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40-class </a:t>
            </a: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classification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accuracy</a:t>
            </a:r>
            <a:r>
              <a:rPr sz="1875" i="1" spc="41" dirty="0">
                <a:solidFill>
                  <a:srgbClr val="A7A7A7"/>
                </a:solidFill>
                <a:latin typeface="Helvetica"/>
                <a:cs typeface="Helvetica"/>
              </a:rPr>
              <a:t>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(%)</a:t>
            </a:r>
            <a:endParaRPr sz="1875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149014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25018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550795" algn="l"/>
              </a:tabLst>
            </a:pP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3000" b="0" spc="11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3000" b="0" spc="-3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25" y="1807109"/>
            <a:ext cx="9127612" cy="2319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3925" y="4638675"/>
            <a:ext cx="6888004" cy="2981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dataset: ModelNet40; metric: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40-class </a:t>
            </a:r>
            <a:r>
              <a:rPr sz="1875" i="1" spc="-4" dirty="0">
                <a:solidFill>
                  <a:srgbClr val="A7A7A7"/>
                </a:solidFill>
                <a:latin typeface="Helvetica"/>
                <a:cs typeface="Helvetica"/>
              </a:rPr>
              <a:t>classification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accuracy</a:t>
            </a:r>
            <a:r>
              <a:rPr sz="1875" i="1" spc="41" dirty="0">
                <a:solidFill>
                  <a:srgbClr val="A7A7A7"/>
                </a:solidFill>
                <a:latin typeface="Helvetica"/>
                <a:cs typeface="Helvetica"/>
              </a:rPr>
              <a:t> </a:t>
            </a:r>
            <a:r>
              <a:rPr sz="1875" i="1" dirty="0">
                <a:solidFill>
                  <a:srgbClr val="A7A7A7"/>
                </a:solidFill>
                <a:latin typeface="Helvetica"/>
                <a:cs typeface="Helvetica"/>
              </a:rPr>
              <a:t>(%)</a:t>
            </a:r>
            <a:endParaRPr sz="1875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46697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25018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550795" algn="l"/>
              </a:tabLst>
            </a:pP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3000" b="0" spc="11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3000" b="0" spc="-3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326" y="1247038"/>
            <a:ext cx="4239123" cy="32106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62600" y="2333625"/>
            <a:ext cx="3087528" cy="65126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71500" marR="3810" indent="-561975" defTabSz="685800">
              <a:lnSpc>
                <a:spcPct val="101200"/>
              </a:lnSpc>
              <a:spcBef>
                <a:spcPts val="45"/>
              </a:spcBef>
            </a:pPr>
            <a:r>
              <a:rPr sz="2100" i="1" spc="-4" dirty="0">
                <a:solidFill>
                  <a:prstClr val="black"/>
                </a:solidFill>
                <a:latin typeface="Helvetica"/>
                <a:cs typeface="Helvetica"/>
              </a:rPr>
              <a:t>Why </a:t>
            </a:r>
            <a:r>
              <a:rPr sz="2100" i="1" dirty="0">
                <a:solidFill>
                  <a:prstClr val="black"/>
                </a:solidFill>
                <a:latin typeface="Helvetica"/>
                <a:cs typeface="Helvetica"/>
              </a:rPr>
              <a:t>is </a:t>
            </a:r>
            <a:r>
              <a:rPr sz="2100" i="1" spc="-4" dirty="0">
                <a:solidFill>
                  <a:prstClr val="black"/>
                </a:solidFill>
                <a:latin typeface="Helvetica"/>
                <a:cs typeface="Helvetica"/>
              </a:rPr>
              <a:t>PointNet </a:t>
            </a:r>
            <a:r>
              <a:rPr sz="2100" i="1" dirty="0">
                <a:solidFill>
                  <a:prstClr val="black"/>
                </a:solidFill>
                <a:latin typeface="Helvetica"/>
                <a:cs typeface="Helvetica"/>
              </a:rPr>
              <a:t>so</a:t>
            </a:r>
            <a:r>
              <a:rPr sz="2100" i="1" spc="-45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i="1" dirty="0">
                <a:solidFill>
                  <a:prstClr val="black"/>
                </a:solidFill>
                <a:latin typeface="Helvetica"/>
                <a:cs typeface="Helvetica"/>
              </a:rPr>
              <a:t>robust  </a:t>
            </a:r>
            <a:r>
              <a:rPr sz="2100" i="1" spc="-4" dirty="0">
                <a:solidFill>
                  <a:prstClr val="black"/>
                </a:solidFill>
                <a:latin typeface="Helvetica"/>
                <a:cs typeface="Helvetica"/>
              </a:rPr>
              <a:t>to </a:t>
            </a:r>
            <a:r>
              <a:rPr sz="2100" i="1" dirty="0">
                <a:solidFill>
                  <a:prstClr val="black"/>
                </a:solidFill>
                <a:latin typeface="Helvetica"/>
                <a:cs typeface="Helvetica"/>
              </a:rPr>
              <a:t>missing</a:t>
            </a:r>
            <a:r>
              <a:rPr sz="2100" i="1" spc="-11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i="1" spc="-4" dirty="0">
                <a:solidFill>
                  <a:prstClr val="black"/>
                </a:solidFill>
                <a:latin typeface="Helvetica"/>
                <a:cs typeface="Helvetica"/>
              </a:rPr>
              <a:t>data?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05249" y="3351750"/>
            <a:ext cx="875348" cy="27603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478" rIns="0" bIns="0" rtlCol="0">
            <a:spAutoFit/>
          </a:bodyPr>
          <a:lstStyle/>
          <a:p>
            <a:pPr marL="37624" defTabSz="685800">
              <a:spcBef>
                <a:spcPts val="83"/>
              </a:spcBef>
            </a:pPr>
            <a:r>
              <a:rPr sz="1725" b="1" dirty="0">
                <a:solidFill>
                  <a:prstClr val="black"/>
                </a:solidFill>
                <a:latin typeface="Times New Roman"/>
                <a:cs typeface="Times New Roman"/>
              </a:rPr>
              <a:t>3D</a:t>
            </a:r>
            <a:r>
              <a:rPr sz="1725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25" b="1" dirty="0">
                <a:solidFill>
                  <a:prstClr val="black"/>
                </a:solidFill>
                <a:latin typeface="Times New Roman"/>
                <a:cs typeface="Times New Roman"/>
              </a:rPr>
              <a:t>CNN</a:t>
            </a:r>
            <a:endParaRPr sz="172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4391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672607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929765" algn="l"/>
                <a:tab pos="3137059" algn="l"/>
              </a:tabLst>
            </a:pPr>
            <a:r>
              <a:rPr sz="3000" b="0" spc="-8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Point Cloud</a:t>
            </a:r>
            <a:r>
              <a:rPr sz="3000" b="0" spc="-6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11739" y="1517453"/>
            <a:ext cx="358616" cy="1285875"/>
          </a:xfrm>
          <a:custGeom>
            <a:avLst/>
            <a:gdLst/>
            <a:ahLst/>
            <a:cxnLst/>
            <a:rect l="l" t="t" r="r" b="b"/>
            <a:pathLst>
              <a:path w="478155" h="1714500">
                <a:moveTo>
                  <a:pt x="0" y="0"/>
                </a:moveTo>
                <a:lnTo>
                  <a:pt x="478070" y="0"/>
                </a:lnTo>
                <a:lnTo>
                  <a:pt x="478070" y="1714054"/>
                </a:lnTo>
                <a:lnTo>
                  <a:pt x="0" y="171405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93142" y="1517368"/>
            <a:ext cx="703421" cy="195263"/>
          </a:xfrm>
          <a:custGeom>
            <a:avLst/>
            <a:gdLst/>
            <a:ahLst/>
            <a:cxnLst/>
            <a:rect l="l" t="t" r="r" b="b"/>
            <a:pathLst>
              <a:path w="937895" h="260350">
                <a:moveTo>
                  <a:pt x="0" y="216471"/>
                </a:moveTo>
                <a:lnTo>
                  <a:pt x="0" y="43295"/>
                </a:lnTo>
                <a:lnTo>
                  <a:pt x="3402" y="26442"/>
                </a:lnTo>
                <a:lnTo>
                  <a:pt x="12680" y="12680"/>
                </a:lnTo>
                <a:lnTo>
                  <a:pt x="26442" y="3402"/>
                </a:lnTo>
                <a:lnTo>
                  <a:pt x="43295" y="0"/>
                </a:lnTo>
                <a:lnTo>
                  <a:pt x="894151" y="0"/>
                </a:lnTo>
                <a:lnTo>
                  <a:pt x="911004" y="3402"/>
                </a:lnTo>
                <a:lnTo>
                  <a:pt x="924766" y="12680"/>
                </a:lnTo>
                <a:lnTo>
                  <a:pt x="934044" y="26442"/>
                </a:lnTo>
                <a:lnTo>
                  <a:pt x="937447" y="43295"/>
                </a:lnTo>
                <a:lnTo>
                  <a:pt x="937447" y="216471"/>
                </a:lnTo>
                <a:lnTo>
                  <a:pt x="934044" y="233323"/>
                </a:lnTo>
                <a:lnTo>
                  <a:pt x="924766" y="247085"/>
                </a:lnTo>
                <a:lnTo>
                  <a:pt x="911004" y="256364"/>
                </a:lnTo>
                <a:lnTo>
                  <a:pt x="894151" y="259766"/>
                </a:lnTo>
                <a:lnTo>
                  <a:pt x="43295" y="259766"/>
                </a:lnTo>
                <a:lnTo>
                  <a:pt x="26442" y="256364"/>
                </a:lnTo>
                <a:lnTo>
                  <a:pt x="12680" y="247085"/>
                </a:lnTo>
                <a:lnTo>
                  <a:pt x="3402" y="233323"/>
                </a:lnTo>
                <a:lnTo>
                  <a:pt x="0" y="216471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93142" y="1712455"/>
            <a:ext cx="703421" cy="195263"/>
          </a:xfrm>
          <a:custGeom>
            <a:avLst/>
            <a:gdLst/>
            <a:ahLst/>
            <a:cxnLst/>
            <a:rect l="l" t="t" r="r" b="b"/>
            <a:pathLst>
              <a:path w="937895" h="260350">
                <a:moveTo>
                  <a:pt x="0" y="216471"/>
                </a:moveTo>
                <a:lnTo>
                  <a:pt x="0" y="43295"/>
                </a:lnTo>
                <a:lnTo>
                  <a:pt x="3402" y="26442"/>
                </a:lnTo>
                <a:lnTo>
                  <a:pt x="12680" y="12680"/>
                </a:lnTo>
                <a:lnTo>
                  <a:pt x="26442" y="3402"/>
                </a:lnTo>
                <a:lnTo>
                  <a:pt x="43295" y="0"/>
                </a:lnTo>
                <a:lnTo>
                  <a:pt x="894151" y="0"/>
                </a:lnTo>
                <a:lnTo>
                  <a:pt x="911004" y="3402"/>
                </a:lnTo>
                <a:lnTo>
                  <a:pt x="924766" y="12680"/>
                </a:lnTo>
                <a:lnTo>
                  <a:pt x="934044" y="26442"/>
                </a:lnTo>
                <a:lnTo>
                  <a:pt x="937447" y="43295"/>
                </a:lnTo>
                <a:lnTo>
                  <a:pt x="937447" y="216471"/>
                </a:lnTo>
                <a:lnTo>
                  <a:pt x="934044" y="233323"/>
                </a:lnTo>
                <a:lnTo>
                  <a:pt x="924766" y="247085"/>
                </a:lnTo>
                <a:lnTo>
                  <a:pt x="911004" y="256364"/>
                </a:lnTo>
                <a:lnTo>
                  <a:pt x="894151" y="259766"/>
                </a:lnTo>
                <a:lnTo>
                  <a:pt x="43295" y="259766"/>
                </a:lnTo>
                <a:lnTo>
                  <a:pt x="26442" y="256364"/>
                </a:lnTo>
                <a:lnTo>
                  <a:pt x="12680" y="247085"/>
                </a:lnTo>
                <a:lnTo>
                  <a:pt x="3402" y="233323"/>
                </a:lnTo>
                <a:lnTo>
                  <a:pt x="0" y="216471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93142" y="2608252"/>
            <a:ext cx="703421" cy="195263"/>
          </a:xfrm>
          <a:custGeom>
            <a:avLst/>
            <a:gdLst/>
            <a:ahLst/>
            <a:cxnLst/>
            <a:rect l="l" t="t" r="r" b="b"/>
            <a:pathLst>
              <a:path w="937895" h="260350">
                <a:moveTo>
                  <a:pt x="0" y="216471"/>
                </a:moveTo>
                <a:lnTo>
                  <a:pt x="0" y="43295"/>
                </a:lnTo>
                <a:lnTo>
                  <a:pt x="3402" y="26442"/>
                </a:lnTo>
                <a:lnTo>
                  <a:pt x="12680" y="12680"/>
                </a:lnTo>
                <a:lnTo>
                  <a:pt x="26442" y="3402"/>
                </a:lnTo>
                <a:lnTo>
                  <a:pt x="43295" y="0"/>
                </a:lnTo>
                <a:lnTo>
                  <a:pt x="894151" y="0"/>
                </a:lnTo>
                <a:lnTo>
                  <a:pt x="911004" y="3402"/>
                </a:lnTo>
                <a:lnTo>
                  <a:pt x="924766" y="12680"/>
                </a:lnTo>
                <a:lnTo>
                  <a:pt x="934044" y="26442"/>
                </a:lnTo>
                <a:lnTo>
                  <a:pt x="937447" y="43295"/>
                </a:lnTo>
                <a:lnTo>
                  <a:pt x="937447" y="216471"/>
                </a:lnTo>
                <a:lnTo>
                  <a:pt x="934044" y="233323"/>
                </a:lnTo>
                <a:lnTo>
                  <a:pt x="924766" y="247085"/>
                </a:lnTo>
                <a:lnTo>
                  <a:pt x="911004" y="256364"/>
                </a:lnTo>
                <a:lnTo>
                  <a:pt x="894151" y="259766"/>
                </a:lnTo>
                <a:lnTo>
                  <a:pt x="43295" y="259766"/>
                </a:lnTo>
                <a:lnTo>
                  <a:pt x="26442" y="256364"/>
                </a:lnTo>
                <a:lnTo>
                  <a:pt x="12680" y="247085"/>
                </a:lnTo>
                <a:lnTo>
                  <a:pt x="3402" y="233323"/>
                </a:lnTo>
                <a:lnTo>
                  <a:pt x="0" y="216471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73924" y="1806387"/>
            <a:ext cx="253841" cy="953"/>
          </a:xfrm>
          <a:custGeom>
            <a:avLst/>
            <a:gdLst/>
            <a:ahLst/>
            <a:cxnLst/>
            <a:rect l="l" t="t" r="r" b="b"/>
            <a:pathLst>
              <a:path w="338455" h="1269">
                <a:moveTo>
                  <a:pt x="-19050" y="611"/>
                </a:moveTo>
                <a:lnTo>
                  <a:pt x="357311" y="611"/>
                </a:lnTo>
              </a:path>
            </a:pathLst>
          </a:custGeom>
          <a:ln w="39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30502" y="1726291"/>
            <a:ext cx="162401" cy="162401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781" y="0"/>
                </a:moveTo>
                <a:lnTo>
                  <a:pt x="0" y="216067"/>
                </a:lnTo>
                <a:lnTo>
                  <a:pt x="216458" y="108814"/>
                </a:lnTo>
                <a:lnTo>
                  <a:pt x="7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72770" y="2706424"/>
            <a:ext cx="246221" cy="3334"/>
          </a:xfrm>
          <a:custGeom>
            <a:avLst/>
            <a:gdLst/>
            <a:ahLst/>
            <a:cxnLst/>
            <a:rect l="l" t="t" r="r" b="b"/>
            <a:pathLst>
              <a:path w="328294" h="4445">
                <a:moveTo>
                  <a:pt x="0" y="4026"/>
                </a:moveTo>
                <a:lnTo>
                  <a:pt x="309135" y="233"/>
                </a:lnTo>
                <a:lnTo>
                  <a:pt x="328184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21088" y="2625366"/>
            <a:ext cx="163353" cy="162401"/>
          </a:xfrm>
          <a:custGeom>
            <a:avLst/>
            <a:gdLst/>
            <a:ahLst/>
            <a:cxnLst/>
            <a:rect l="l" t="t" r="r" b="b"/>
            <a:pathLst>
              <a:path w="217804" h="216535">
                <a:moveTo>
                  <a:pt x="0" y="0"/>
                </a:moveTo>
                <a:lnTo>
                  <a:pt x="2651" y="216052"/>
                </a:lnTo>
                <a:lnTo>
                  <a:pt x="217379" y="1053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89420" y="1615595"/>
            <a:ext cx="179070" cy="1905"/>
          </a:xfrm>
          <a:custGeom>
            <a:avLst/>
            <a:gdLst/>
            <a:ahLst/>
            <a:cxnLst/>
            <a:rect l="l" t="t" r="r" b="b"/>
            <a:pathLst>
              <a:path w="238760" h="2539">
                <a:moveTo>
                  <a:pt x="-19049" y="1224"/>
                </a:moveTo>
                <a:lnTo>
                  <a:pt x="257724" y="1224"/>
                </a:lnTo>
              </a:path>
            </a:pathLst>
          </a:custGeom>
          <a:ln w="405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70768" y="1534542"/>
            <a:ext cx="162878" cy="162401"/>
          </a:xfrm>
          <a:custGeom>
            <a:avLst/>
            <a:gdLst/>
            <a:ahLst/>
            <a:cxnLst/>
            <a:rect l="l" t="t" r="r" b="b"/>
            <a:pathLst>
              <a:path w="217170" h="216535">
                <a:moveTo>
                  <a:pt x="0" y="0"/>
                </a:moveTo>
                <a:lnTo>
                  <a:pt x="2218" y="216057"/>
                </a:lnTo>
                <a:lnTo>
                  <a:pt x="217167" y="1058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96521" y="1808894"/>
            <a:ext cx="179070" cy="1905"/>
          </a:xfrm>
          <a:custGeom>
            <a:avLst/>
            <a:gdLst/>
            <a:ahLst/>
            <a:cxnLst/>
            <a:rect l="l" t="t" r="r" b="b"/>
            <a:pathLst>
              <a:path w="238760" h="2539">
                <a:moveTo>
                  <a:pt x="-19049" y="1224"/>
                </a:moveTo>
                <a:lnTo>
                  <a:pt x="257724" y="1224"/>
                </a:lnTo>
              </a:path>
            </a:pathLst>
          </a:custGeom>
          <a:ln w="405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77870" y="1727840"/>
            <a:ext cx="162878" cy="162401"/>
          </a:xfrm>
          <a:custGeom>
            <a:avLst/>
            <a:gdLst/>
            <a:ahLst/>
            <a:cxnLst/>
            <a:rect l="l" t="t" r="r" b="b"/>
            <a:pathLst>
              <a:path w="217170" h="216535">
                <a:moveTo>
                  <a:pt x="0" y="0"/>
                </a:moveTo>
                <a:lnTo>
                  <a:pt x="2217" y="216058"/>
                </a:lnTo>
                <a:lnTo>
                  <a:pt x="217167" y="1058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93910" y="2704686"/>
            <a:ext cx="179070" cy="1905"/>
          </a:xfrm>
          <a:custGeom>
            <a:avLst/>
            <a:gdLst/>
            <a:ahLst/>
            <a:cxnLst/>
            <a:rect l="l" t="t" r="r" b="b"/>
            <a:pathLst>
              <a:path w="238760" h="2539">
                <a:moveTo>
                  <a:pt x="-19049" y="1224"/>
                </a:moveTo>
                <a:lnTo>
                  <a:pt x="257724" y="1224"/>
                </a:lnTo>
              </a:path>
            </a:pathLst>
          </a:custGeom>
          <a:ln w="405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75259" y="2623632"/>
            <a:ext cx="162878" cy="162401"/>
          </a:xfrm>
          <a:custGeom>
            <a:avLst/>
            <a:gdLst/>
            <a:ahLst/>
            <a:cxnLst/>
            <a:rect l="l" t="t" r="r" b="b"/>
            <a:pathLst>
              <a:path w="217170" h="216535">
                <a:moveTo>
                  <a:pt x="0" y="0"/>
                </a:moveTo>
                <a:lnTo>
                  <a:pt x="2218" y="216058"/>
                </a:lnTo>
                <a:lnTo>
                  <a:pt x="217167" y="1058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44685" y="1921709"/>
            <a:ext cx="0" cy="672464"/>
          </a:xfrm>
          <a:custGeom>
            <a:avLst/>
            <a:gdLst/>
            <a:ahLst/>
            <a:cxnLst/>
            <a:rect l="l" t="t" r="r" b="b"/>
            <a:pathLst>
              <a:path h="896620">
                <a:moveTo>
                  <a:pt x="0" y="0"/>
                </a:moveTo>
                <a:lnTo>
                  <a:pt x="0" y="0"/>
                </a:lnTo>
                <a:lnTo>
                  <a:pt x="0" y="846543"/>
                </a:lnTo>
                <a:lnTo>
                  <a:pt x="0" y="896340"/>
                </a:lnTo>
              </a:path>
            </a:pathLst>
          </a:custGeom>
          <a:ln w="19050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73924" y="1615867"/>
            <a:ext cx="253841" cy="953"/>
          </a:xfrm>
          <a:custGeom>
            <a:avLst/>
            <a:gdLst/>
            <a:ahLst/>
            <a:cxnLst/>
            <a:rect l="l" t="t" r="r" b="b"/>
            <a:pathLst>
              <a:path w="338455" h="1269">
                <a:moveTo>
                  <a:pt x="-19050" y="611"/>
                </a:moveTo>
                <a:lnTo>
                  <a:pt x="357311" y="611"/>
                </a:lnTo>
              </a:path>
            </a:pathLst>
          </a:custGeom>
          <a:ln w="39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30502" y="1535771"/>
            <a:ext cx="162401" cy="162401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781" y="0"/>
                </a:moveTo>
                <a:lnTo>
                  <a:pt x="0" y="216067"/>
                </a:lnTo>
                <a:lnTo>
                  <a:pt x="216458" y="108814"/>
                </a:lnTo>
                <a:lnTo>
                  <a:pt x="7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41041" y="1517453"/>
            <a:ext cx="1482566" cy="1285875"/>
          </a:xfrm>
          <a:custGeom>
            <a:avLst/>
            <a:gdLst/>
            <a:ahLst/>
            <a:cxnLst/>
            <a:rect l="l" t="t" r="r" b="b"/>
            <a:pathLst>
              <a:path w="1976754" h="1714500">
                <a:moveTo>
                  <a:pt x="0" y="0"/>
                </a:moveTo>
                <a:lnTo>
                  <a:pt x="1976512" y="0"/>
                </a:lnTo>
                <a:lnTo>
                  <a:pt x="1976512" y="1714054"/>
                </a:lnTo>
                <a:lnTo>
                  <a:pt x="0" y="171405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99440" y="2066106"/>
            <a:ext cx="1482566" cy="195263"/>
          </a:xfrm>
          <a:custGeom>
            <a:avLst/>
            <a:gdLst/>
            <a:ahLst/>
            <a:cxnLst/>
            <a:rect l="l" t="t" r="r" b="b"/>
            <a:pathLst>
              <a:path w="1976754" h="260350">
                <a:moveTo>
                  <a:pt x="0" y="0"/>
                </a:moveTo>
                <a:lnTo>
                  <a:pt x="1976513" y="0"/>
                </a:lnTo>
                <a:lnTo>
                  <a:pt x="1976513" y="259767"/>
                </a:lnTo>
                <a:lnTo>
                  <a:pt x="0" y="259767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99440" y="2066106"/>
            <a:ext cx="1482566" cy="195263"/>
          </a:xfrm>
          <a:custGeom>
            <a:avLst/>
            <a:gdLst/>
            <a:ahLst/>
            <a:cxnLst/>
            <a:rect l="l" t="t" r="r" b="b"/>
            <a:pathLst>
              <a:path w="1976754" h="260350">
                <a:moveTo>
                  <a:pt x="0" y="0"/>
                </a:moveTo>
                <a:lnTo>
                  <a:pt x="1976512" y="0"/>
                </a:lnTo>
                <a:lnTo>
                  <a:pt x="1976512" y="259766"/>
                </a:lnTo>
                <a:lnTo>
                  <a:pt x="0" y="259766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33649" y="1538980"/>
            <a:ext cx="265271" cy="1251109"/>
          </a:xfrm>
          <a:custGeom>
            <a:avLst/>
            <a:gdLst/>
            <a:ahLst/>
            <a:cxnLst/>
            <a:rect l="l" t="t" r="r" b="b"/>
            <a:pathLst>
              <a:path w="353695" h="1668145">
                <a:moveTo>
                  <a:pt x="0" y="0"/>
                </a:moveTo>
                <a:lnTo>
                  <a:pt x="353309" y="833809"/>
                </a:lnTo>
                <a:lnTo>
                  <a:pt x="0" y="166761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14951" y="1428750"/>
            <a:ext cx="102727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maxpool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86025" y="2171701"/>
            <a:ext cx="71818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shared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38275" y="1981200"/>
            <a:ext cx="167640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n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38425" y="1200151"/>
            <a:ext cx="48958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MLP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53050" y="2247900"/>
            <a:ext cx="1767840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b="1" spc="-4" dirty="0">
                <a:solidFill>
                  <a:prstClr val="black"/>
                </a:solidFill>
                <a:latin typeface="Helvetica"/>
                <a:cs typeface="Helvetica"/>
              </a:rPr>
              <a:t>global</a:t>
            </a:r>
            <a:r>
              <a:rPr sz="2100" b="1" spc="-45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b="1" spc="-4" dirty="0">
                <a:solidFill>
                  <a:prstClr val="black"/>
                </a:solidFill>
                <a:latin typeface="Helvetica"/>
                <a:cs typeface="Helvetica"/>
              </a:rPr>
              <a:t>feature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19275" y="1133475"/>
            <a:ext cx="167640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3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24300" y="1133475"/>
            <a:ext cx="612458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1024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76366" y="2731564"/>
            <a:ext cx="269558" cy="977265"/>
          </a:xfrm>
          <a:custGeom>
            <a:avLst/>
            <a:gdLst/>
            <a:ahLst/>
            <a:cxnLst/>
            <a:rect l="l" t="t" r="r" b="b"/>
            <a:pathLst>
              <a:path w="359409" h="1303020">
                <a:moveTo>
                  <a:pt x="0" y="1302413"/>
                </a:moveTo>
                <a:lnTo>
                  <a:pt x="353936" y="18365"/>
                </a:lnTo>
                <a:lnTo>
                  <a:pt x="358998" y="0"/>
                </a:lnTo>
              </a:path>
            </a:pathLst>
          </a:custGeom>
          <a:ln w="38099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981214" y="2624128"/>
            <a:ext cx="121444" cy="138113"/>
          </a:xfrm>
          <a:custGeom>
            <a:avLst/>
            <a:gdLst/>
            <a:ahLst/>
            <a:cxnLst/>
            <a:rect l="l" t="t" r="r" b="b"/>
            <a:pathLst>
              <a:path w="161925" h="184150">
                <a:moveTo>
                  <a:pt x="125354" y="0"/>
                </a:moveTo>
                <a:lnTo>
                  <a:pt x="0" y="139339"/>
                </a:lnTo>
                <a:lnTo>
                  <a:pt x="161612" y="183885"/>
                </a:lnTo>
                <a:lnTo>
                  <a:pt x="125354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3125" y="3819526"/>
            <a:ext cx="6691313" cy="66877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u="heavy" spc="-4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Helvetica"/>
                <a:cs typeface="Helvetica"/>
              </a:rPr>
              <a:t>Which </a:t>
            </a:r>
            <a:r>
              <a:rPr sz="2100" u="heavy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Helvetica"/>
                <a:cs typeface="Helvetica"/>
              </a:rPr>
              <a:t>input </a:t>
            </a:r>
            <a:r>
              <a:rPr sz="2100" u="heavy" spc="-4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Helvetica"/>
                <a:cs typeface="Helvetica"/>
              </a:rPr>
              <a:t>points</a:t>
            </a:r>
            <a:r>
              <a:rPr sz="2100" spc="-4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2100" dirty="0">
                <a:solidFill>
                  <a:srgbClr val="CC0000"/>
                </a:solidFill>
                <a:latin typeface="Helvetica"/>
                <a:cs typeface="Helvetica"/>
              </a:rPr>
              <a:t>are </a:t>
            </a:r>
            <a:r>
              <a:rPr sz="2100" spc="-4" dirty="0">
                <a:solidFill>
                  <a:srgbClr val="CC0000"/>
                </a:solidFill>
                <a:latin typeface="Helvetica"/>
                <a:cs typeface="Helvetica"/>
              </a:rPr>
              <a:t>contributing to the </a:t>
            </a:r>
            <a:r>
              <a:rPr sz="2100" dirty="0">
                <a:solidFill>
                  <a:srgbClr val="CC0000"/>
                </a:solidFill>
                <a:latin typeface="Helvetica"/>
                <a:cs typeface="Helvetica"/>
              </a:rPr>
              <a:t>global</a:t>
            </a:r>
            <a:r>
              <a:rPr sz="2100" spc="38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2100" spc="-4" dirty="0">
                <a:solidFill>
                  <a:srgbClr val="CC0000"/>
                </a:solidFill>
                <a:latin typeface="Helvetica"/>
                <a:cs typeface="Helvetica"/>
              </a:rPr>
              <a:t>feature?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  <a:p>
            <a:pPr marL="157639" defTabSz="685800">
              <a:spcBef>
                <a:spcPts val="105"/>
              </a:spcBef>
            </a:pPr>
            <a:r>
              <a:rPr sz="2100" b="1" spc="-4" dirty="0">
                <a:solidFill>
                  <a:srgbClr val="CC0000"/>
                </a:solidFill>
                <a:latin typeface="Helvetica"/>
                <a:cs typeface="Helvetica"/>
              </a:rPr>
              <a:t>(critical</a:t>
            </a:r>
            <a:r>
              <a:rPr sz="2100" b="1" spc="-8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2100" b="1" spc="-4" dirty="0">
                <a:solidFill>
                  <a:srgbClr val="CC0000"/>
                </a:solidFill>
                <a:latin typeface="Helvetica"/>
                <a:cs typeface="Helvetica"/>
              </a:rPr>
              <a:t>points)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9445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9E11-3ED3-2443-ADED-394F10AD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Deep Learning Tasks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2752D-78AE-CB40-B3AC-FEE846357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" y="1042987"/>
            <a:ext cx="8241633" cy="38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247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37671" y="962025"/>
            <a:ext cx="4906739" cy="2352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672607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929765" algn="l"/>
                <a:tab pos="3137059" algn="l"/>
              </a:tabLst>
            </a:pPr>
            <a:r>
              <a:rPr sz="3000" b="0" spc="-8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Point Cloud</a:t>
            </a:r>
            <a:r>
              <a:rPr sz="3000" b="0" spc="-6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3000" b="0" spc="-4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9427" y="1287959"/>
            <a:ext cx="185785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Original</a:t>
            </a:r>
            <a:r>
              <a:rPr sz="2100" spc="-45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Shape: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9020" y="2501871"/>
            <a:ext cx="2198370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Critical </a:t>
            </a:r>
            <a:r>
              <a:rPr sz="2100" dirty="0">
                <a:solidFill>
                  <a:prstClr val="black"/>
                </a:solidFill>
                <a:latin typeface="Helvetica"/>
                <a:cs typeface="Helvetica"/>
              </a:rPr>
              <a:t>Point</a:t>
            </a:r>
            <a:r>
              <a:rPr sz="2100" spc="-3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Helvetica"/>
                <a:cs typeface="Helvetica"/>
              </a:rPr>
              <a:t>Sets:</a:t>
            </a:r>
            <a:endParaRPr sz="210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981682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190452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b="0" dirty="0">
                <a:solidFill>
                  <a:srgbClr val="F2F2F2"/>
                </a:solidFill>
                <a:latin typeface="Arial"/>
                <a:cs typeface="Arial"/>
              </a:rPr>
              <a:t>Conclusion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1" y="876300"/>
            <a:ext cx="7222331" cy="1533112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80975" marR="3810" indent="-171450" defTabSz="685800">
              <a:lnSpc>
                <a:spcPts val="2475"/>
              </a:lnSpc>
              <a:spcBef>
                <a:spcPts val="495"/>
              </a:spcBef>
              <a:buFontTx/>
              <a:buChar char="•"/>
              <a:tabLst>
                <a:tab pos="180975" algn="l"/>
              </a:tabLst>
            </a:pP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PointNet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is a novel deep neural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network that directly 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consumes point</a:t>
            </a:r>
            <a:r>
              <a:rPr sz="2400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cloud.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80975" indent="-171450" defTabSz="685800">
              <a:spcBef>
                <a:spcPts val="405"/>
              </a:spcBef>
              <a:buFontTx/>
              <a:buChar char="•"/>
              <a:tabLst>
                <a:tab pos="180975" algn="l"/>
              </a:tabLst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unified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approach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various 3D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recognition</a:t>
            </a:r>
            <a:r>
              <a:rPr sz="240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tasks.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80975" indent="-171450" defTabSz="685800">
              <a:spcBef>
                <a:spcPts val="344"/>
              </a:spcBef>
              <a:buFontTx/>
              <a:buChar char="•"/>
              <a:tabLst>
                <a:tab pos="180975" algn="l"/>
              </a:tabLst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Rich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theoretical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analysis and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experimental</a:t>
            </a:r>
            <a:r>
              <a:rPr sz="24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results.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3384" y="2678907"/>
            <a:ext cx="4999443" cy="2125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7850" y="3171825"/>
            <a:ext cx="3190399" cy="117532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76" algn="ctr" defTabSz="685800">
              <a:lnSpc>
                <a:spcPts val="2333"/>
              </a:lnSpc>
              <a:spcBef>
                <a:spcPts val="75"/>
              </a:spcBef>
            </a:pPr>
            <a:r>
              <a:rPr sz="1950" dirty="0">
                <a:solidFill>
                  <a:prstClr val="black"/>
                </a:solidFill>
                <a:latin typeface="Helvetica"/>
                <a:cs typeface="Helvetica"/>
              </a:rPr>
              <a:t>Code &amp; </a:t>
            </a:r>
            <a:r>
              <a:rPr sz="1950" spc="-4" dirty="0">
                <a:solidFill>
                  <a:prstClr val="black"/>
                </a:solidFill>
                <a:latin typeface="Helvetica"/>
                <a:cs typeface="Helvetica"/>
              </a:rPr>
              <a:t>Data</a:t>
            </a:r>
            <a:r>
              <a:rPr sz="1950" spc="-135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1950" spc="-4" dirty="0">
                <a:solidFill>
                  <a:prstClr val="black"/>
                </a:solidFill>
                <a:latin typeface="Helvetica"/>
                <a:cs typeface="Helvetica"/>
              </a:rPr>
              <a:t>Available!</a:t>
            </a:r>
            <a:endParaRPr sz="1950">
              <a:solidFill>
                <a:prstClr val="black"/>
              </a:solidFill>
              <a:latin typeface="Helvetica"/>
              <a:cs typeface="Helvetica"/>
            </a:endParaRPr>
          </a:p>
          <a:p>
            <a:pPr algn="ctr" defTabSz="685800">
              <a:lnSpc>
                <a:spcPts val="2153"/>
              </a:lnSpc>
            </a:pPr>
            <a:r>
              <a:rPr u="heavy" spc="-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Helvetica"/>
                <a:cs typeface="Helvetica"/>
                <a:hlinkClick r:id="rId3"/>
              </a:rPr>
              <a:t>http://stanford.edu/~rqi/pointnet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  <a:p>
            <a:pPr defTabSz="685800">
              <a:spcBef>
                <a:spcPts val="34"/>
              </a:spcBef>
            </a:pPr>
            <a:endParaRPr sz="187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6668" algn="ctr" defTabSz="685800"/>
            <a:r>
              <a:rPr sz="1950" dirty="0">
                <a:solidFill>
                  <a:prstClr val="black"/>
                </a:solidFill>
                <a:latin typeface="Helvetica"/>
                <a:cs typeface="Helvetica"/>
              </a:rPr>
              <a:t>See you at </a:t>
            </a:r>
            <a:r>
              <a:rPr sz="1950" spc="-4" dirty="0">
                <a:solidFill>
                  <a:prstClr val="black"/>
                </a:solidFill>
                <a:latin typeface="Helvetica"/>
                <a:cs typeface="Helvetica"/>
              </a:rPr>
              <a:t>Poster</a:t>
            </a:r>
            <a:r>
              <a:rPr sz="1950" spc="-30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1950" dirty="0">
                <a:solidFill>
                  <a:prstClr val="black"/>
                </a:solidFill>
                <a:latin typeface="Helvetica"/>
                <a:cs typeface="Helvetica"/>
              </a:rPr>
              <a:t>9!</a:t>
            </a:r>
            <a:endParaRPr sz="195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946682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(Deep) Learning on 3D point sets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538B8B-C50A-CB48-A635-5D3503042261}"/>
              </a:ext>
            </a:extLst>
          </p:cNvPr>
          <p:cNvSpPr txBox="1">
            <a:spLocks/>
          </p:cNvSpPr>
          <p:nvPr/>
        </p:nvSpPr>
        <p:spPr>
          <a:xfrm>
            <a:off x="241746" y="1041409"/>
            <a:ext cx="6074971" cy="3677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This Lecture: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PointNet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 [Qi et al., CVPR 2017]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PointNet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++  [Qi et al., NIPS 2017]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92D86D-9E41-C04D-807C-DA4226E41B1B}"/>
              </a:ext>
            </a:extLst>
          </p:cNvPr>
          <p:cNvSpPr txBox="1"/>
          <p:nvPr/>
        </p:nvSpPr>
        <p:spPr>
          <a:xfrm>
            <a:off x="2983686" y="4349618"/>
            <a:ext cx="687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slides in this lecture are from: Hao Su, Charles Qi, Hang Su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D218C8-C98E-CF41-B19F-85F52B00438F}"/>
              </a:ext>
            </a:extLst>
          </p:cNvPr>
          <p:cNvGrpSpPr/>
          <p:nvPr/>
        </p:nvGrpSpPr>
        <p:grpSpPr>
          <a:xfrm>
            <a:off x="586640" y="2391574"/>
            <a:ext cx="2791536" cy="2038429"/>
            <a:chOff x="409462" y="1746494"/>
            <a:chExt cx="1841736" cy="1344868"/>
          </a:xfrm>
        </p:grpSpPr>
        <p:pic>
          <p:nvPicPr>
            <p:cNvPr id="6" name="Shape 758">
              <a:extLst>
                <a:ext uri="{FF2B5EF4-FFF2-40B4-BE49-F238E27FC236}">
                  <a16:creationId xmlns:a16="http://schemas.microsoft.com/office/drawing/2014/main" id="{B64BB48B-71A0-CE41-A5F4-B0E6B316CA9F}"/>
                </a:ext>
              </a:extLst>
            </p:cNvPr>
            <p:cNvPicPr preferRelativeResize="0"/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3156" t="20917" r="24795" b="31682"/>
            <a:stretch/>
          </p:blipFill>
          <p:spPr>
            <a:xfrm>
              <a:off x="409467" y="1746494"/>
              <a:ext cx="1841731" cy="1049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774">
              <a:extLst>
                <a:ext uri="{FF2B5EF4-FFF2-40B4-BE49-F238E27FC236}">
                  <a16:creationId xmlns:a16="http://schemas.microsoft.com/office/drawing/2014/main" id="{AFA61297-9ACA-F64D-A705-F55470212F69}"/>
                </a:ext>
              </a:extLst>
            </p:cNvPr>
            <p:cNvSpPr txBox="1"/>
            <p:nvPr/>
          </p:nvSpPr>
          <p:spPr>
            <a:xfrm>
              <a:off x="409462" y="2843584"/>
              <a:ext cx="1807225" cy="247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Open Sans"/>
                  <a:cs typeface="Open Sans"/>
                  <a:sym typeface="Open Sans"/>
                </a:rPr>
                <a:t>Input 3D point cloud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2C6276-BC7B-E541-AE7E-EFD6560B98B8}"/>
              </a:ext>
            </a:extLst>
          </p:cNvPr>
          <p:cNvGrpSpPr/>
          <p:nvPr/>
        </p:nvGrpSpPr>
        <p:grpSpPr>
          <a:xfrm>
            <a:off x="5897731" y="2433137"/>
            <a:ext cx="2659498" cy="1941164"/>
            <a:chOff x="6892800" y="1747080"/>
            <a:chExt cx="1841738" cy="1344282"/>
          </a:xfrm>
        </p:grpSpPr>
        <p:pic>
          <p:nvPicPr>
            <p:cNvPr id="15" name="Shape 767">
              <a:extLst>
                <a:ext uri="{FF2B5EF4-FFF2-40B4-BE49-F238E27FC236}">
                  <a16:creationId xmlns:a16="http://schemas.microsoft.com/office/drawing/2014/main" id="{9817A18B-1C0F-9A42-8518-8405768F7078}"/>
                </a:ext>
              </a:extLst>
            </p:cNvPr>
            <p:cNvPicPr preferRelativeResize="0"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l="23648" t="21458" r="24252" b="31141"/>
            <a:stretch/>
          </p:blipFill>
          <p:spPr>
            <a:xfrm>
              <a:off x="6892800" y="1747080"/>
              <a:ext cx="1841738" cy="1048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Shape 775">
              <a:extLst>
                <a:ext uri="{FF2B5EF4-FFF2-40B4-BE49-F238E27FC236}">
                  <a16:creationId xmlns:a16="http://schemas.microsoft.com/office/drawing/2014/main" id="{248BBB92-3166-CA42-99B4-7B975F98565C}"/>
                </a:ext>
              </a:extLst>
            </p:cNvPr>
            <p:cNvSpPr txBox="1"/>
            <p:nvPr/>
          </p:nvSpPr>
          <p:spPr>
            <a:xfrm>
              <a:off x="7072874" y="2843584"/>
              <a:ext cx="1386321" cy="247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Open Sans"/>
                  <a:cs typeface="Open Sans"/>
                  <a:sym typeface="Open Sans"/>
                </a:rPr>
                <a:t>3D prediction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4" name="Shape 76">
            <a:extLst>
              <a:ext uri="{FF2B5EF4-FFF2-40B4-BE49-F238E27FC236}">
                <a16:creationId xmlns:a16="http://schemas.microsoft.com/office/drawing/2014/main" id="{B32919EE-11B1-F84E-8BC8-1468DF63187C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3378176" y="3186903"/>
            <a:ext cx="2519555" cy="3098"/>
          </a:xfrm>
          <a:prstGeom prst="straightConnector1">
            <a:avLst/>
          </a:prstGeom>
          <a:noFill/>
          <a:ln w="38100" cap="flat" cmpd="sng">
            <a:solidFill>
              <a:srgbClr val="A6A6A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Shape 58">
            <a:extLst>
              <a:ext uri="{FF2B5EF4-FFF2-40B4-BE49-F238E27FC236}">
                <a16:creationId xmlns:a16="http://schemas.microsoft.com/office/drawing/2014/main" id="{6A043E57-DD65-634E-A1BD-39C659E1DC46}"/>
              </a:ext>
            </a:extLst>
          </p:cNvPr>
          <p:cNvSpPr/>
          <p:nvPr/>
        </p:nvSpPr>
        <p:spPr>
          <a:xfrm>
            <a:off x="3801456" y="2702778"/>
            <a:ext cx="1471651" cy="968250"/>
          </a:xfrm>
          <a:prstGeom prst="roundRect">
            <a:avLst>
              <a:gd name="adj" fmla="val 6910"/>
            </a:avLst>
          </a:pr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tx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/>
                <a:cs typeface="Times New Roman"/>
                <a:sym typeface="Times New Roman"/>
              </a:rPr>
              <a:t>3D Network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70876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383143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spc="-4" dirty="0">
                <a:latin typeface="Arial"/>
                <a:cs typeface="Arial"/>
              </a:rPr>
              <a:t>Limitations </a:t>
            </a:r>
            <a:r>
              <a:rPr sz="3000" dirty="0">
                <a:latin typeface="Arial"/>
                <a:cs typeface="Arial"/>
              </a:rPr>
              <a:t>of</a:t>
            </a:r>
            <a:r>
              <a:rPr sz="3000" spc="-23" dirty="0">
                <a:latin typeface="Arial"/>
                <a:cs typeface="Arial"/>
              </a:rPr>
              <a:t> </a:t>
            </a:r>
            <a:r>
              <a:rPr sz="3000" spc="-4" dirty="0">
                <a:latin typeface="Arial"/>
                <a:cs typeface="Arial"/>
              </a:rPr>
              <a:t>PointNet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3900" y="2120404"/>
            <a:ext cx="3048000" cy="2010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5900" y="4410075"/>
            <a:ext cx="1521142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b="1" dirty="0">
                <a:solidFill>
                  <a:prstClr val="black"/>
                </a:solidFill>
                <a:latin typeface="Arial"/>
                <a:cs typeface="Arial"/>
              </a:rPr>
              <a:t>3D CNN </a:t>
            </a:r>
            <a:r>
              <a:rPr sz="1350" b="1" spc="-11" dirty="0">
                <a:solidFill>
                  <a:prstClr val="black"/>
                </a:solidFill>
                <a:latin typeface="Arial"/>
                <a:cs typeface="Arial"/>
              </a:rPr>
              <a:t>(Wu </a:t>
            </a:r>
            <a:r>
              <a:rPr sz="1350" b="1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350" b="1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prstClr val="black"/>
                </a:solidFill>
                <a:latin typeface="Arial"/>
                <a:cs typeface="Arial"/>
              </a:rPr>
              <a:t>al.)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375" y="933450"/>
            <a:ext cx="3885248" cy="76072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46196" marR="3810" indent="-37148" defTabSz="685800">
              <a:lnSpc>
                <a:spcPts val="2850"/>
              </a:lnSpc>
              <a:spcBef>
                <a:spcPts val="195"/>
              </a:spcBef>
            </a:pPr>
            <a:r>
              <a:rPr sz="2400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Hierarchical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 feature learning  </a:t>
            </a:r>
            <a:r>
              <a:rPr sz="2400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Multiple </a:t>
            </a:r>
            <a:r>
              <a:rPr sz="2400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levels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 of</a:t>
            </a:r>
            <a:r>
              <a:rPr sz="2400" spc="-26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abstraction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28382" y="2136460"/>
            <a:ext cx="2977418" cy="1844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001" y="4410075"/>
            <a:ext cx="22007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b="1" spc="-4" dirty="0">
                <a:solidFill>
                  <a:prstClr val="black"/>
                </a:solidFill>
                <a:latin typeface="Arial"/>
                <a:cs typeface="Arial"/>
              </a:rPr>
              <a:t>PointNet (vanilla) (Qi </a:t>
            </a:r>
            <a:r>
              <a:rPr sz="1350" b="1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350" b="1" spc="-3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prstClr val="black"/>
                </a:solidFill>
                <a:latin typeface="Arial"/>
                <a:cs typeface="Arial"/>
              </a:rPr>
              <a:t>al.)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4901" y="923926"/>
            <a:ext cx="3797141" cy="750847"/>
          </a:xfrm>
          <a:prstGeom prst="rect">
            <a:avLst/>
          </a:prstGeom>
        </p:spPr>
        <p:txBody>
          <a:bodyPr vert="horz" wrap="square" lIns="0" tIns="32385" rIns="0" bIns="0" rtlCol="0">
            <a:spAutoFit/>
          </a:bodyPr>
          <a:lstStyle/>
          <a:p>
            <a:pPr marL="9525" marR="3810" indent="342900" defTabSz="685800">
              <a:lnSpc>
                <a:spcPts val="2775"/>
              </a:lnSpc>
              <a:spcBef>
                <a:spcPts val="255"/>
              </a:spcBef>
            </a:pPr>
            <a:r>
              <a:rPr sz="2400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Global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 feature learning  Either </a:t>
            </a:r>
            <a:r>
              <a:rPr sz="2400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one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 point or </a:t>
            </a:r>
            <a:r>
              <a:rPr sz="2400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all</a:t>
            </a:r>
            <a:r>
              <a:rPr sz="2400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points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761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383143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spc="-4" dirty="0">
                <a:latin typeface="Arial"/>
                <a:cs typeface="Arial"/>
              </a:rPr>
              <a:t>Limitations </a:t>
            </a:r>
            <a:r>
              <a:rPr sz="3000" dirty="0">
                <a:latin typeface="Arial"/>
                <a:cs typeface="Arial"/>
              </a:rPr>
              <a:t>of</a:t>
            </a:r>
            <a:r>
              <a:rPr sz="3000" spc="-23" dirty="0">
                <a:latin typeface="Arial"/>
                <a:cs typeface="Arial"/>
              </a:rPr>
              <a:t> </a:t>
            </a:r>
            <a:r>
              <a:rPr sz="3000" spc="-4" dirty="0">
                <a:latin typeface="Arial"/>
                <a:cs typeface="Arial"/>
              </a:rPr>
              <a:t>PointNet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3900" y="2120404"/>
            <a:ext cx="3048000" cy="2010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28382" y="2136460"/>
            <a:ext cx="2977418" cy="1844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85900" y="4410075"/>
            <a:ext cx="1521142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b="1" dirty="0">
                <a:solidFill>
                  <a:prstClr val="black"/>
                </a:solidFill>
                <a:latin typeface="Arial"/>
                <a:cs typeface="Arial"/>
              </a:rPr>
              <a:t>3D CNN </a:t>
            </a:r>
            <a:r>
              <a:rPr sz="1350" b="1" spc="-11" dirty="0">
                <a:solidFill>
                  <a:prstClr val="black"/>
                </a:solidFill>
                <a:latin typeface="Arial"/>
                <a:cs typeface="Arial"/>
              </a:rPr>
              <a:t>(Wu </a:t>
            </a:r>
            <a:r>
              <a:rPr sz="1350" b="1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350" b="1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prstClr val="black"/>
                </a:solidFill>
                <a:latin typeface="Arial"/>
                <a:cs typeface="Arial"/>
              </a:rPr>
              <a:t>al.)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4001" y="4410075"/>
            <a:ext cx="22007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b="1" spc="-4" dirty="0">
                <a:solidFill>
                  <a:prstClr val="black"/>
                </a:solidFill>
                <a:latin typeface="Arial"/>
                <a:cs typeface="Arial"/>
              </a:rPr>
              <a:t>PointNet (vanilla) (Qi </a:t>
            </a:r>
            <a:r>
              <a:rPr sz="1350" b="1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350" b="1" spc="-3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prstClr val="black"/>
                </a:solidFill>
                <a:latin typeface="Arial"/>
                <a:cs typeface="Arial"/>
              </a:rPr>
              <a:t>al.)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375" y="933450"/>
            <a:ext cx="3885248" cy="76072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46196" marR="3810" indent="-37148" defTabSz="685800">
              <a:lnSpc>
                <a:spcPts val="2850"/>
              </a:lnSpc>
              <a:spcBef>
                <a:spcPts val="195"/>
              </a:spcBef>
            </a:pPr>
            <a:r>
              <a:rPr sz="2400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Hierarchical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 feature learning  </a:t>
            </a:r>
            <a:r>
              <a:rPr sz="2400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Multiple </a:t>
            </a:r>
            <a:r>
              <a:rPr sz="2400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levels</a:t>
            </a:r>
            <a:r>
              <a:rPr sz="2400" dirty="0">
                <a:solidFill>
                  <a:prstClr val="black"/>
                </a:solidFill>
                <a:latin typeface="Helvetica"/>
                <a:cs typeface="Helvetica"/>
              </a:rPr>
              <a:t> of</a:t>
            </a:r>
            <a:r>
              <a:rPr sz="2400" spc="-26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Helvetica"/>
                <a:cs typeface="Helvetica"/>
              </a:rPr>
              <a:t>abstraction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4901" y="923926"/>
            <a:ext cx="3797141" cy="750847"/>
          </a:xfrm>
          <a:prstGeom prst="rect">
            <a:avLst/>
          </a:prstGeom>
        </p:spPr>
        <p:txBody>
          <a:bodyPr vert="horz" wrap="square" lIns="0" tIns="32385" rIns="0" bIns="0" rtlCol="0">
            <a:spAutoFit/>
          </a:bodyPr>
          <a:lstStyle/>
          <a:p>
            <a:pPr marL="9525" marR="3810" indent="342900" defTabSz="685800">
              <a:lnSpc>
                <a:spcPts val="2775"/>
              </a:lnSpc>
              <a:spcBef>
                <a:spcPts val="255"/>
              </a:spcBef>
            </a:pPr>
            <a:r>
              <a:rPr sz="2400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Global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 feature learning  Either </a:t>
            </a:r>
            <a:r>
              <a:rPr sz="2400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one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 point or </a:t>
            </a:r>
            <a:r>
              <a:rPr sz="2400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all</a:t>
            </a:r>
            <a:r>
              <a:rPr sz="2400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Arial"/>
                <a:cs typeface="Arial"/>
              </a:rPr>
              <a:t>points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1115" y="2571846"/>
            <a:ext cx="4673441" cy="700256"/>
          </a:xfrm>
          <a:prstGeom prst="rect">
            <a:avLst/>
          </a:prstGeom>
          <a:solidFill>
            <a:srgbClr val="FFFB00"/>
          </a:solidFill>
          <a:ln w="38100">
            <a:solidFill>
              <a:srgbClr val="CC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 defTabSz="685800">
              <a:spcBef>
                <a:spcPts val="15"/>
              </a:spcBef>
            </a:pPr>
            <a:endParaRPr sz="213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0030" defTabSz="685800"/>
            <a:r>
              <a:rPr sz="2400" dirty="0">
                <a:solidFill>
                  <a:srgbClr val="CC0000"/>
                </a:solidFill>
                <a:latin typeface="Helvetica"/>
                <a:cs typeface="Helvetica"/>
              </a:rPr>
              <a:t>No local </a:t>
            </a:r>
            <a:r>
              <a:rPr sz="2400" spc="-4" dirty="0">
                <a:solidFill>
                  <a:srgbClr val="CC0000"/>
                </a:solidFill>
                <a:latin typeface="Helvetica"/>
                <a:cs typeface="Helvetica"/>
              </a:rPr>
              <a:t>context for </a:t>
            </a:r>
            <a:r>
              <a:rPr sz="2400" dirty="0">
                <a:solidFill>
                  <a:srgbClr val="CC0000"/>
                </a:solidFill>
                <a:latin typeface="Helvetica"/>
                <a:cs typeface="Helvetica"/>
              </a:rPr>
              <a:t>each</a:t>
            </a:r>
            <a:r>
              <a:rPr sz="2400" spc="-19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srgbClr val="CC0000"/>
                </a:solidFill>
                <a:latin typeface="Helvetica"/>
                <a:cs typeface="Helvetica"/>
              </a:rPr>
              <a:t>point!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2250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364093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745933" algn="l"/>
              </a:tabLst>
            </a:pPr>
            <a:r>
              <a:rPr sz="3000" spc="-4" dirty="0">
                <a:latin typeface="Arial"/>
                <a:cs typeface="Arial"/>
              </a:rPr>
              <a:t>Limitation	</a:t>
            </a:r>
            <a:r>
              <a:rPr sz="3000" dirty="0">
                <a:latin typeface="Arial"/>
                <a:cs typeface="Arial"/>
              </a:rPr>
              <a:t>of</a:t>
            </a:r>
            <a:r>
              <a:rPr sz="3000" spc="-49" dirty="0">
                <a:latin typeface="Arial"/>
                <a:cs typeface="Arial"/>
              </a:rPr>
              <a:t> </a:t>
            </a:r>
            <a:r>
              <a:rPr sz="3000" spc="-4" dirty="0">
                <a:latin typeface="Arial"/>
                <a:cs typeface="Arial"/>
              </a:rPr>
              <a:t>PointNet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2425" y="1019175"/>
            <a:ext cx="648271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dirty="0">
                <a:solidFill>
                  <a:prstClr val="black"/>
                </a:solidFill>
                <a:latin typeface="Arial"/>
                <a:cs typeface="Arial"/>
              </a:rPr>
              <a:t>Lack of local </a:t>
            </a:r>
            <a:r>
              <a:rPr sz="2100" spc="-4" dirty="0">
                <a:solidFill>
                  <a:prstClr val="black"/>
                </a:solidFill>
                <a:latin typeface="Arial"/>
                <a:cs typeface="Arial"/>
              </a:rPr>
              <a:t>context </a:t>
            </a:r>
            <a:r>
              <a:rPr sz="2100" dirty="0">
                <a:solidFill>
                  <a:prstClr val="black"/>
                </a:solidFill>
                <a:latin typeface="Arial"/>
                <a:cs typeface="Arial"/>
              </a:rPr>
              <a:t>=&gt; </a:t>
            </a:r>
            <a:r>
              <a:rPr sz="2100" spc="-4" dirty="0">
                <a:solidFill>
                  <a:prstClr val="black"/>
                </a:solidFill>
                <a:latin typeface="Arial"/>
                <a:cs typeface="Arial"/>
              </a:rPr>
              <a:t>artifacts </a:t>
            </a:r>
            <a:r>
              <a:rPr sz="2100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2100" spc="-4" dirty="0">
                <a:solidFill>
                  <a:prstClr val="black"/>
                </a:solidFill>
                <a:latin typeface="Arial"/>
                <a:cs typeface="Arial"/>
              </a:rPr>
              <a:t>segmentation</a:t>
            </a:r>
            <a:r>
              <a:rPr sz="2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Arial"/>
                <a:cs typeface="Arial"/>
              </a:rPr>
              <a:t>tasks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9150" y="1685925"/>
            <a:ext cx="2962275" cy="2409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225" y="4248150"/>
            <a:ext cx="3666173" cy="563615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9525" marR="3810" defTabSz="685800">
              <a:lnSpc>
                <a:spcPts val="2100"/>
              </a:lnSpc>
              <a:spcBef>
                <a:spcPts val="194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Semantic segmentation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randomly  translated table-cup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 scene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1050" y="4248150"/>
            <a:ext cx="3425190" cy="563615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9525" marR="3810" defTabSz="685800">
              <a:lnSpc>
                <a:spcPts val="2100"/>
              </a:lnSpc>
              <a:spcBef>
                <a:spcPts val="194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Instance mask prediction in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table- 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chair-cup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scene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33900" y="1685925"/>
            <a:ext cx="3790950" cy="2409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22709" y="1929639"/>
            <a:ext cx="158115" cy="299561"/>
          </a:xfrm>
          <a:custGeom>
            <a:avLst/>
            <a:gdLst/>
            <a:ahLst/>
            <a:cxnLst/>
            <a:rect l="l" t="t" r="r" b="b"/>
            <a:pathLst>
              <a:path w="210820" h="399414">
                <a:moveTo>
                  <a:pt x="210720" y="0"/>
                </a:moveTo>
                <a:lnTo>
                  <a:pt x="14821" y="371100"/>
                </a:lnTo>
                <a:lnTo>
                  <a:pt x="0" y="399178"/>
                </a:lnTo>
              </a:path>
            </a:pathLst>
          </a:custGeom>
          <a:ln w="6349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43114" y="2162608"/>
            <a:ext cx="176689" cy="217646"/>
          </a:xfrm>
          <a:custGeom>
            <a:avLst/>
            <a:gdLst/>
            <a:ahLst/>
            <a:cxnLst/>
            <a:rect l="l" t="t" r="r" b="b"/>
            <a:pathLst>
              <a:path w="235584" h="290194">
                <a:moveTo>
                  <a:pt x="6389" y="0"/>
                </a:moveTo>
                <a:lnTo>
                  <a:pt x="0" y="289589"/>
                </a:lnTo>
                <a:lnTo>
                  <a:pt x="235506" y="120947"/>
                </a:lnTo>
                <a:lnTo>
                  <a:pt x="638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35768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364093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745933" algn="l"/>
              </a:tabLst>
            </a:pPr>
            <a:r>
              <a:rPr sz="3000" spc="-4" dirty="0">
                <a:latin typeface="Arial"/>
                <a:cs typeface="Arial"/>
              </a:rPr>
              <a:t>Limitation	</a:t>
            </a:r>
            <a:r>
              <a:rPr sz="3000" dirty="0">
                <a:latin typeface="Arial"/>
                <a:cs typeface="Arial"/>
              </a:rPr>
              <a:t>of</a:t>
            </a:r>
            <a:r>
              <a:rPr sz="3000" spc="-49" dirty="0">
                <a:latin typeface="Arial"/>
                <a:cs typeface="Arial"/>
              </a:rPr>
              <a:t> </a:t>
            </a:r>
            <a:r>
              <a:rPr sz="3000" spc="-4" dirty="0">
                <a:latin typeface="Arial"/>
                <a:cs typeface="Arial"/>
              </a:rPr>
              <a:t>PointNet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2425" y="1019175"/>
            <a:ext cx="648271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100" dirty="0">
                <a:solidFill>
                  <a:prstClr val="black"/>
                </a:solidFill>
                <a:latin typeface="Arial"/>
                <a:cs typeface="Arial"/>
              </a:rPr>
              <a:t>Lack of local </a:t>
            </a:r>
            <a:r>
              <a:rPr sz="2100" spc="-4" dirty="0">
                <a:solidFill>
                  <a:prstClr val="black"/>
                </a:solidFill>
                <a:latin typeface="Arial"/>
                <a:cs typeface="Arial"/>
              </a:rPr>
              <a:t>context </a:t>
            </a:r>
            <a:r>
              <a:rPr sz="2100" dirty="0">
                <a:solidFill>
                  <a:prstClr val="black"/>
                </a:solidFill>
                <a:latin typeface="Arial"/>
                <a:cs typeface="Arial"/>
              </a:rPr>
              <a:t>=&gt; </a:t>
            </a:r>
            <a:r>
              <a:rPr sz="2100" spc="-4" dirty="0">
                <a:solidFill>
                  <a:prstClr val="black"/>
                </a:solidFill>
                <a:latin typeface="Arial"/>
                <a:cs typeface="Arial"/>
              </a:rPr>
              <a:t>artifacts </a:t>
            </a:r>
            <a:r>
              <a:rPr sz="2100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2100" spc="-4" dirty="0">
                <a:solidFill>
                  <a:prstClr val="black"/>
                </a:solidFill>
                <a:latin typeface="Arial"/>
                <a:cs typeface="Arial"/>
              </a:rPr>
              <a:t>segmentation</a:t>
            </a:r>
            <a:r>
              <a:rPr sz="2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Arial"/>
                <a:cs typeface="Arial"/>
              </a:rPr>
              <a:t>tasks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9150" y="1695450"/>
            <a:ext cx="2962275" cy="2409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6750" y="4288854"/>
            <a:ext cx="7339965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961"/>
              </a:lnSpc>
              <a:tabLst>
                <a:tab pos="3933349" algn="l"/>
              </a:tabLst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Semantic segmentation</a:t>
            </a:r>
            <a:r>
              <a:rPr spc="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pc="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randomly	Instance mask prediction in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table-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lnSpc>
                <a:spcPts val="2130"/>
              </a:lnSpc>
              <a:tabLst>
                <a:tab pos="3933349" algn="l"/>
              </a:tabLst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translated</a:t>
            </a:r>
            <a:r>
              <a:rPr spc="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table-cup</a:t>
            </a:r>
            <a:r>
              <a:rPr spc="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scene	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chair-cup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scene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33900" y="1695450"/>
            <a:ext cx="3790950" cy="2409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22709" y="1939164"/>
            <a:ext cx="158115" cy="299561"/>
          </a:xfrm>
          <a:custGeom>
            <a:avLst/>
            <a:gdLst/>
            <a:ahLst/>
            <a:cxnLst/>
            <a:rect l="l" t="t" r="r" b="b"/>
            <a:pathLst>
              <a:path w="210820" h="399414">
                <a:moveTo>
                  <a:pt x="210720" y="0"/>
                </a:moveTo>
                <a:lnTo>
                  <a:pt x="14821" y="371100"/>
                </a:lnTo>
                <a:lnTo>
                  <a:pt x="0" y="399178"/>
                </a:lnTo>
              </a:path>
            </a:pathLst>
          </a:custGeom>
          <a:ln w="6349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43114" y="2172133"/>
            <a:ext cx="176689" cy="217646"/>
          </a:xfrm>
          <a:custGeom>
            <a:avLst/>
            <a:gdLst/>
            <a:ahLst/>
            <a:cxnLst/>
            <a:rect l="l" t="t" r="r" b="b"/>
            <a:pathLst>
              <a:path w="235584" h="290194">
                <a:moveTo>
                  <a:pt x="6389" y="0"/>
                </a:moveTo>
                <a:lnTo>
                  <a:pt x="0" y="289589"/>
                </a:lnTo>
                <a:lnTo>
                  <a:pt x="235506" y="120947"/>
                </a:lnTo>
                <a:lnTo>
                  <a:pt x="638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23768" y="1514491"/>
            <a:ext cx="18098" cy="1682115"/>
          </a:xfrm>
          <a:custGeom>
            <a:avLst/>
            <a:gdLst/>
            <a:ahLst/>
            <a:cxnLst/>
            <a:rect l="l" t="t" r="r" b="b"/>
            <a:pathLst>
              <a:path w="24129" h="2242820">
                <a:moveTo>
                  <a:pt x="0" y="2242203"/>
                </a:moveTo>
                <a:lnTo>
                  <a:pt x="23492" y="14286"/>
                </a:lnTo>
                <a:lnTo>
                  <a:pt x="23643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77085" y="1382419"/>
            <a:ext cx="129064" cy="130016"/>
          </a:xfrm>
          <a:custGeom>
            <a:avLst/>
            <a:gdLst/>
            <a:ahLst/>
            <a:cxnLst/>
            <a:rect l="l" t="t" r="r" b="b"/>
            <a:pathLst>
              <a:path w="172085" h="173355">
                <a:moveTo>
                  <a:pt x="87744" y="0"/>
                </a:moveTo>
                <a:lnTo>
                  <a:pt x="0" y="170958"/>
                </a:lnTo>
                <a:lnTo>
                  <a:pt x="171864" y="172770"/>
                </a:lnTo>
                <a:lnTo>
                  <a:pt x="877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50031" y="3196144"/>
            <a:ext cx="1273969" cy="384810"/>
          </a:xfrm>
          <a:custGeom>
            <a:avLst/>
            <a:gdLst/>
            <a:ahLst/>
            <a:cxnLst/>
            <a:rect l="l" t="t" r="r" b="b"/>
            <a:pathLst>
              <a:path w="1698625" h="513079">
                <a:moveTo>
                  <a:pt x="1698317" y="0"/>
                </a:moveTo>
                <a:lnTo>
                  <a:pt x="13676" y="508938"/>
                </a:lnTo>
                <a:lnTo>
                  <a:pt x="0" y="51307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23594" y="3520166"/>
            <a:ext cx="142399" cy="123825"/>
          </a:xfrm>
          <a:custGeom>
            <a:avLst/>
            <a:gdLst/>
            <a:ahLst/>
            <a:cxnLst/>
            <a:rect l="l" t="t" r="r" b="b"/>
            <a:pathLst>
              <a:path w="189864" h="165100">
                <a:moveTo>
                  <a:pt x="139677" y="0"/>
                </a:moveTo>
                <a:lnTo>
                  <a:pt x="0" y="131969"/>
                </a:lnTo>
                <a:lnTo>
                  <a:pt x="189381" y="164528"/>
                </a:lnTo>
                <a:lnTo>
                  <a:pt x="13967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23768" y="3196144"/>
            <a:ext cx="822484" cy="693896"/>
          </a:xfrm>
          <a:custGeom>
            <a:avLst/>
            <a:gdLst/>
            <a:ahLst/>
            <a:cxnLst/>
            <a:rect l="l" t="t" r="r" b="b"/>
            <a:pathLst>
              <a:path w="1096645" h="925195">
                <a:moveTo>
                  <a:pt x="0" y="0"/>
                </a:moveTo>
                <a:lnTo>
                  <a:pt x="1085099" y="915800"/>
                </a:lnTo>
                <a:lnTo>
                  <a:pt x="1096018" y="925015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06639" y="3842698"/>
            <a:ext cx="140494" cy="132398"/>
          </a:xfrm>
          <a:custGeom>
            <a:avLst/>
            <a:gdLst/>
            <a:ahLst/>
            <a:cxnLst/>
            <a:rect l="l" t="t" r="r" b="b"/>
            <a:pathLst>
              <a:path w="187325" h="176529">
                <a:moveTo>
                  <a:pt x="110853" y="0"/>
                </a:moveTo>
                <a:lnTo>
                  <a:pt x="0" y="131347"/>
                </a:lnTo>
                <a:lnTo>
                  <a:pt x="186772" y="176527"/>
                </a:lnTo>
                <a:lnTo>
                  <a:pt x="11085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67764" y="1628348"/>
            <a:ext cx="18098" cy="1682115"/>
          </a:xfrm>
          <a:custGeom>
            <a:avLst/>
            <a:gdLst/>
            <a:ahLst/>
            <a:cxnLst/>
            <a:rect l="l" t="t" r="r" b="b"/>
            <a:pathLst>
              <a:path w="24129" h="2242820">
                <a:moveTo>
                  <a:pt x="0" y="2242203"/>
                </a:moveTo>
                <a:lnTo>
                  <a:pt x="23492" y="14286"/>
                </a:lnTo>
                <a:lnTo>
                  <a:pt x="23643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21082" y="1496277"/>
            <a:ext cx="129064" cy="130016"/>
          </a:xfrm>
          <a:custGeom>
            <a:avLst/>
            <a:gdLst/>
            <a:ahLst/>
            <a:cxnLst/>
            <a:rect l="l" t="t" r="r" b="b"/>
            <a:pathLst>
              <a:path w="172084" h="173355">
                <a:moveTo>
                  <a:pt x="87743" y="0"/>
                </a:moveTo>
                <a:lnTo>
                  <a:pt x="0" y="170957"/>
                </a:lnTo>
                <a:lnTo>
                  <a:pt x="171862" y="172769"/>
                </a:lnTo>
                <a:lnTo>
                  <a:pt x="8774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94027" y="3310001"/>
            <a:ext cx="1273969" cy="384810"/>
          </a:xfrm>
          <a:custGeom>
            <a:avLst/>
            <a:gdLst/>
            <a:ahLst/>
            <a:cxnLst/>
            <a:rect l="l" t="t" r="r" b="b"/>
            <a:pathLst>
              <a:path w="1698625" h="513079">
                <a:moveTo>
                  <a:pt x="1698317" y="0"/>
                </a:moveTo>
                <a:lnTo>
                  <a:pt x="13676" y="508938"/>
                </a:lnTo>
                <a:lnTo>
                  <a:pt x="0" y="51307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67589" y="3634024"/>
            <a:ext cx="142399" cy="123825"/>
          </a:xfrm>
          <a:custGeom>
            <a:avLst/>
            <a:gdLst/>
            <a:ahLst/>
            <a:cxnLst/>
            <a:rect l="l" t="t" r="r" b="b"/>
            <a:pathLst>
              <a:path w="189865" h="165100">
                <a:moveTo>
                  <a:pt x="139677" y="0"/>
                </a:moveTo>
                <a:lnTo>
                  <a:pt x="0" y="131969"/>
                </a:lnTo>
                <a:lnTo>
                  <a:pt x="189381" y="164529"/>
                </a:lnTo>
                <a:lnTo>
                  <a:pt x="13967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667764" y="3310001"/>
            <a:ext cx="822484" cy="693896"/>
          </a:xfrm>
          <a:custGeom>
            <a:avLst/>
            <a:gdLst/>
            <a:ahLst/>
            <a:cxnLst/>
            <a:rect l="l" t="t" r="r" b="b"/>
            <a:pathLst>
              <a:path w="1096645" h="925195">
                <a:moveTo>
                  <a:pt x="0" y="0"/>
                </a:moveTo>
                <a:lnTo>
                  <a:pt x="1085099" y="915800"/>
                </a:lnTo>
                <a:lnTo>
                  <a:pt x="1096018" y="925015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50635" y="3956556"/>
            <a:ext cx="140494" cy="132398"/>
          </a:xfrm>
          <a:custGeom>
            <a:avLst/>
            <a:gdLst/>
            <a:ahLst/>
            <a:cxnLst/>
            <a:rect l="l" t="t" r="r" b="b"/>
            <a:pathLst>
              <a:path w="187325" h="176529">
                <a:moveTo>
                  <a:pt x="110853" y="0"/>
                </a:moveTo>
                <a:lnTo>
                  <a:pt x="0" y="131345"/>
                </a:lnTo>
                <a:lnTo>
                  <a:pt x="186772" y="176526"/>
                </a:lnTo>
                <a:lnTo>
                  <a:pt x="11085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5224" y="4157382"/>
            <a:ext cx="7853839" cy="813621"/>
          </a:xfrm>
          <a:prstGeom prst="rect">
            <a:avLst/>
          </a:prstGeom>
          <a:solidFill>
            <a:srgbClr val="FFFB00"/>
          </a:solidFill>
          <a:ln w="38100">
            <a:solidFill>
              <a:srgbClr val="CC0000"/>
            </a:solidFill>
          </a:ln>
        </p:spPr>
        <p:txBody>
          <a:bodyPr vert="horz" wrap="square" lIns="0" tIns="77153" rIns="0" bIns="0" rtlCol="0">
            <a:spAutoFit/>
          </a:bodyPr>
          <a:lstStyle/>
          <a:p>
            <a:pPr marL="1031081" marR="166688" indent="-857250" defTabSz="685800">
              <a:lnSpc>
                <a:spcPts val="2850"/>
              </a:lnSpc>
              <a:spcBef>
                <a:spcPts val="608"/>
              </a:spcBef>
            </a:pPr>
            <a:r>
              <a:rPr sz="2400" spc="-4" dirty="0">
                <a:solidFill>
                  <a:srgbClr val="CC0000"/>
                </a:solidFill>
                <a:latin typeface="Helvetica"/>
                <a:cs typeface="Helvetica"/>
              </a:rPr>
              <a:t>Global feature </a:t>
            </a:r>
            <a:r>
              <a:rPr sz="2400" dirty="0">
                <a:solidFill>
                  <a:srgbClr val="CC0000"/>
                </a:solidFill>
                <a:latin typeface="Helvetica"/>
                <a:cs typeface="Helvetica"/>
              </a:rPr>
              <a:t>depends on </a:t>
            </a:r>
            <a:r>
              <a:rPr sz="2400" spc="-4" dirty="0">
                <a:solidFill>
                  <a:srgbClr val="CC0000"/>
                </a:solidFill>
                <a:latin typeface="Helvetica"/>
                <a:cs typeface="Helvetica"/>
              </a:rPr>
              <a:t>absolute coordinate. Hard to  generalize to </a:t>
            </a:r>
            <a:r>
              <a:rPr sz="2400" dirty="0">
                <a:solidFill>
                  <a:srgbClr val="CC0000"/>
                </a:solidFill>
                <a:latin typeface="Helvetica"/>
                <a:cs typeface="Helvetica"/>
              </a:rPr>
              <a:t>unseen scene</a:t>
            </a:r>
            <a:r>
              <a:rPr sz="2400" spc="4" dirty="0">
                <a:solidFill>
                  <a:srgbClr val="CC0000"/>
                </a:solidFill>
                <a:latin typeface="Helvetica"/>
                <a:cs typeface="Helvetica"/>
              </a:rPr>
              <a:t> </a:t>
            </a:r>
            <a:r>
              <a:rPr sz="2400" spc="-4" dirty="0">
                <a:solidFill>
                  <a:srgbClr val="CC0000"/>
                </a:solidFill>
                <a:latin typeface="Helvetica"/>
                <a:cs typeface="Helvetica"/>
              </a:rPr>
              <a:t>configurations!</a:t>
            </a:r>
            <a:endParaRPr sz="240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289926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192595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spc="-4" dirty="0">
                <a:latin typeface="Arial"/>
                <a:cs typeface="Arial"/>
              </a:rPr>
              <a:t>PointNet++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076" y="1152525"/>
            <a:ext cx="5722619" cy="12833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lnSpc>
                <a:spcPct val="108300"/>
              </a:lnSpc>
              <a:spcBef>
                <a:spcPts val="75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Use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pointnet 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in local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regions, aggregate 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local 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features 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by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pointnet</a:t>
            </a:r>
            <a:r>
              <a:rPr sz="2250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again</a:t>
            </a:r>
            <a:endParaRPr sz="2250">
              <a:solidFill>
                <a:prstClr val="black"/>
              </a:solidFill>
              <a:latin typeface="Arial"/>
              <a:cs typeface="Arial"/>
            </a:endParaRPr>
          </a:p>
          <a:p>
            <a:pPr marL="644366" defTabSz="685800">
              <a:spcBef>
                <a:spcPts val="1425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=&gt;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Hierarchical feature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learning</a:t>
            </a:r>
            <a:endParaRPr sz="22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67084" y="2419587"/>
            <a:ext cx="347663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0" y="0"/>
                </a:moveTo>
                <a:lnTo>
                  <a:pt x="453404" y="0"/>
                </a:lnTo>
                <a:lnTo>
                  <a:pt x="462929" y="0"/>
                </a:lnTo>
              </a:path>
            </a:pathLst>
          </a:custGeom>
          <a:ln w="1905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07137" y="2382440"/>
            <a:ext cx="74295" cy="74295"/>
          </a:xfrm>
          <a:custGeom>
            <a:avLst/>
            <a:gdLst/>
            <a:ahLst/>
            <a:cxnLst/>
            <a:rect l="l" t="t" r="r" b="b"/>
            <a:pathLst>
              <a:path w="99059" h="99060">
                <a:moveTo>
                  <a:pt x="0" y="0"/>
                </a:moveTo>
                <a:lnTo>
                  <a:pt x="0" y="99059"/>
                </a:lnTo>
                <a:lnTo>
                  <a:pt x="99060" y="49529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89535" y="740960"/>
            <a:ext cx="1626801" cy="20966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10921" y="943024"/>
            <a:ext cx="784383" cy="1658303"/>
          </a:xfrm>
          <a:custGeom>
            <a:avLst/>
            <a:gdLst/>
            <a:ahLst/>
            <a:cxnLst/>
            <a:rect l="l" t="t" r="r" b="b"/>
            <a:pathLst>
              <a:path w="1045845" h="2211070">
                <a:moveTo>
                  <a:pt x="1045372" y="0"/>
                </a:moveTo>
                <a:lnTo>
                  <a:pt x="11568" y="863671"/>
                </a:lnTo>
                <a:lnTo>
                  <a:pt x="0" y="2210720"/>
                </a:lnTo>
                <a:lnTo>
                  <a:pt x="1033804" y="1347049"/>
                </a:lnTo>
                <a:lnTo>
                  <a:pt x="1045372" y="0"/>
                </a:lnTo>
                <a:close/>
              </a:path>
            </a:pathLst>
          </a:custGeom>
          <a:solidFill>
            <a:srgbClr val="0096FF">
              <a:alpha val="4908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40614" y="1463694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4"/>
                </a:lnTo>
                <a:lnTo>
                  <a:pt x="6850" y="18139"/>
                </a:lnTo>
                <a:lnTo>
                  <a:pt x="1712" y="38627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89" y="119333"/>
                </a:lnTo>
                <a:lnTo>
                  <a:pt x="39926" y="105728"/>
                </a:lnTo>
                <a:lnTo>
                  <a:pt x="45064" y="85240"/>
                </a:lnTo>
                <a:lnTo>
                  <a:pt x="46776" y="61934"/>
                </a:lnTo>
                <a:lnTo>
                  <a:pt x="45064" y="38627"/>
                </a:lnTo>
                <a:lnTo>
                  <a:pt x="39926" y="18139"/>
                </a:lnTo>
                <a:lnTo>
                  <a:pt x="32189" y="4534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30069" y="1564418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89" y="119333"/>
                </a:lnTo>
                <a:lnTo>
                  <a:pt x="39926" y="105728"/>
                </a:lnTo>
                <a:lnTo>
                  <a:pt x="45064" y="85240"/>
                </a:lnTo>
                <a:lnTo>
                  <a:pt x="46776" y="61934"/>
                </a:lnTo>
                <a:lnTo>
                  <a:pt x="45064" y="38628"/>
                </a:lnTo>
                <a:lnTo>
                  <a:pt x="39926" y="18140"/>
                </a:lnTo>
                <a:lnTo>
                  <a:pt x="32189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17462" y="1771812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90" y="119333"/>
                </a:lnTo>
                <a:lnTo>
                  <a:pt x="39927" y="105728"/>
                </a:lnTo>
                <a:lnTo>
                  <a:pt x="45065" y="85240"/>
                </a:lnTo>
                <a:lnTo>
                  <a:pt x="46777" y="61934"/>
                </a:lnTo>
                <a:lnTo>
                  <a:pt x="45065" y="38628"/>
                </a:lnTo>
                <a:lnTo>
                  <a:pt x="39927" y="18140"/>
                </a:lnTo>
                <a:lnTo>
                  <a:pt x="32190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89261" y="1818029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89" y="119333"/>
                </a:lnTo>
                <a:lnTo>
                  <a:pt x="39926" y="105728"/>
                </a:lnTo>
                <a:lnTo>
                  <a:pt x="45064" y="85240"/>
                </a:lnTo>
                <a:lnTo>
                  <a:pt x="46776" y="61934"/>
                </a:lnTo>
                <a:lnTo>
                  <a:pt x="45064" y="38628"/>
                </a:lnTo>
                <a:lnTo>
                  <a:pt x="39926" y="18140"/>
                </a:lnTo>
                <a:lnTo>
                  <a:pt x="32189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26481" y="1668314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3"/>
                </a:lnTo>
                <a:lnTo>
                  <a:pt x="1712" y="85239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89" y="119333"/>
                </a:lnTo>
                <a:lnTo>
                  <a:pt x="39926" y="105728"/>
                </a:lnTo>
                <a:lnTo>
                  <a:pt x="45064" y="85239"/>
                </a:lnTo>
                <a:lnTo>
                  <a:pt x="46776" y="61933"/>
                </a:lnTo>
                <a:lnTo>
                  <a:pt x="45064" y="38628"/>
                </a:lnTo>
                <a:lnTo>
                  <a:pt x="39926" y="18140"/>
                </a:lnTo>
                <a:lnTo>
                  <a:pt x="32189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22446" y="1876102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90" y="119333"/>
                </a:lnTo>
                <a:lnTo>
                  <a:pt x="39927" y="105728"/>
                </a:lnTo>
                <a:lnTo>
                  <a:pt x="45065" y="85240"/>
                </a:lnTo>
                <a:lnTo>
                  <a:pt x="46777" y="61934"/>
                </a:lnTo>
                <a:lnTo>
                  <a:pt x="45065" y="38628"/>
                </a:lnTo>
                <a:lnTo>
                  <a:pt x="39927" y="18140"/>
                </a:lnTo>
                <a:lnTo>
                  <a:pt x="32190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05179" y="1725593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89" y="119333"/>
                </a:lnTo>
                <a:lnTo>
                  <a:pt x="39926" y="105728"/>
                </a:lnTo>
                <a:lnTo>
                  <a:pt x="45064" y="85240"/>
                </a:lnTo>
                <a:lnTo>
                  <a:pt x="46776" y="61934"/>
                </a:lnTo>
                <a:lnTo>
                  <a:pt x="45064" y="38628"/>
                </a:lnTo>
                <a:lnTo>
                  <a:pt x="39926" y="18140"/>
                </a:lnTo>
                <a:lnTo>
                  <a:pt x="32189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42915" y="1616765"/>
            <a:ext cx="328136" cy="495776"/>
          </a:xfrm>
          <a:custGeom>
            <a:avLst/>
            <a:gdLst/>
            <a:ahLst/>
            <a:cxnLst/>
            <a:rect l="l" t="t" r="r" b="b"/>
            <a:pathLst>
              <a:path w="437515" h="661035">
                <a:moveTo>
                  <a:pt x="373030" y="564684"/>
                </a:moveTo>
                <a:lnTo>
                  <a:pt x="342766" y="603040"/>
                </a:lnTo>
                <a:lnTo>
                  <a:pt x="309448" y="631808"/>
                </a:lnTo>
                <a:lnTo>
                  <a:pt x="273948" y="650986"/>
                </a:lnTo>
                <a:lnTo>
                  <a:pt x="237138" y="660575"/>
                </a:lnTo>
                <a:lnTo>
                  <a:pt x="199893" y="660575"/>
                </a:lnTo>
                <a:lnTo>
                  <a:pt x="127583" y="631808"/>
                </a:lnTo>
                <a:lnTo>
                  <a:pt x="94265" y="603040"/>
                </a:lnTo>
                <a:lnTo>
                  <a:pt x="64001" y="564684"/>
                </a:lnTo>
                <a:lnTo>
                  <a:pt x="40961" y="523596"/>
                </a:lnTo>
                <a:lnTo>
                  <a:pt x="23040" y="478647"/>
                </a:lnTo>
                <a:lnTo>
                  <a:pt x="10240" y="430802"/>
                </a:lnTo>
                <a:lnTo>
                  <a:pt x="2560" y="381027"/>
                </a:lnTo>
                <a:lnTo>
                  <a:pt x="0" y="330287"/>
                </a:lnTo>
                <a:lnTo>
                  <a:pt x="2560" y="279547"/>
                </a:lnTo>
                <a:lnTo>
                  <a:pt x="10240" y="229773"/>
                </a:lnTo>
                <a:lnTo>
                  <a:pt x="23040" y="181928"/>
                </a:lnTo>
                <a:lnTo>
                  <a:pt x="40961" y="136979"/>
                </a:lnTo>
                <a:lnTo>
                  <a:pt x="64001" y="95891"/>
                </a:lnTo>
                <a:lnTo>
                  <a:pt x="94265" y="57534"/>
                </a:lnTo>
                <a:lnTo>
                  <a:pt x="127583" y="28767"/>
                </a:lnTo>
                <a:lnTo>
                  <a:pt x="163083" y="9589"/>
                </a:lnTo>
                <a:lnTo>
                  <a:pt x="237138" y="0"/>
                </a:lnTo>
                <a:lnTo>
                  <a:pt x="273948" y="9589"/>
                </a:lnTo>
                <a:lnTo>
                  <a:pt x="309448" y="28767"/>
                </a:lnTo>
                <a:lnTo>
                  <a:pt x="342766" y="57534"/>
                </a:lnTo>
                <a:lnTo>
                  <a:pt x="373030" y="95891"/>
                </a:lnTo>
                <a:lnTo>
                  <a:pt x="396070" y="136979"/>
                </a:lnTo>
                <a:lnTo>
                  <a:pt x="413991" y="181928"/>
                </a:lnTo>
                <a:lnTo>
                  <a:pt x="426791" y="229773"/>
                </a:lnTo>
                <a:lnTo>
                  <a:pt x="434472" y="279547"/>
                </a:lnTo>
                <a:lnTo>
                  <a:pt x="437032" y="330287"/>
                </a:lnTo>
                <a:lnTo>
                  <a:pt x="434472" y="381027"/>
                </a:lnTo>
                <a:lnTo>
                  <a:pt x="426791" y="430802"/>
                </a:lnTo>
                <a:lnTo>
                  <a:pt x="413991" y="478647"/>
                </a:lnTo>
                <a:lnTo>
                  <a:pt x="396070" y="523596"/>
                </a:lnTo>
                <a:lnTo>
                  <a:pt x="373030" y="564684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94268" y="1262429"/>
            <a:ext cx="328136" cy="495776"/>
          </a:xfrm>
          <a:custGeom>
            <a:avLst/>
            <a:gdLst/>
            <a:ahLst/>
            <a:cxnLst/>
            <a:rect l="l" t="t" r="r" b="b"/>
            <a:pathLst>
              <a:path w="437515" h="661035">
                <a:moveTo>
                  <a:pt x="373030" y="564684"/>
                </a:moveTo>
                <a:lnTo>
                  <a:pt x="342766" y="603040"/>
                </a:lnTo>
                <a:lnTo>
                  <a:pt x="309448" y="631808"/>
                </a:lnTo>
                <a:lnTo>
                  <a:pt x="273948" y="650986"/>
                </a:lnTo>
                <a:lnTo>
                  <a:pt x="237138" y="660575"/>
                </a:lnTo>
                <a:lnTo>
                  <a:pt x="199893" y="660575"/>
                </a:lnTo>
                <a:lnTo>
                  <a:pt x="127583" y="631808"/>
                </a:lnTo>
                <a:lnTo>
                  <a:pt x="94265" y="603040"/>
                </a:lnTo>
                <a:lnTo>
                  <a:pt x="64001" y="564684"/>
                </a:lnTo>
                <a:lnTo>
                  <a:pt x="40961" y="523596"/>
                </a:lnTo>
                <a:lnTo>
                  <a:pt x="23040" y="478647"/>
                </a:lnTo>
                <a:lnTo>
                  <a:pt x="10240" y="430802"/>
                </a:lnTo>
                <a:lnTo>
                  <a:pt x="2560" y="381027"/>
                </a:lnTo>
                <a:lnTo>
                  <a:pt x="0" y="330287"/>
                </a:lnTo>
                <a:lnTo>
                  <a:pt x="2560" y="279547"/>
                </a:lnTo>
                <a:lnTo>
                  <a:pt x="10240" y="229773"/>
                </a:lnTo>
                <a:lnTo>
                  <a:pt x="23040" y="181928"/>
                </a:lnTo>
                <a:lnTo>
                  <a:pt x="40961" y="136979"/>
                </a:lnTo>
                <a:lnTo>
                  <a:pt x="64001" y="95891"/>
                </a:lnTo>
                <a:lnTo>
                  <a:pt x="94265" y="57534"/>
                </a:lnTo>
                <a:lnTo>
                  <a:pt x="127583" y="28767"/>
                </a:lnTo>
                <a:lnTo>
                  <a:pt x="163083" y="9589"/>
                </a:lnTo>
                <a:lnTo>
                  <a:pt x="237138" y="0"/>
                </a:lnTo>
                <a:lnTo>
                  <a:pt x="273948" y="9589"/>
                </a:lnTo>
                <a:lnTo>
                  <a:pt x="309448" y="28767"/>
                </a:lnTo>
                <a:lnTo>
                  <a:pt x="342766" y="57534"/>
                </a:lnTo>
                <a:lnTo>
                  <a:pt x="373030" y="95891"/>
                </a:lnTo>
                <a:lnTo>
                  <a:pt x="396070" y="136979"/>
                </a:lnTo>
                <a:lnTo>
                  <a:pt x="413991" y="181928"/>
                </a:lnTo>
                <a:lnTo>
                  <a:pt x="426791" y="229773"/>
                </a:lnTo>
                <a:lnTo>
                  <a:pt x="434472" y="279547"/>
                </a:lnTo>
                <a:lnTo>
                  <a:pt x="437032" y="330287"/>
                </a:lnTo>
                <a:lnTo>
                  <a:pt x="434472" y="381027"/>
                </a:lnTo>
                <a:lnTo>
                  <a:pt x="426791" y="430802"/>
                </a:lnTo>
                <a:lnTo>
                  <a:pt x="413991" y="478647"/>
                </a:lnTo>
                <a:lnTo>
                  <a:pt x="396070" y="523596"/>
                </a:lnTo>
                <a:lnTo>
                  <a:pt x="373030" y="564684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76102" y="1674837"/>
            <a:ext cx="328136" cy="495776"/>
          </a:xfrm>
          <a:custGeom>
            <a:avLst/>
            <a:gdLst/>
            <a:ahLst/>
            <a:cxnLst/>
            <a:rect l="l" t="t" r="r" b="b"/>
            <a:pathLst>
              <a:path w="437515" h="661035">
                <a:moveTo>
                  <a:pt x="373030" y="564684"/>
                </a:moveTo>
                <a:lnTo>
                  <a:pt x="342766" y="603040"/>
                </a:lnTo>
                <a:lnTo>
                  <a:pt x="309448" y="631808"/>
                </a:lnTo>
                <a:lnTo>
                  <a:pt x="273948" y="650986"/>
                </a:lnTo>
                <a:lnTo>
                  <a:pt x="237138" y="660575"/>
                </a:lnTo>
                <a:lnTo>
                  <a:pt x="199893" y="660575"/>
                </a:lnTo>
                <a:lnTo>
                  <a:pt x="127583" y="631808"/>
                </a:lnTo>
                <a:lnTo>
                  <a:pt x="94265" y="603040"/>
                </a:lnTo>
                <a:lnTo>
                  <a:pt x="64001" y="564684"/>
                </a:lnTo>
                <a:lnTo>
                  <a:pt x="40961" y="523596"/>
                </a:lnTo>
                <a:lnTo>
                  <a:pt x="23040" y="478647"/>
                </a:lnTo>
                <a:lnTo>
                  <a:pt x="10240" y="430802"/>
                </a:lnTo>
                <a:lnTo>
                  <a:pt x="2560" y="381027"/>
                </a:lnTo>
                <a:lnTo>
                  <a:pt x="0" y="330287"/>
                </a:lnTo>
                <a:lnTo>
                  <a:pt x="2560" y="279547"/>
                </a:lnTo>
                <a:lnTo>
                  <a:pt x="10240" y="229773"/>
                </a:lnTo>
                <a:lnTo>
                  <a:pt x="23040" y="181928"/>
                </a:lnTo>
                <a:lnTo>
                  <a:pt x="40961" y="136979"/>
                </a:lnTo>
                <a:lnTo>
                  <a:pt x="64001" y="95891"/>
                </a:lnTo>
                <a:lnTo>
                  <a:pt x="94265" y="57534"/>
                </a:lnTo>
                <a:lnTo>
                  <a:pt x="127583" y="28767"/>
                </a:lnTo>
                <a:lnTo>
                  <a:pt x="163083" y="9589"/>
                </a:lnTo>
                <a:lnTo>
                  <a:pt x="237138" y="0"/>
                </a:lnTo>
                <a:lnTo>
                  <a:pt x="273948" y="9589"/>
                </a:lnTo>
                <a:lnTo>
                  <a:pt x="309448" y="28767"/>
                </a:lnTo>
                <a:lnTo>
                  <a:pt x="342766" y="57534"/>
                </a:lnTo>
                <a:lnTo>
                  <a:pt x="373030" y="95891"/>
                </a:lnTo>
                <a:lnTo>
                  <a:pt x="396070" y="136979"/>
                </a:lnTo>
                <a:lnTo>
                  <a:pt x="413991" y="181928"/>
                </a:lnTo>
                <a:lnTo>
                  <a:pt x="426791" y="229773"/>
                </a:lnTo>
                <a:lnTo>
                  <a:pt x="434472" y="279547"/>
                </a:lnTo>
                <a:lnTo>
                  <a:pt x="437032" y="330287"/>
                </a:lnTo>
                <a:lnTo>
                  <a:pt x="434472" y="381027"/>
                </a:lnTo>
                <a:lnTo>
                  <a:pt x="426791" y="430802"/>
                </a:lnTo>
                <a:lnTo>
                  <a:pt x="413991" y="478647"/>
                </a:lnTo>
                <a:lnTo>
                  <a:pt x="396070" y="523596"/>
                </a:lnTo>
                <a:lnTo>
                  <a:pt x="373030" y="564684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80306" y="1457214"/>
            <a:ext cx="328136" cy="495776"/>
          </a:xfrm>
          <a:custGeom>
            <a:avLst/>
            <a:gdLst/>
            <a:ahLst/>
            <a:cxnLst/>
            <a:rect l="l" t="t" r="r" b="b"/>
            <a:pathLst>
              <a:path w="437515" h="661035">
                <a:moveTo>
                  <a:pt x="373030" y="564684"/>
                </a:moveTo>
                <a:lnTo>
                  <a:pt x="342766" y="603040"/>
                </a:lnTo>
                <a:lnTo>
                  <a:pt x="309448" y="631808"/>
                </a:lnTo>
                <a:lnTo>
                  <a:pt x="273948" y="650986"/>
                </a:lnTo>
                <a:lnTo>
                  <a:pt x="237138" y="660575"/>
                </a:lnTo>
                <a:lnTo>
                  <a:pt x="199893" y="660575"/>
                </a:lnTo>
                <a:lnTo>
                  <a:pt x="127583" y="631808"/>
                </a:lnTo>
                <a:lnTo>
                  <a:pt x="94265" y="603040"/>
                </a:lnTo>
                <a:lnTo>
                  <a:pt x="64001" y="564684"/>
                </a:lnTo>
                <a:lnTo>
                  <a:pt x="40961" y="523596"/>
                </a:lnTo>
                <a:lnTo>
                  <a:pt x="23040" y="478647"/>
                </a:lnTo>
                <a:lnTo>
                  <a:pt x="10240" y="430802"/>
                </a:lnTo>
                <a:lnTo>
                  <a:pt x="2560" y="381027"/>
                </a:lnTo>
                <a:lnTo>
                  <a:pt x="0" y="330287"/>
                </a:lnTo>
                <a:lnTo>
                  <a:pt x="2560" y="279547"/>
                </a:lnTo>
                <a:lnTo>
                  <a:pt x="10240" y="229773"/>
                </a:lnTo>
                <a:lnTo>
                  <a:pt x="23040" y="181928"/>
                </a:lnTo>
                <a:lnTo>
                  <a:pt x="40961" y="136979"/>
                </a:lnTo>
                <a:lnTo>
                  <a:pt x="64001" y="95891"/>
                </a:lnTo>
                <a:lnTo>
                  <a:pt x="94265" y="57534"/>
                </a:lnTo>
                <a:lnTo>
                  <a:pt x="127583" y="28767"/>
                </a:lnTo>
                <a:lnTo>
                  <a:pt x="163083" y="9589"/>
                </a:lnTo>
                <a:lnTo>
                  <a:pt x="237138" y="0"/>
                </a:lnTo>
                <a:lnTo>
                  <a:pt x="273948" y="9589"/>
                </a:lnTo>
                <a:lnTo>
                  <a:pt x="309448" y="28767"/>
                </a:lnTo>
                <a:lnTo>
                  <a:pt x="342766" y="57534"/>
                </a:lnTo>
                <a:lnTo>
                  <a:pt x="373030" y="95891"/>
                </a:lnTo>
                <a:lnTo>
                  <a:pt x="396070" y="136979"/>
                </a:lnTo>
                <a:lnTo>
                  <a:pt x="413991" y="181928"/>
                </a:lnTo>
                <a:lnTo>
                  <a:pt x="426791" y="229773"/>
                </a:lnTo>
                <a:lnTo>
                  <a:pt x="434472" y="279547"/>
                </a:lnTo>
                <a:lnTo>
                  <a:pt x="437032" y="330287"/>
                </a:lnTo>
                <a:lnTo>
                  <a:pt x="434472" y="381027"/>
                </a:lnTo>
                <a:lnTo>
                  <a:pt x="426791" y="430802"/>
                </a:lnTo>
                <a:lnTo>
                  <a:pt x="413991" y="478647"/>
                </a:lnTo>
                <a:lnTo>
                  <a:pt x="396070" y="523596"/>
                </a:lnTo>
                <a:lnTo>
                  <a:pt x="373030" y="564684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86788" y="1266780"/>
            <a:ext cx="822484" cy="248603"/>
          </a:xfrm>
          <a:custGeom>
            <a:avLst/>
            <a:gdLst/>
            <a:ahLst/>
            <a:cxnLst/>
            <a:rect l="l" t="t" r="r" b="b"/>
            <a:pathLst>
              <a:path w="1096645" h="331469">
                <a:moveTo>
                  <a:pt x="3554" y="0"/>
                </a:moveTo>
                <a:lnTo>
                  <a:pt x="1096580" y="318690"/>
                </a:lnTo>
                <a:lnTo>
                  <a:pt x="1093025" y="330882"/>
                </a:lnTo>
                <a:lnTo>
                  <a:pt x="0" y="12192"/>
                </a:lnTo>
                <a:lnTo>
                  <a:pt x="3554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87438" y="1515367"/>
            <a:ext cx="821531" cy="248603"/>
          </a:xfrm>
          <a:custGeom>
            <a:avLst/>
            <a:gdLst/>
            <a:ahLst/>
            <a:cxnLst/>
            <a:rect l="l" t="t" r="r" b="b"/>
            <a:pathLst>
              <a:path w="1095375" h="331469">
                <a:moveTo>
                  <a:pt x="0" y="318690"/>
                </a:moveTo>
                <a:lnTo>
                  <a:pt x="1091287" y="0"/>
                </a:lnTo>
                <a:lnTo>
                  <a:pt x="1094847" y="12190"/>
                </a:lnTo>
                <a:lnTo>
                  <a:pt x="3560" y="330881"/>
                </a:lnTo>
                <a:lnTo>
                  <a:pt x="0" y="31869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160126" y="740960"/>
            <a:ext cx="1626801" cy="2096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581512" y="943024"/>
            <a:ext cx="784383" cy="1658303"/>
          </a:xfrm>
          <a:custGeom>
            <a:avLst/>
            <a:gdLst/>
            <a:ahLst/>
            <a:cxnLst/>
            <a:rect l="l" t="t" r="r" b="b"/>
            <a:pathLst>
              <a:path w="1045845" h="2211070">
                <a:moveTo>
                  <a:pt x="1045372" y="0"/>
                </a:moveTo>
                <a:lnTo>
                  <a:pt x="11568" y="863671"/>
                </a:lnTo>
                <a:lnTo>
                  <a:pt x="0" y="2210720"/>
                </a:lnTo>
                <a:lnTo>
                  <a:pt x="1033804" y="1347049"/>
                </a:lnTo>
                <a:lnTo>
                  <a:pt x="1045372" y="0"/>
                </a:lnTo>
                <a:close/>
              </a:path>
            </a:pathLst>
          </a:custGeom>
          <a:solidFill>
            <a:srgbClr val="FF2600">
              <a:alpha val="4995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72144" y="1442125"/>
            <a:ext cx="50471" cy="139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224770" y="1619635"/>
            <a:ext cx="822484" cy="248603"/>
          </a:xfrm>
          <a:custGeom>
            <a:avLst/>
            <a:gdLst/>
            <a:ahLst/>
            <a:cxnLst/>
            <a:rect l="l" t="t" r="r" b="b"/>
            <a:pathLst>
              <a:path w="1096645" h="331469">
                <a:moveTo>
                  <a:pt x="3554" y="0"/>
                </a:moveTo>
                <a:lnTo>
                  <a:pt x="1096580" y="318690"/>
                </a:lnTo>
                <a:lnTo>
                  <a:pt x="1093025" y="330882"/>
                </a:lnTo>
                <a:lnTo>
                  <a:pt x="0" y="12192"/>
                </a:lnTo>
                <a:lnTo>
                  <a:pt x="3554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225420" y="1868221"/>
            <a:ext cx="821531" cy="248603"/>
          </a:xfrm>
          <a:custGeom>
            <a:avLst/>
            <a:gdLst/>
            <a:ahLst/>
            <a:cxnLst/>
            <a:rect l="l" t="t" r="r" b="b"/>
            <a:pathLst>
              <a:path w="1095375" h="331469">
                <a:moveTo>
                  <a:pt x="0" y="318690"/>
                </a:moveTo>
                <a:lnTo>
                  <a:pt x="1091287" y="0"/>
                </a:lnTo>
                <a:lnTo>
                  <a:pt x="1094847" y="12190"/>
                </a:lnTo>
                <a:lnTo>
                  <a:pt x="3560" y="330881"/>
                </a:lnTo>
                <a:lnTo>
                  <a:pt x="0" y="31869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010126" y="1794980"/>
            <a:ext cx="50471" cy="139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878292" y="1674642"/>
            <a:ext cx="822484" cy="248603"/>
          </a:xfrm>
          <a:custGeom>
            <a:avLst/>
            <a:gdLst/>
            <a:ahLst/>
            <a:cxnLst/>
            <a:rect l="l" t="t" r="r" b="b"/>
            <a:pathLst>
              <a:path w="1096645" h="331469">
                <a:moveTo>
                  <a:pt x="3554" y="0"/>
                </a:moveTo>
                <a:lnTo>
                  <a:pt x="1096580" y="318690"/>
                </a:lnTo>
                <a:lnTo>
                  <a:pt x="1093025" y="330882"/>
                </a:lnTo>
                <a:lnTo>
                  <a:pt x="0" y="12192"/>
                </a:lnTo>
                <a:lnTo>
                  <a:pt x="3554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78941" y="1923228"/>
            <a:ext cx="821531" cy="248603"/>
          </a:xfrm>
          <a:custGeom>
            <a:avLst/>
            <a:gdLst/>
            <a:ahLst/>
            <a:cxnLst/>
            <a:rect l="l" t="t" r="r" b="b"/>
            <a:pathLst>
              <a:path w="1095375" h="331469">
                <a:moveTo>
                  <a:pt x="0" y="318690"/>
                </a:moveTo>
                <a:lnTo>
                  <a:pt x="1091287" y="0"/>
                </a:lnTo>
                <a:lnTo>
                  <a:pt x="1094847" y="12190"/>
                </a:lnTo>
                <a:lnTo>
                  <a:pt x="3560" y="330881"/>
                </a:lnTo>
                <a:lnTo>
                  <a:pt x="0" y="31869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63648" y="1849987"/>
            <a:ext cx="50471" cy="139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878322" y="1622723"/>
            <a:ext cx="50471" cy="139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43725" y="2514600"/>
            <a:ext cx="5810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pointnet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62003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26570" y="3142045"/>
            <a:ext cx="2169200" cy="18802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192595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spc="-4" dirty="0">
                <a:latin typeface="Arial"/>
                <a:cs typeface="Arial"/>
              </a:rPr>
              <a:t>PointNet++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076" y="1152525"/>
            <a:ext cx="5722619" cy="12833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lnSpc>
                <a:spcPct val="108300"/>
              </a:lnSpc>
              <a:spcBef>
                <a:spcPts val="75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Use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pointnet 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in local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regions, aggregate 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local 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features 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by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pointnet</a:t>
            </a:r>
            <a:r>
              <a:rPr sz="2250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again</a:t>
            </a:r>
            <a:endParaRPr sz="2250">
              <a:solidFill>
                <a:prstClr val="black"/>
              </a:solidFill>
              <a:latin typeface="Arial"/>
              <a:cs typeface="Arial"/>
            </a:endParaRPr>
          </a:p>
          <a:p>
            <a:pPr marL="644366" defTabSz="685800">
              <a:spcBef>
                <a:spcPts val="1425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=&gt;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Hierarchical feature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learning</a:t>
            </a:r>
            <a:endParaRPr sz="22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9075" y="2943225"/>
            <a:ext cx="6102668" cy="1064394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9525" defTabSz="685800">
              <a:spcBef>
                <a:spcPts val="1500"/>
              </a:spcBef>
            </a:pP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Common 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issue: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inconsistent sampling</a:t>
            </a:r>
            <a:r>
              <a:rPr sz="2250" spc="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density</a:t>
            </a:r>
            <a:endParaRPr sz="2250">
              <a:solidFill>
                <a:prstClr val="black"/>
              </a:solidFill>
              <a:latin typeface="Arial"/>
              <a:cs typeface="Arial"/>
            </a:endParaRPr>
          </a:p>
          <a:p>
            <a:pPr marL="644366" defTabSz="685800">
              <a:spcBef>
                <a:spcPts val="1425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=&gt; Robust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to non-uniform sampling</a:t>
            </a: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50" spc="-4" dirty="0">
                <a:solidFill>
                  <a:prstClr val="black"/>
                </a:solidFill>
                <a:latin typeface="Arial"/>
                <a:cs typeface="Arial"/>
              </a:rPr>
              <a:t>density</a:t>
            </a:r>
            <a:endParaRPr sz="22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67084" y="2419587"/>
            <a:ext cx="347663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0" y="0"/>
                </a:moveTo>
                <a:lnTo>
                  <a:pt x="453404" y="0"/>
                </a:lnTo>
                <a:lnTo>
                  <a:pt x="462929" y="0"/>
                </a:lnTo>
              </a:path>
            </a:pathLst>
          </a:custGeom>
          <a:ln w="1905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07137" y="2382440"/>
            <a:ext cx="74295" cy="74295"/>
          </a:xfrm>
          <a:custGeom>
            <a:avLst/>
            <a:gdLst/>
            <a:ahLst/>
            <a:cxnLst/>
            <a:rect l="l" t="t" r="r" b="b"/>
            <a:pathLst>
              <a:path w="99059" h="99060">
                <a:moveTo>
                  <a:pt x="0" y="0"/>
                </a:moveTo>
                <a:lnTo>
                  <a:pt x="0" y="99059"/>
                </a:lnTo>
                <a:lnTo>
                  <a:pt x="99060" y="49529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89535" y="740960"/>
            <a:ext cx="1626801" cy="2096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10921" y="943024"/>
            <a:ext cx="784383" cy="1658303"/>
          </a:xfrm>
          <a:custGeom>
            <a:avLst/>
            <a:gdLst/>
            <a:ahLst/>
            <a:cxnLst/>
            <a:rect l="l" t="t" r="r" b="b"/>
            <a:pathLst>
              <a:path w="1045845" h="2211070">
                <a:moveTo>
                  <a:pt x="1045372" y="0"/>
                </a:moveTo>
                <a:lnTo>
                  <a:pt x="11568" y="863671"/>
                </a:lnTo>
                <a:lnTo>
                  <a:pt x="0" y="2210720"/>
                </a:lnTo>
                <a:lnTo>
                  <a:pt x="1033804" y="1347049"/>
                </a:lnTo>
                <a:lnTo>
                  <a:pt x="1045372" y="0"/>
                </a:lnTo>
                <a:close/>
              </a:path>
            </a:pathLst>
          </a:custGeom>
          <a:solidFill>
            <a:srgbClr val="0096FF">
              <a:alpha val="4908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40614" y="1463694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4"/>
                </a:lnTo>
                <a:lnTo>
                  <a:pt x="6850" y="18139"/>
                </a:lnTo>
                <a:lnTo>
                  <a:pt x="1712" y="38627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89" y="119333"/>
                </a:lnTo>
                <a:lnTo>
                  <a:pt x="39926" y="105728"/>
                </a:lnTo>
                <a:lnTo>
                  <a:pt x="45064" y="85240"/>
                </a:lnTo>
                <a:lnTo>
                  <a:pt x="46776" y="61934"/>
                </a:lnTo>
                <a:lnTo>
                  <a:pt x="45064" y="38627"/>
                </a:lnTo>
                <a:lnTo>
                  <a:pt x="39926" y="18139"/>
                </a:lnTo>
                <a:lnTo>
                  <a:pt x="32189" y="4534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30069" y="1564418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89" y="119333"/>
                </a:lnTo>
                <a:lnTo>
                  <a:pt x="39926" y="105728"/>
                </a:lnTo>
                <a:lnTo>
                  <a:pt x="45064" y="85240"/>
                </a:lnTo>
                <a:lnTo>
                  <a:pt x="46776" y="61934"/>
                </a:lnTo>
                <a:lnTo>
                  <a:pt x="45064" y="38628"/>
                </a:lnTo>
                <a:lnTo>
                  <a:pt x="39926" y="18140"/>
                </a:lnTo>
                <a:lnTo>
                  <a:pt x="32189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17462" y="1771812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90" y="119333"/>
                </a:lnTo>
                <a:lnTo>
                  <a:pt x="39927" y="105728"/>
                </a:lnTo>
                <a:lnTo>
                  <a:pt x="45065" y="85240"/>
                </a:lnTo>
                <a:lnTo>
                  <a:pt x="46777" y="61934"/>
                </a:lnTo>
                <a:lnTo>
                  <a:pt x="45065" y="38628"/>
                </a:lnTo>
                <a:lnTo>
                  <a:pt x="39927" y="18140"/>
                </a:lnTo>
                <a:lnTo>
                  <a:pt x="32190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89261" y="1818029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89" y="119333"/>
                </a:lnTo>
                <a:lnTo>
                  <a:pt x="39926" y="105728"/>
                </a:lnTo>
                <a:lnTo>
                  <a:pt x="45064" y="85240"/>
                </a:lnTo>
                <a:lnTo>
                  <a:pt x="46776" y="61934"/>
                </a:lnTo>
                <a:lnTo>
                  <a:pt x="45064" y="38628"/>
                </a:lnTo>
                <a:lnTo>
                  <a:pt x="39926" y="18140"/>
                </a:lnTo>
                <a:lnTo>
                  <a:pt x="32189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26481" y="1668314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3"/>
                </a:lnTo>
                <a:lnTo>
                  <a:pt x="1712" y="85239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89" y="119333"/>
                </a:lnTo>
                <a:lnTo>
                  <a:pt x="39926" y="105728"/>
                </a:lnTo>
                <a:lnTo>
                  <a:pt x="45064" y="85239"/>
                </a:lnTo>
                <a:lnTo>
                  <a:pt x="46776" y="61933"/>
                </a:lnTo>
                <a:lnTo>
                  <a:pt x="45064" y="38628"/>
                </a:lnTo>
                <a:lnTo>
                  <a:pt x="39926" y="18140"/>
                </a:lnTo>
                <a:lnTo>
                  <a:pt x="32189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22446" y="1876102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90" y="119333"/>
                </a:lnTo>
                <a:lnTo>
                  <a:pt x="39927" y="105728"/>
                </a:lnTo>
                <a:lnTo>
                  <a:pt x="45065" y="85240"/>
                </a:lnTo>
                <a:lnTo>
                  <a:pt x="46777" y="61934"/>
                </a:lnTo>
                <a:lnTo>
                  <a:pt x="45065" y="38628"/>
                </a:lnTo>
                <a:lnTo>
                  <a:pt x="39927" y="18140"/>
                </a:lnTo>
                <a:lnTo>
                  <a:pt x="32190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05179" y="1725593"/>
            <a:ext cx="35243" cy="93345"/>
          </a:xfrm>
          <a:custGeom>
            <a:avLst/>
            <a:gdLst/>
            <a:ahLst/>
            <a:cxnLst/>
            <a:rect l="l" t="t" r="r" b="b"/>
            <a:pathLst>
              <a:path w="46990" h="124460">
                <a:moveTo>
                  <a:pt x="23388" y="0"/>
                </a:moveTo>
                <a:lnTo>
                  <a:pt x="14587" y="4535"/>
                </a:lnTo>
                <a:lnTo>
                  <a:pt x="6850" y="18140"/>
                </a:lnTo>
                <a:lnTo>
                  <a:pt x="1712" y="38628"/>
                </a:lnTo>
                <a:lnTo>
                  <a:pt x="0" y="61934"/>
                </a:lnTo>
                <a:lnTo>
                  <a:pt x="1712" y="85240"/>
                </a:lnTo>
                <a:lnTo>
                  <a:pt x="6850" y="105728"/>
                </a:lnTo>
                <a:lnTo>
                  <a:pt x="14587" y="119333"/>
                </a:lnTo>
                <a:lnTo>
                  <a:pt x="23388" y="123868"/>
                </a:lnTo>
                <a:lnTo>
                  <a:pt x="32189" y="119333"/>
                </a:lnTo>
                <a:lnTo>
                  <a:pt x="39926" y="105728"/>
                </a:lnTo>
                <a:lnTo>
                  <a:pt x="45064" y="85240"/>
                </a:lnTo>
                <a:lnTo>
                  <a:pt x="46776" y="61934"/>
                </a:lnTo>
                <a:lnTo>
                  <a:pt x="45064" y="38628"/>
                </a:lnTo>
                <a:lnTo>
                  <a:pt x="39926" y="18140"/>
                </a:lnTo>
                <a:lnTo>
                  <a:pt x="32189" y="4535"/>
                </a:lnTo>
                <a:lnTo>
                  <a:pt x="2338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42915" y="1616765"/>
            <a:ext cx="328136" cy="495776"/>
          </a:xfrm>
          <a:custGeom>
            <a:avLst/>
            <a:gdLst/>
            <a:ahLst/>
            <a:cxnLst/>
            <a:rect l="l" t="t" r="r" b="b"/>
            <a:pathLst>
              <a:path w="437515" h="661035">
                <a:moveTo>
                  <a:pt x="373030" y="564684"/>
                </a:moveTo>
                <a:lnTo>
                  <a:pt x="342766" y="603040"/>
                </a:lnTo>
                <a:lnTo>
                  <a:pt x="309448" y="631808"/>
                </a:lnTo>
                <a:lnTo>
                  <a:pt x="273948" y="650986"/>
                </a:lnTo>
                <a:lnTo>
                  <a:pt x="237138" y="660575"/>
                </a:lnTo>
                <a:lnTo>
                  <a:pt x="199893" y="660575"/>
                </a:lnTo>
                <a:lnTo>
                  <a:pt x="127583" y="631808"/>
                </a:lnTo>
                <a:lnTo>
                  <a:pt x="94265" y="603040"/>
                </a:lnTo>
                <a:lnTo>
                  <a:pt x="64001" y="564684"/>
                </a:lnTo>
                <a:lnTo>
                  <a:pt x="40961" y="523596"/>
                </a:lnTo>
                <a:lnTo>
                  <a:pt x="23040" y="478647"/>
                </a:lnTo>
                <a:lnTo>
                  <a:pt x="10240" y="430802"/>
                </a:lnTo>
                <a:lnTo>
                  <a:pt x="2560" y="381027"/>
                </a:lnTo>
                <a:lnTo>
                  <a:pt x="0" y="330287"/>
                </a:lnTo>
                <a:lnTo>
                  <a:pt x="2560" y="279547"/>
                </a:lnTo>
                <a:lnTo>
                  <a:pt x="10240" y="229773"/>
                </a:lnTo>
                <a:lnTo>
                  <a:pt x="23040" y="181928"/>
                </a:lnTo>
                <a:lnTo>
                  <a:pt x="40961" y="136979"/>
                </a:lnTo>
                <a:lnTo>
                  <a:pt x="64001" y="95891"/>
                </a:lnTo>
                <a:lnTo>
                  <a:pt x="94265" y="57534"/>
                </a:lnTo>
                <a:lnTo>
                  <a:pt x="127583" y="28767"/>
                </a:lnTo>
                <a:lnTo>
                  <a:pt x="163083" y="9589"/>
                </a:lnTo>
                <a:lnTo>
                  <a:pt x="237138" y="0"/>
                </a:lnTo>
                <a:lnTo>
                  <a:pt x="273948" y="9589"/>
                </a:lnTo>
                <a:lnTo>
                  <a:pt x="309448" y="28767"/>
                </a:lnTo>
                <a:lnTo>
                  <a:pt x="342766" y="57534"/>
                </a:lnTo>
                <a:lnTo>
                  <a:pt x="373030" y="95891"/>
                </a:lnTo>
                <a:lnTo>
                  <a:pt x="396070" y="136979"/>
                </a:lnTo>
                <a:lnTo>
                  <a:pt x="413991" y="181928"/>
                </a:lnTo>
                <a:lnTo>
                  <a:pt x="426791" y="229773"/>
                </a:lnTo>
                <a:lnTo>
                  <a:pt x="434472" y="279547"/>
                </a:lnTo>
                <a:lnTo>
                  <a:pt x="437032" y="330287"/>
                </a:lnTo>
                <a:lnTo>
                  <a:pt x="434472" y="381027"/>
                </a:lnTo>
                <a:lnTo>
                  <a:pt x="426791" y="430802"/>
                </a:lnTo>
                <a:lnTo>
                  <a:pt x="413991" y="478647"/>
                </a:lnTo>
                <a:lnTo>
                  <a:pt x="396070" y="523596"/>
                </a:lnTo>
                <a:lnTo>
                  <a:pt x="373030" y="564684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94268" y="1262429"/>
            <a:ext cx="328136" cy="495776"/>
          </a:xfrm>
          <a:custGeom>
            <a:avLst/>
            <a:gdLst/>
            <a:ahLst/>
            <a:cxnLst/>
            <a:rect l="l" t="t" r="r" b="b"/>
            <a:pathLst>
              <a:path w="437515" h="661035">
                <a:moveTo>
                  <a:pt x="373030" y="564684"/>
                </a:moveTo>
                <a:lnTo>
                  <a:pt x="342766" y="603040"/>
                </a:lnTo>
                <a:lnTo>
                  <a:pt x="309448" y="631808"/>
                </a:lnTo>
                <a:lnTo>
                  <a:pt x="273948" y="650986"/>
                </a:lnTo>
                <a:lnTo>
                  <a:pt x="237138" y="660575"/>
                </a:lnTo>
                <a:lnTo>
                  <a:pt x="199893" y="660575"/>
                </a:lnTo>
                <a:lnTo>
                  <a:pt x="127583" y="631808"/>
                </a:lnTo>
                <a:lnTo>
                  <a:pt x="94265" y="603040"/>
                </a:lnTo>
                <a:lnTo>
                  <a:pt x="64001" y="564684"/>
                </a:lnTo>
                <a:lnTo>
                  <a:pt x="40961" y="523596"/>
                </a:lnTo>
                <a:lnTo>
                  <a:pt x="23040" y="478647"/>
                </a:lnTo>
                <a:lnTo>
                  <a:pt x="10240" y="430802"/>
                </a:lnTo>
                <a:lnTo>
                  <a:pt x="2560" y="381027"/>
                </a:lnTo>
                <a:lnTo>
                  <a:pt x="0" y="330287"/>
                </a:lnTo>
                <a:lnTo>
                  <a:pt x="2560" y="279547"/>
                </a:lnTo>
                <a:lnTo>
                  <a:pt x="10240" y="229773"/>
                </a:lnTo>
                <a:lnTo>
                  <a:pt x="23040" y="181928"/>
                </a:lnTo>
                <a:lnTo>
                  <a:pt x="40961" y="136979"/>
                </a:lnTo>
                <a:lnTo>
                  <a:pt x="64001" y="95891"/>
                </a:lnTo>
                <a:lnTo>
                  <a:pt x="94265" y="57534"/>
                </a:lnTo>
                <a:lnTo>
                  <a:pt x="127583" y="28767"/>
                </a:lnTo>
                <a:lnTo>
                  <a:pt x="163083" y="9589"/>
                </a:lnTo>
                <a:lnTo>
                  <a:pt x="237138" y="0"/>
                </a:lnTo>
                <a:lnTo>
                  <a:pt x="273948" y="9589"/>
                </a:lnTo>
                <a:lnTo>
                  <a:pt x="309448" y="28767"/>
                </a:lnTo>
                <a:lnTo>
                  <a:pt x="342766" y="57534"/>
                </a:lnTo>
                <a:lnTo>
                  <a:pt x="373030" y="95891"/>
                </a:lnTo>
                <a:lnTo>
                  <a:pt x="396070" y="136979"/>
                </a:lnTo>
                <a:lnTo>
                  <a:pt x="413991" y="181928"/>
                </a:lnTo>
                <a:lnTo>
                  <a:pt x="426791" y="229773"/>
                </a:lnTo>
                <a:lnTo>
                  <a:pt x="434472" y="279547"/>
                </a:lnTo>
                <a:lnTo>
                  <a:pt x="437032" y="330287"/>
                </a:lnTo>
                <a:lnTo>
                  <a:pt x="434472" y="381027"/>
                </a:lnTo>
                <a:lnTo>
                  <a:pt x="426791" y="430802"/>
                </a:lnTo>
                <a:lnTo>
                  <a:pt x="413991" y="478647"/>
                </a:lnTo>
                <a:lnTo>
                  <a:pt x="396070" y="523596"/>
                </a:lnTo>
                <a:lnTo>
                  <a:pt x="373030" y="564684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676102" y="1674837"/>
            <a:ext cx="328136" cy="495776"/>
          </a:xfrm>
          <a:custGeom>
            <a:avLst/>
            <a:gdLst/>
            <a:ahLst/>
            <a:cxnLst/>
            <a:rect l="l" t="t" r="r" b="b"/>
            <a:pathLst>
              <a:path w="437515" h="661035">
                <a:moveTo>
                  <a:pt x="373030" y="564684"/>
                </a:moveTo>
                <a:lnTo>
                  <a:pt x="342766" y="603040"/>
                </a:lnTo>
                <a:lnTo>
                  <a:pt x="309448" y="631808"/>
                </a:lnTo>
                <a:lnTo>
                  <a:pt x="273948" y="650986"/>
                </a:lnTo>
                <a:lnTo>
                  <a:pt x="237138" y="660575"/>
                </a:lnTo>
                <a:lnTo>
                  <a:pt x="199893" y="660575"/>
                </a:lnTo>
                <a:lnTo>
                  <a:pt x="127583" y="631808"/>
                </a:lnTo>
                <a:lnTo>
                  <a:pt x="94265" y="603040"/>
                </a:lnTo>
                <a:lnTo>
                  <a:pt x="64001" y="564684"/>
                </a:lnTo>
                <a:lnTo>
                  <a:pt x="40961" y="523596"/>
                </a:lnTo>
                <a:lnTo>
                  <a:pt x="23040" y="478647"/>
                </a:lnTo>
                <a:lnTo>
                  <a:pt x="10240" y="430802"/>
                </a:lnTo>
                <a:lnTo>
                  <a:pt x="2560" y="381027"/>
                </a:lnTo>
                <a:lnTo>
                  <a:pt x="0" y="330287"/>
                </a:lnTo>
                <a:lnTo>
                  <a:pt x="2560" y="279547"/>
                </a:lnTo>
                <a:lnTo>
                  <a:pt x="10240" y="229773"/>
                </a:lnTo>
                <a:lnTo>
                  <a:pt x="23040" y="181928"/>
                </a:lnTo>
                <a:lnTo>
                  <a:pt x="40961" y="136979"/>
                </a:lnTo>
                <a:lnTo>
                  <a:pt x="64001" y="95891"/>
                </a:lnTo>
                <a:lnTo>
                  <a:pt x="94265" y="57534"/>
                </a:lnTo>
                <a:lnTo>
                  <a:pt x="127583" y="28767"/>
                </a:lnTo>
                <a:lnTo>
                  <a:pt x="163083" y="9589"/>
                </a:lnTo>
                <a:lnTo>
                  <a:pt x="237138" y="0"/>
                </a:lnTo>
                <a:lnTo>
                  <a:pt x="273948" y="9589"/>
                </a:lnTo>
                <a:lnTo>
                  <a:pt x="309448" y="28767"/>
                </a:lnTo>
                <a:lnTo>
                  <a:pt x="342766" y="57534"/>
                </a:lnTo>
                <a:lnTo>
                  <a:pt x="373030" y="95891"/>
                </a:lnTo>
                <a:lnTo>
                  <a:pt x="396070" y="136979"/>
                </a:lnTo>
                <a:lnTo>
                  <a:pt x="413991" y="181928"/>
                </a:lnTo>
                <a:lnTo>
                  <a:pt x="426791" y="229773"/>
                </a:lnTo>
                <a:lnTo>
                  <a:pt x="434472" y="279547"/>
                </a:lnTo>
                <a:lnTo>
                  <a:pt x="437032" y="330287"/>
                </a:lnTo>
                <a:lnTo>
                  <a:pt x="434472" y="381027"/>
                </a:lnTo>
                <a:lnTo>
                  <a:pt x="426791" y="430802"/>
                </a:lnTo>
                <a:lnTo>
                  <a:pt x="413991" y="478647"/>
                </a:lnTo>
                <a:lnTo>
                  <a:pt x="396070" y="523596"/>
                </a:lnTo>
                <a:lnTo>
                  <a:pt x="373030" y="564684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880306" y="1457214"/>
            <a:ext cx="328136" cy="495776"/>
          </a:xfrm>
          <a:custGeom>
            <a:avLst/>
            <a:gdLst/>
            <a:ahLst/>
            <a:cxnLst/>
            <a:rect l="l" t="t" r="r" b="b"/>
            <a:pathLst>
              <a:path w="437515" h="661035">
                <a:moveTo>
                  <a:pt x="373030" y="564684"/>
                </a:moveTo>
                <a:lnTo>
                  <a:pt x="342766" y="603040"/>
                </a:lnTo>
                <a:lnTo>
                  <a:pt x="309448" y="631808"/>
                </a:lnTo>
                <a:lnTo>
                  <a:pt x="273948" y="650986"/>
                </a:lnTo>
                <a:lnTo>
                  <a:pt x="237138" y="660575"/>
                </a:lnTo>
                <a:lnTo>
                  <a:pt x="199893" y="660575"/>
                </a:lnTo>
                <a:lnTo>
                  <a:pt x="127583" y="631808"/>
                </a:lnTo>
                <a:lnTo>
                  <a:pt x="94265" y="603040"/>
                </a:lnTo>
                <a:lnTo>
                  <a:pt x="64001" y="564684"/>
                </a:lnTo>
                <a:lnTo>
                  <a:pt x="40961" y="523596"/>
                </a:lnTo>
                <a:lnTo>
                  <a:pt x="23040" y="478647"/>
                </a:lnTo>
                <a:lnTo>
                  <a:pt x="10240" y="430802"/>
                </a:lnTo>
                <a:lnTo>
                  <a:pt x="2560" y="381027"/>
                </a:lnTo>
                <a:lnTo>
                  <a:pt x="0" y="330287"/>
                </a:lnTo>
                <a:lnTo>
                  <a:pt x="2560" y="279547"/>
                </a:lnTo>
                <a:lnTo>
                  <a:pt x="10240" y="229773"/>
                </a:lnTo>
                <a:lnTo>
                  <a:pt x="23040" y="181928"/>
                </a:lnTo>
                <a:lnTo>
                  <a:pt x="40961" y="136979"/>
                </a:lnTo>
                <a:lnTo>
                  <a:pt x="64001" y="95891"/>
                </a:lnTo>
                <a:lnTo>
                  <a:pt x="94265" y="57534"/>
                </a:lnTo>
                <a:lnTo>
                  <a:pt x="127583" y="28767"/>
                </a:lnTo>
                <a:lnTo>
                  <a:pt x="163083" y="9589"/>
                </a:lnTo>
                <a:lnTo>
                  <a:pt x="237138" y="0"/>
                </a:lnTo>
                <a:lnTo>
                  <a:pt x="273948" y="9589"/>
                </a:lnTo>
                <a:lnTo>
                  <a:pt x="309448" y="28767"/>
                </a:lnTo>
                <a:lnTo>
                  <a:pt x="342766" y="57534"/>
                </a:lnTo>
                <a:lnTo>
                  <a:pt x="373030" y="95891"/>
                </a:lnTo>
                <a:lnTo>
                  <a:pt x="396070" y="136979"/>
                </a:lnTo>
                <a:lnTo>
                  <a:pt x="413991" y="181928"/>
                </a:lnTo>
                <a:lnTo>
                  <a:pt x="426791" y="229773"/>
                </a:lnTo>
                <a:lnTo>
                  <a:pt x="434472" y="279547"/>
                </a:lnTo>
                <a:lnTo>
                  <a:pt x="437032" y="330287"/>
                </a:lnTo>
                <a:lnTo>
                  <a:pt x="434472" y="381027"/>
                </a:lnTo>
                <a:lnTo>
                  <a:pt x="426791" y="430802"/>
                </a:lnTo>
                <a:lnTo>
                  <a:pt x="413991" y="478647"/>
                </a:lnTo>
                <a:lnTo>
                  <a:pt x="396070" y="523596"/>
                </a:lnTo>
                <a:lnTo>
                  <a:pt x="373030" y="564684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286788" y="1266780"/>
            <a:ext cx="822484" cy="248603"/>
          </a:xfrm>
          <a:custGeom>
            <a:avLst/>
            <a:gdLst/>
            <a:ahLst/>
            <a:cxnLst/>
            <a:rect l="l" t="t" r="r" b="b"/>
            <a:pathLst>
              <a:path w="1096645" h="331469">
                <a:moveTo>
                  <a:pt x="3554" y="0"/>
                </a:moveTo>
                <a:lnTo>
                  <a:pt x="1096580" y="318690"/>
                </a:lnTo>
                <a:lnTo>
                  <a:pt x="1093025" y="330882"/>
                </a:lnTo>
                <a:lnTo>
                  <a:pt x="0" y="12192"/>
                </a:lnTo>
                <a:lnTo>
                  <a:pt x="3554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87438" y="1515367"/>
            <a:ext cx="821531" cy="248603"/>
          </a:xfrm>
          <a:custGeom>
            <a:avLst/>
            <a:gdLst/>
            <a:ahLst/>
            <a:cxnLst/>
            <a:rect l="l" t="t" r="r" b="b"/>
            <a:pathLst>
              <a:path w="1095375" h="331469">
                <a:moveTo>
                  <a:pt x="0" y="318690"/>
                </a:moveTo>
                <a:lnTo>
                  <a:pt x="1091287" y="0"/>
                </a:lnTo>
                <a:lnTo>
                  <a:pt x="1094847" y="12190"/>
                </a:lnTo>
                <a:lnTo>
                  <a:pt x="3560" y="330881"/>
                </a:lnTo>
                <a:lnTo>
                  <a:pt x="0" y="31869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160126" y="740960"/>
            <a:ext cx="1626801" cy="20966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81512" y="943024"/>
            <a:ext cx="784383" cy="1658303"/>
          </a:xfrm>
          <a:custGeom>
            <a:avLst/>
            <a:gdLst/>
            <a:ahLst/>
            <a:cxnLst/>
            <a:rect l="l" t="t" r="r" b="b"/>
            <a:pathLst>
              <a:path w="1045845" h="2211070">
                <a:moveTo>
                  <a:pt x="1045372" y="0"/>
                </a:moveTo>
                <a:lnTo>
                  <a:pt x="11568" y="863671"/>
                </a:lnTo>
                <a:lnTo>
                  <a:pt x="0" y="2210720"/>
                </a:lnTo>
                <a:lnTo>
                  <a:pt x="1033804" y="1347049"/>
                </a:lnTo>
                <a:lnTo>
                  <a:pt x="1045372" y="0"/>
                </a:lnTo>
                <a:close/>
              </a:path>
            </a:pathLst>
          </a:custGeom>
          <a:solidFill>
            <a:srgbClr val="FF2600">
              <a:alpha val="4995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072144" y="1442125"/>
            <a:ext cx="50471" cy="139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24770" y="1619635"/>
            <a:ext cx="822484" cy="248603"/>
          </a:xfrm>
          <a:custGeom>
            <a:avLst/>
            <a:gdLst/>
            <a:ahLst/>
            <a:cxnLst/>
            <a:rect l="l" t="t" r="r" b="b"/>
            <a:pathLst>
              <a:path w="1096645" h="331469">
                <a:moveTo>
                  <a:pt x="3554" y="0"/>
                </a:moveTo>
                <a:lnTo>
                  <a:pt x="1096580" y="318690"/>
                </a:lnTo>
                <a:lnTo>
                  <a:pt x="1093025" y="330882"/>
                </a:lnTo>
                <a:lnTo>
                  <a:pt x="0" y="12192"/>
                </a:lnTo>
                <a:lnTo>
                  <a:pt x="3554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25420" y="1868221"/>
            <a:ext cx="821531" cy="248603"/>
          </a:xfrm>
          <a:custGeom>
            <a:avLst/>
            <a:gdLst/>
            <a:ahLst/>
            <a:cxnLst/>
            <a:rect l="l" t="t" r="r" b="b"/>
            <a:pathLst>
              <a:path w="1095375" h="331469">
                <a:moveTo>
                  <a:pt x="0" y="318690"/>
                </a:moveTo>
                <a:lnTo>
                  <a:pt x="1091287" y="0"/>
                </a:lnTo>
                <a:lnTo>
                  <a:pt x="1094847" y="12190"/>
                </a:lnTo>
                <a:lnTo>
                  <a:pt x="3560" y="330881"/>
                </a:lnTo>
                <a:lnTo>
                  <a:pt x="0" y="31869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010126" y="1794980"/>
            <a:ext cx="50471" cy="139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78292" y="1674642"/>
            <a:ext cx="822484" cy="248603"/>
          </a:xfrm>
          <a:custGeom>
            <a:avLst/>
            <a:gdLst/>
            <a:ahLst/>
            <a:cxnLst/>
            <a:rect l="l" t="t" r="r" b="b"/>
            <a:pathLst>
              <a:path w="1096645" h="331469">
                <a:moveTo>
                  <a:pt x="3554" y="0"/>
                </a:moveTo>
                <a:lnTo>
                  <a:pt x="1096580" y="318690"/>
                </a:lnTo>
                <a:lnTo>
                  <a:pt x="1093025" y="330882"/>
                </a:lnTo>
                <a:lnTo>
                  <a:pt x="0" y="12192"/>
                </a:lnTo>
                <a:lnTo>
                  <a:pt x="3554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78941" y="1923228"/>
            <a:ext cx="821531" cy="248603"/>
          </a:xfrm>
          <a:custGeom>
            <a:avLst/>
            <a:gdLst/>
            <a:ahLst/>
            <a:cxnLst/>
            <a:rect l="l" t="t" r="r" b="b"/>
            <a:pathLst>
              <a:path w="1095375" h="331469">
                <a:moveTo>
                  <a:pt x="0" y="318690"/>
                </a:moveTo>
                <a:lnTo>
                  <a:pt x="1091287" y="0"/>
                </a:lnTo>
                <a:lnTo>
                  <a:pt x="1094847" y="12190"/>
                </a:lnTo>
                <a:lnTo>
                  <a:pt x="3560" y="330881"/>
                </a:lnTo>
                <a:lnTo>
                  <a:pt x="0" y="31869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663648" y="1849987"/>
            <a:ext cx="50471" cy="139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878322" y="1622723"/>
            <a:ext cx="50471" cy="139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43725" y="2514600"/>
            <a:ext cx="5810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pointnet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45235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669083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26933" algn="l"/>
              </a:tabLst>
            </a:pPr>
            <a:r>
              <a:rPr sz="3000" spc="-4" dirty="0">
                <a:latin typeface="Arial"/>
                <a:cs typeface="Arial"/>
              </a:rPr>
              <a:t>Hierarchical	</a:t>
            </a:r>
            <a:r>
              <a:rPr sz="3000" dirty="0">
                <a:latin typeface="Arial"/>
                <a:cs typeface="Arial"/>
              </a:rPr>
              <a:t>Point Set </a:t>
            </a:r>
            <a:r>
              <a:rPr sz="3000" spc="-4" dirty="0">
                <a:latin typeface="Arial"/>
                <a:cs typeface="Arial"/>
              </a:rPr>
              <a:t>Feature</a:t>
            </a:r>
            <a:r>
              <a:rPr sz="3000" spc="-41" dirty="0">
                <a:latin typeface="Arial"/>
                <a:cs typeface="Arial"/>
              </a:rPr>
              <a:t> </a:t>
            </a:r>
            <a:r>
              <a:rPr sz="3000" spc="-4" dirty="0">
                <a:latin typeface="Arial"/>
                <a:cs typeface="Arial"/>
              </a:rPr>
              <a:t>Learning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07370" y="996154"/>
            <a:ext cx="1726377" cy="2923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43431" y="1271794"/>
            <a:ext cx="1111091" cy="2349818"/>
          </a:xfrm>
          <a:custGeom>
            <a:avLst/>
            <a:gdLst/>
            <a:ahLst/>
            <a:cxnLst/>
            <a:rect l="l" t="t" r="r" b="b"/>
            <a:pathLst>
              <a:path w="1481454" h="3133090">
                <a:moveTo>
                  <a:pt x="1481424" y="0"/>
                </a:moveTo>
                <a:lnTo>
                  <a:pt x="16394" y="1223929"/>
                </a:lnTo>
                <a:lnTo>
                  <a:pt x="0" y="3132869"/>
                </a:lnTo>
                <a:lnTo>
                  <a:pt x="1465030" y="1908939"/>
                </a:lnTo>
                <a:lnTo>
                  <a:pt x="1481424" y="0"/>
                </a:lnTo>
                <a:close/>
              </a:path>
            </a:pathLst>
          </a:custGeom>
          <a:solidFill>
            <a:srgbClr val="009051">
              <a:alpha val="4960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96141" y="203883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23367" y="21116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0594" y="218437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77820" y="225715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05047" y="2329924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32273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8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59500" y="247547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5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86726" y="2548245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3952" y="2621019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57686" y="215126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90998" y="22637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90998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8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35854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09" y="94141"/>
                </a:lnTo>
                <a:lnTo>
                  <a:pt x="81255" y="83408"/>
                </a:lnTo>
                <a:lnTo>
                  <a:pt x="91711" y="67245"/>
                </a:lnTo>
                <a:lnTo>
                  <a:pt x="95197" y="48859"/>
                </a:lnTo>
                <a:lnTo>
                  <a:pt x="91711" y="30474"/>
                </a:lnTo>
                <a:lnTo>
                  <a:pt x="81255" y="14311"/>
                </a:lnTo>
                <a:lnTo>
                  <a:pt x="65509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41289" y="254096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09" y="94141"/>
                </a:lnTo>
                <a:lnTo>
                  <a:pt x="81255" y="83408"/>
                </a:lnTo>
                <a:lnTo>
                  <a:pt x="91711" y="67245"/>
                </a:lnTo>
                <a:lnTo>
                  <a:pt x="95197" y="48858"/>
                </a:lnTo>
                <a:lnTo>
                  <a:pt x="91711" y="30473"/>
                </a:lnTo>
                <a:lnTo>
                  <a:pt x="81255" y="14310"/>
                </a:lnTo>
                <a:lnTo>
                  <a:pt x="65509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43316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92375" y="236631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38325" y="3467100"/>
            <a:ext cx="823913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104775" marR="3810" indent="-95250" defTabSz="685800">
              <a:lnSpc>
                <a:spcPts val="1575"/>
              </a:lnSpc>
              <a:spcBef>
                <a:spcPts val="164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sampling</a:t>
            </a:r>
            <a:r>
              <a:rPr sz="1350" spc="-5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&amp;  </a:t>
            </a: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grouping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02210" y="994118"/>
            <a:ext cx="2273641" cy="2939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83497" y="1271794"/>
            <a:ext cx="1111091" cy="2349818"/>
          </a:xfrm>
          <a:custGeom>
            <a:avLst/>
            <a:gdLst/>
            <a:ahLst/>
            <a:cxnLst/>
            <a:rect l="l" t="t" r="r" b="b"/>
            <a:pathLst>
              <a:path w="1481454" h="3133090">
                <a:moveTo>
                  <a:pt x="1481424" y="0"/>
                </a:moveTo>
                <a:lnTo>
                  <a:pt x="16393" y="1223929"/>
                </a:lnTo>
                <a:lnTo>
                  <a:pt x="0" y="3132869"/>
                </a:lnTo>
                <a:lnTo>
                  <a:pt x="1465030" y="1908939"/>
                </a:lnTo>
                <a:lnTo>
                  <a:pt x="1481424" y="0"/>
                </a:lnTo>
                <a:close/>
              </a:path>
            </a:pathLst>
          </a:custGeom>
          <a:solidFill>
            <a:srgbClr val="009051">
              <a:alpha val="4960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36206" y="203883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463432" y="21116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390659" y="218437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17885" y="225715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45112" y="2329924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172338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99565" y="247547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26791" y="2548245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54017" y="2621019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97750" y="215126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631063" y="22637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631063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575918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481353" y="254096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8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83381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5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332440" y="236631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446036" y="1835951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44636" y="2123837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09394" y="2272593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391183" y="2338089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544501" y="2194888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865906" y="2408280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306001" y="1981498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970607" y="3351473"/>
            <a:ext cx="520065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83851" y="0"/>
                </a:lnTo>
                <a:lnTo>
                  <a:pt x="693376" y="0"/>
                </a:lnTo>
              </a:path>
            </a:pathLst>
          </a:custGeom>
          <a:ln w="1905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483495" y="3314325"/>
            <a:ext cx="74295" cy="74295"/>
          </a:xfrm>
          <a:custGeom>
            <a:avLst/>
            <a:gdLst/>
            <a:ahLst/>
            <a:cxnLst/>
            <a:rect l="l" t="t" r="r" b="b"/>
            <a:pathLst>
              <a:path w="99060" h="99060">
                <a:moveTo>
                  <a:pt x="0" y="0"/>
                </a:moveTo>
                <a:lnTo>
                  <a:pt x="0" y="99060"/>
                </a:lnTo>
                <a:lnTo>
                  <a:pt x="99060" y="49530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 rot="19200000">
            <a:off x="1764127" y="1406489"/>
            <a:ext cx="602596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350"/>
              </a:lnSpc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N,d+C)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9200000">
            <a:off x="2905617" y="1396362"/>
            <a:ext cx="8480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350"/>
              </a:lnSpc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N1,K,d+C)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438650" y="2065020"/>
            <a:ext cx="4199573" cy="81503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lnSpc>
                <a:spcPct val="152800"/>
              </a:lnSpc>
              <a:spcBef>
                <a:spcPts val="75"/>
              </a:spcBef>
            </a:pP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Sampling: Farthest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Point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Sampling (FPS)  Grouping: radius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based ball</a:t>
            </a:r>
            <a:r>
              <a:rPr spc="-8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query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359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D166-7789-9F4F-BC82-53E96888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Lack of 3D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D6C99-76EC-4243-A0A4-C532F5819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58" y="910464"/>
            <a:ext cx="7370284" cy="402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353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669083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26933" algn="l"/>
              </a:tabLst>
            </a:pPr>
            <a:r>
              <a:rPr sz="3000" spc="-4" dirty="0">
                <a:latin typeface="Arial"/>
                <a:cs typeface="Arial"/>
              </a:rPr>
              <a:t>Hierarchical	</a:t>
            </a:r>
            <a:r>
              <a:rPr sz="3000" dirty="0">
                <a:latin typeface="Arial"/>
                <a:cs typeface="Arial"/>
              </a:rPr>
              <a:t>Point Set </a:t>
            </a:r>
            <a:r>
              <a:rPr sz="3000" spc="-4" dirty="0">
                <a:latin typeface="Arial"/>
                <a:cs typeface="Arial"/>
              </a:rPr>
              <a:t>Feature</a:t>
            </a:r>
            <a:r>
              <a:rPr sz="3000" spc="-41" dirty="0">
                <a:latin typeface="Arial"/>
                <a:cs typeface="Arial"/>
              </a:rPr>
              <a:t> </a:t>
            </a:r>
            <a:r>
              <a:rPr sz="3000" spc="-4" dirty="0">
                <a:latin typeface="Arial"/>
                <a:cs typeface="Arial"/>
              </a:rPr>
              <a:t>Learning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07370" y="996154"/>
            <a:ext cx="1726377" cy="2923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43431" y="1271794"/>
            <a:ext cx="1111091" cy="2349818"/>
          </a:xfrm>
          <a:custGeom>
            <a:avLst/>
            <a:gdLst/>
            <a:ahLst/>
            <a:cxnLst/>
            <a:rect l="l" t="t" r="r" b="b"/>
            <a:pathLst>
              <a:path w="1481454" h="3133090">
                <a:moveTo>
                  <a:pt x="1481424" y="0"/>
                </a:moveTo>
                <a:lnTo>
                  <a:pt x="16394" y="1223929"/>
                </a:lnTo>
                <a:lnTo>
                  <a:pt x="0" y="3132869"/>
                </a:lnTo>
                <a:lnTo>
                  <a:pt x="1465030" y="1908939"/>
                </a:lnTo>
                <a:lnTo>
                  <a:pt x="1481424" y="0"/>
                </a:lnTo>
                <a:close/>
              </a:path>
            </a:pathLst>
          </a:custGeom>
          <a:solidFill>
            <a:srgbClr val="009051">
              <a:alpha val="4960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96141" y="203883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23367" y="21116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0594" y="218437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77820" y="225715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05047" y="2329924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32273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8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59500" y="247547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5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86726" y="2548245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3952" y="2621019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57686" y="215126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90998" y="22637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90998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8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35854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09" y="94141"/>
                </a:lnTo>
                <a:lnTo>
                  <a:pt x="81255" y="83408"/>
                </a:lnTo>
                <a:lnTo>
                  <a:pt x="91711" y="67245"/>
                </a:lnTo>
                <a:lnTo>
                  <a:pt x="95197" y="48859"/>
                </a:lnTo>
                <a:lnTo>
                  <a:pt x="91711" y="30474"/>
                </a:lnTo>
                <a:lnTo>
                  <a:pt x="81255" y="14311"/>
                </a:lnTo>
                <a:lnTo>
                  <a:pt x="65509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41289" y="254096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09" y="94141"/>
                </a:lnTo>
                <a:lnTo>
                  <a:pt x="81255" y="83408"/>
                </a:lnTo>
                <a:lnTo>
                  <a:pt x="91711" y="67245"/>
                </a:lnTo>
                <a:lnTo>
                  <a:pt x="95197" y="48858"/>
                </a:lnTo>
                <a:lnTo>
                  <a:pt x="91711" y="30473"/>
                </a:lnTo>
                <a:lnTo>
                  <a:pt x="81255" y="14310"/>
                </a:lnTo>
                <a:lnTo>
                  <a:pt x="65509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43316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92375" y="236631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38325" y="3467100"/>
            <a:ext cx="823913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104775" marR="3810" indent="-95250" defTabSz="685800">
              <a:lnSpc>
                <a:spcPts val="1575"/>
              </a:lnSpc>
              <a:spcBef>
                <a:spcPts val="164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sampling</a:t>
            </a:r>
            <a:r>
              <a:rPr sz="1350" spc="-5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&amp;  </a:t>
            </a: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grouping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02210" y="994118"/>
            <a:ext cx="2273641" cy="2939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83497" y="1271794"/>
            <a:ext cx="1111091" cy="2349818"/>
          </a:xfrm>
          <a:custGeom>
            <a:avLst/>
            <a:gdLst/>
            <a:ahLst/>
            <a:cxnLst/>
            <a:rect l="l" t="t" r="r" b="b"/>
            <a:pathLst>
              <a:path w="1481454" h="3133090">
                <a:moveTo>
                  <a:pt x="1481424" y="0"/>
                </a:moveTo>
                <a:lnTo>
                  <a:pt x="16393" y="1223929"/>
                </a:lnTo>
                <a:lnTo>
                  <a:pt x="0" y="3132869"/>
                </a:lnTo>
                <a:lnTo>
                  <a:pt x="1465030" y="1908939"/>
                </a:lnTo>
                <a:lnTo>
                  <a:pt x="1481424" y="0"/>
                </a:lnTo>
                <a:close/>
              </a:path>
            </a:pathLst>
          </a:custGeom>
          <a:solidFill>
            <a:srgbClr val="009051">
              <a:alpha val="4960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36206" y="203883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463432" y="21116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390659" y="218437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17885" y="225715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45112" y="2329924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172338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99565" y="247547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26791" y="2548245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54017" y="2621019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97750" y="215126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631063" y="22637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631063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575918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481353" y="254096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8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83381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5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332440" y="236631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446036" y="1835951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44636" y="2123837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09394" y="2272593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391183" y="2338089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544501" y="2194888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865906" y="2408280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306001" y="1981498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970607" y="3351473"/>
            <a:ext cx="520065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83851" y="0"/>
                </a:lnTo>
                <a:lnTo>
                  <a:pt x="693376" y="0"/>
                </a:lnTo>
              </a:path>
            </a:pathLst>
          </a:custGeom>
          <a:ln w="1905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483495" y="3314325"/>
            <a:ext cx="74295" cy="74295"/>
          </a:xfrm>
          <a:custGeom>
            <a:avLst/>
            <a:gdLst/>
            <a:ahLst/>
            <a:cxnLst/>
            <a:rect l="l" t="t" r="r" b="b"/>
            <a:pathLst>
              <a:path w="99060" h="99060">
                <a:moveTo>
                  <a:pt x="0" y="0"/>
                </a:moveTo>
                <a:lnTo>
                  <a:pt x="0" y="99060"/>
                </a:lnTo>
                <a:lnTo>
                  <a:pt x="99060" y="49530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300476" y="3351473"/>
            <a:ext cx="520065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83851" y="0"/>
                </a:lnTo>
                <a:lnTo>
                  <a:pt x="693376" y="0"/>
                </a:lnTo>
              </a:path>
            </a:pathLst>
          </a:custGeom>
          <a:ln w="1905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813365" y="3314325"/>
            <a:ext cx="74295" cy="74295"/>
          </a:xfrm>
          <a:custGeom>
            <a:avLst/>
            <a:gdLst/>
            <a:ahLst/>
            <a:cxnLst/>
            <a:rect l="l" t="t" r="r" b="b"/>
            <a:pathLst>
              <a:path w="99060" h="99060">
                <a:moveTo>
                  <a:pt x="0" y="0"/>
                </a:moveTo>
                <a:lnTo>
                  <a:pt x="0" y="99060"/>
                </a:lnTo>
                <a:lnTo>
                  <a:pt x="99060" y="49530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608735" y="1837256"/>
            <a:ext cx="1190625" cy="243840"/>
          </a:xfrm>
          <a:custGeom>
            <a:avLst/>
            <a:gdLst/>
            <a:ahLst/>
            <a:cxnLst/>
            <a:rect l="l" t="t" r="r" b="b"/>
            <a:pathLst>
              <a:path w="1587500" h="325119">
                <a:moveTo>
                  <a:pt x="2453" y="0"/>
                </a:moveTo>
                <a:lnTo>
                  <a:pt x="1587410" y="312086"/>
                </a:lnTo>
                <a:lnTo>
                  <a:pt x="1584956" y="324547"/>
                </a:lnTo>
                <a:lnTo>
                  <a:pt x="0" y="12460"/>
                </a:lnTo>
                <a:lnTo>
                  <a:pt x="2453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0773" y="2009647"/>
            <a:ext cx="49716" cy="131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614116" y="2152387"/>
            <a:ext cx="49716" cy="131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312826" y="2446290"/>
            <a:ext cx="49718" cy="131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697999" y="2511785"/>
            <a:ext cx="49718" cy="1316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467320" y="2299619"/>
            <a:ext cx="49718" cy="131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178177" y="2594082"/>
            <a:ext cx="49716" cy="131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862269" y="2380793"/>
            <a:ext cx="49716" cy="131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593776" y="2077206"/>
            <a:ext cx="1199674" cy="240506"/>
          </a:xfrm>
          <a:custGeom>
            <a:avLst/>
            <a:gdLst/>
            <a:ahLst/>
            <a:cxnLst/>
            <a:rect l="l" t="t" r="r" b="b"/>
            <a:pathLst>
              <a:path w="1599564" h="320675">
                <a:moveTo>
                  <a:pt x="0" y="307627"/>
                </a:moveTo>
                <a:lnTo>
                  <a:pt x="1596937" y="0"/>
                </a:lnTo>
                <a:lnTo>
                  <a:pt x="1599339" y="12470"/>
                </a:lnTo>
                <a:lnTo>
                  <a:pt x="2402" y="320098"/>
                </a:lnTo>
                <a:lnTo>
                  <a:pt x="0" y="307627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438843" y="994118"/>
            <a:ext cx="2273641" cy="29395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020130" y="1271794"/>
            <a:ext cx="1111091" cy="2349818"/>
          </a:xfrm>
          <a:custGeom>
            <a:avLst/>
            <a:gdLst/>
            <a:ahLst/>
            <a:cxnLst/>
            <a:rect l="l" t="t" r="r" b="b"/>
            <a:pathLst>
              <a:path w="1481454" h="3133090">
                <a:moveTo>
                  <a:pt x="1481423" y="0"/>
                </a:moveTo>
                <a:lnTo>
                  <a:pt x="16393" y="1223929"/>
                </a:lnTo>
                <a:lnTo>
                  <a:pt x="0" y="3132869"/>
                </a:lnTo>
                <a:lnTo>
                  <a:pt x="1465030" y="1908939"/>
                </a:lnTo>
                <a:lnTo>
                  <a:pt x="1481423" y="0"/>
                </a:lnTo>
                <a:close/>
              </a:path>
            </a:pathLst>
          </a:custGeom>
          <a:solidFill>
            <a:srgbClr val="0096FF">
              <a:alpha val="4908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998789" y="2411381"/>
            <a:ext cx="1190625" cy="243840"/>
          </a:xfrm>
          <a:custGeom>
            <a:avLst/>
            <a:gdLst/>
            <a:ahLst/>
            <a:cxnLst/>
            <a:rect l="l" t="t" r="r" b="b"/>
            <a:pathLst>
              <a:path w="1587500" h="325120">
                <a:moveTo>
                  <a:pt x="2453" y="0"/>
                </a:moveTo>
                <a:lnTo>
                  <a:pt x="1587410" y="312086"/>
                </a:lnTo>
                <a:lnTo>
                  <a:pt x="1584956" y="324547"/>
                </a:lnTo>
                <a:lnTo>
                  <a:pt x="0" y="12460"/>
                </a:lnTo>
                <a:lnTo>
                  <a:pt x="2453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994316" y="2653539"/>
            <a:ext cx="1199674" cy="240506"/>
          </a:xfrm>
          <a:custGeom>
            <a:avLst/>
            <a:gdLst/>
            <a:ahLst/>
            <a:cxnLst/>
            <a:rect l="l" t="t" r="r" b="b"/>
            <a:pathLst>
              <a:path w="1599564" h="320675">
                <a:moveTo>
                  <a:pt x="0" y="307627"/>
                </a:moveTo>
                <a:lnTo>
                  <a:pt x="1596937" y="0"/>
                </a:lnTo>
                <a:lnTo>
                  <a:pt x="1599339" y="12470"/>
                </a:lnTo>
                <a:lnTo>
                  <a:pt x="2402" y="320098"/>
                </a:lnTo>
                <a:lnTo>
                  <a:pt x="0" y="307627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181350" y="3495675"/>
            <a:ext cx="5810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pointnet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517454" y="4138212"/>
            <a:ext cx="2475547" cy="230029"/>
          </a:xfrm>
          <a:custGeom>
            <a:avLst/>
            <a:gdLst/>
            <a:ahLst/>
            <a:cxnLst/>
            <a:rect l="l" t="t" r="r" b="b"/>
            <a:pathLst>
              <a:path w="3300729" h="306704">
                <a:moveTo>
                  <a:pt x="0" y="0"/>
                </a:moveTo>
                <a:lnTo>
                  <a:pt x="7794" y="48437"/>
                </a:lnTo>
                <a:lnTo>
                  <a:pt x="29498" y="90504"/>
                </a:lnTo>
                <a:lnTo>
                  <a:pt x="62594" y="123678"/>
                </a:lnTo>
                <a:lnTo>
                  <a:pt x="104563" y="145433"/>
                </a:lnTo>
                <a:lnTo>
                  <a:pt x="152888" y="153245"/>
                </a:lnTo>
                <a:lnTo>
                  <a:pt x="1497340" y="153245"/>
                </a:lnTo>
                <a:lnTo>
                  <a:pt x="1545664" y="161058"/>
                </a:lnTo>
                <a:lnTo>
                  <a:pt x="1587634" y="182813"/>
                </a:lnTo>
                <a:lnTo>
                  <a:pt x="1620730" y="215986"/>
                </a:lnTo>
                <a:lnTo>
                  <a:pt x="1642434" y="258054"/>
                </a:lnTo>
                <a:lnTo>
                  <a:pt x="1650228" y="306491"/>
                </a:lnTo>
                <a:lnTo>
                  <a:pt x="1658023" y="258054"/>
                </a:lnTo>
                <a:lnTo>
                  <a:pt x="1679727" y="215986"/>
                </a:lnTo>
                <a:lnTo>
                  <a:pt x="1712823" y="182813"/>
                </a:lnTo>
                <a:lnTo>
                  <a:pt x="1754792" y="161058"/>
                </a:lnTo>
                <a:lnTo>
                  <a:pt x="1803116" y="153245"/>
                </a:lnTo>
                <a:lnTo>
                  <a:pt x="3147569" y="153245"/>
                </a:lnTo>
                <a:lnTo>
                  <a:pt x="3195893" y="145433"/>
                </a:lnTo>
                <a:lnTo>
                  <a:pt x="3237862" y="123678"/>
                </a:lnTo>
                <a:lnTo>
                  <a:pt x="3270958" y="90504"/>
                </a:lnTo>
                <a:lnTo>
                  <a:pt x="3292663" y="48437"/>
                </a:lnTo>
                <a:lnTo>
                  <a:pt x="3300457" y="0"/>
                </a:lnTo>
              </a:path>
            </a:pathLst>
          </a:custGeom>
          <a:ln w="202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266950" y="4362450"/>
            <a:ext cx="100488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set</a:t>
            </a:r>
            <a:r>
              <a:rPr sz="135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abstraction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19200000">
            <a:off x="1764127" y="1406489"/>
            <a:ext cx="602596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350"/>
              </a:lnSpc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N,d+C)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19200000">
            <a:off x="2905617" y="1396362"/>
            <a:ext cx="8480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350"/>
              </a:lnSpc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N1,K,d+C)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19200000">
            <a:off x="4142473" y="1383166"/>
            <a:ext cx="76851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350"/>
              </a:lnSpc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N1,d+C1)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591176" y="2152650"/>
            <a:ext cx="3235166" cy="56098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spcBef>
                <a:spcPts val="60"/>
              </a:spcBef>
            </a:pPr>
            <a:r>
              <a:rPr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Shared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 pointnet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applied in</a:t>
            </a:r>
            <a:r>
              <a:rPr spc="-30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each  local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region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using </a:t>
            </a:r>
            <a:r>
              <a:rPr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local</a:t>
            </a:r>
            <a:r>
              <a:rPr u="heavy" spc="-2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 </a:t>
            </a:r>
            <a:r>
              <a:rPr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coord.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69032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669083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26933" algn="l"/>
              </a:tabLst>
            </a:pPr>
            <a:r>
              <a:rPr sz="3000" spc="-4" dirty="0">
                <a:latin typeface="Arial"/>
                <a:cs typeface="Arial"/>
              </a:rPr>
              <a:t>Hierarchical	</a:t>
            </a:r>
            <a:r>
              <a:rPr sz="3000" dirty="0">
                <a:latin typeface="Arial"/>
                <a:cs typeface="Arial"/>
              </a:rPr>
              <a:t>Point Set </a:t>
            </a:r>
            <a:r>
              <a:rPr sz="3000" spc="-4" dirty="0">
                <a:latin typeface="Arial"/>
                <a:cs typeface="Arial"/>
              </a:rPr>
              <a:t>Feature</a:t>
            </a:r>
            <a:r>
              <a:rPr sz="3000" spc="-41" dirty="0">
                <a:latin typeface="Arial"/>
                <a:cs typeface="Arial"/>
              </a:rPr>
              <a:t> </a:t>
            </a:r>
            <a:r>
              <a:rPr sz="3000" spc="-4" dirty="0">
                <a:latin typeface="Arial"/>
                <a:cs typeface="Arial"/>
              </a:rPr>
              <a:t>Learning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07370" y="996154"/>
            <a:ext cx="1726377" cy="2923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43431" y="1271794"/>
            <a:ext cx="1111091" cy="2349818"/>
          </a:xfrm>
          <a:custGeom>
            <a:avLst/>
            <a:gdLst/>
            <a:ahLst/>
            <a:cxnLst/>
            <a:rect l="l" t="t" r="r" b="b"/>
            <a:pathLst>
              <a:path w="1481454" h="3133090">
                <a:moveTo>
                  <a:pt x="1481424" y="0"/>
                </a:moveTo>
                <a:lnTo>
                  <a:pt x="16394" y="1223929"/>
                </a:lnTo>
                <a:lnTo>
                  <a:pt x="0" y="3132869"/>
                </a:lnTo>
                <a:lnTo>
                  <a:pt x="1465030" y="1908939"/>
                </a:lnTo>
                <a:lnTo>
                  <a:pt x="1481424" y="0"/>
                </a:lnTo>
                <a:close/>
              </a:path>
            </a:pathLst>
          </a:custGeom>
          <a:solidFill>
            <a:srgbClr val="009051">
              <a:alpha val="4960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96141" y="203883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23367" y="21116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0594" y="218437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77820" y="225715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05047" y="2329924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32273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8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59500" y="247547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5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86726" y="2548245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3952" y="2621019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57686" y="215126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90998" y="22637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90998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8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35854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09" y="94141"/>
                </a:lnTo>
                <a:lnTo>
                  <a:pt x="81255" y="83408"/>
                </a:lnTo>
                <a:lnTo>
                  <a:pt x="91711" y="67245"/>
                </a:lnTo>
                <a:lnTo>
                  <a:pt x="95197" y="48859"/>
                </a:lnTo>
                <a:lnTo>
                  <a:pt x="91711" y="30474"/>
                </a:lnTo>
                <a:lnTo>
                  <a:pt x="81255" y="14311"/>
                </a:lnTo>
                <a:lnTo>
                  <a:pt x="65509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41289" y="254096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09" y="94141"/>
                </a:lnTo>
                <a:lnTo>
                  <a:pt x="81255" y="83408"/>
                </a:lnTo>
                <a:lnTo>
                  <a:pt x="91711" y="67245"/>
                </a:lnTo>
                <a:lnTo>
                  <a:pt x="95197" y="48858"/>
                </a:lnTo>
                <a:lnTo>
                  <a:pt x="91711" y="30473"/>
                </a:lnTo>
                <a:lnTo>
                  <a:pt x="81255" y="14310"/>
                </a:lnTo>
                <a:lnTo>
                  <a:pt x="65509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43316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92375" y="236631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38325" y="3467100"/>
            <a:ext cx="823913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104775" marR="3810" indent="-95250" defTabSz="685800">
              <a:lnSpc>
                <a:spcPts val="1575"/>
              </a:lnSpc>
              <a:spcBef>
                <a:spcPts val="164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sampling</a:t>
            </a:r>
            <a:r>
              <a:rPr sz="1350" spc="-5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&amp;  </a:t>
            </a: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grouping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02210" y="994118"/>
            <a:ext cx="2273641" cy="2939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83497" y="1271794"/>
            <a:ext cx="1111091" cy="2349818"/>
          </a:xfrm>
          <a:custGeom>
            <a:avLst/>
            <a:gdLst/>
            <a:ahLst/>
            <a:cxnLst/>
            <a:rect l="l" t="t" r="r" b="b"/>
            <a:pathLst>
              <a:path w="1481454" h="3133090">
                <a:moveTo>
                  <a:pt x="1481424" y="0"/>
                </a:moveTo>
                <a:lnTo>
                  <a:pt x="16393" y="1223929"/>
                </a:lnTo>
                <a:lnTo>
                  <a:pt x="0" y="3132869"/>
                </a:lnTo>
                <a:lnTo>
                  <a:pt x="1465030" y="1908939"/>
                </a:lnTo>
                <a:lnTo>
                  <a:pt x="1481424" y="0"/>
                </a:lnTo>
                <a:close/>
              </a:path>
            </a:pathLst>
          </a:custGeom>
          <a:solidFill>
            <a:srgbClr val="009051">
              <a:alpha val="4960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36206" y="203883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463432" y="21116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390659" y="218437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17885" y="2257150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45112" y="2329924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172338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99565" y="247547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26791" y="2548245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54017" y="2621019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5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97750" y="2151266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631063" y="2263702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631063" y="240269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8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575918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9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9"/>
                </a:lnTo>
                <a:lnTo>
                  <a:pt x="91713" y="30474"/>
                </a:lnTo>
                <a:lnTo>
                  <a:pt x="81256" y="14311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481353" y="254096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9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8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9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3" y="67245"/>
                </a:lnTo>
                <a:lnTo>
                  <a:pt x="95198" y="48858"/>
                </a:lnTo>
                <a:lnTo>
                  <a:pt x="91713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83381" y="2482748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0" y="14311"/>
                </a:lnTo>
                <a:lnTo>
                  <a:pt x="3485" y="30474"/>
                </a:lnTo>
                <a:lnTo>
                  <a:pt x="0" y="48859"/>
                </a:lnTo>
                <a:lnTo>
                  <a:pt x="3485" y="67245"/>
                </a:lnTo>
                <a:lnTo>
                  <a:pt x="13940" y="83408"/>
                </a:lnTo>
                <a:lnTo>
                  <a:pt x="29687" y="94141"/>
                </a:lnTo>
                <a:lnTo>
                  <a:pt x="47598" y="97719"/>
                </a:lnTo>
                <a:lnTo>
                  <a:pt x="65510" y="94141"/>
                </a:lnTo>
                <a:lnTo>
                  <a:pt x="81255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4"/>
                </a:lnTo>
                <a:lnTo>
                  <a:pt x="81255" y="14311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332440" y="2366311"/>
            <a:ext cx="71438" cy="73343"/>
          </a:xfrm>
          <a:custGeom>
            <a:avLst/>
            <a:gdLst/>
            <a:ahLst/>
            <a:cxnLst/>
            <a:rect l="l" t="t" r="r" b="b"/>
            <a:pathLst>
              <a:path w="95250" h="97789">
                <a:moveTo>
                  <a:pt x="47598" y="0"/>
                </a:moveTo>
                <a:lnTo>
                  <a:pt x="29687" y="3577"/>
                </a:lnTo>
                <a:lnTo>
                  <a:pt x="13941" y="14310"/>
                </a:lnTo>
                <a:lnTo>
                  <a:pt x="3485" y="30473"/>
                </a:lnTo>
                <a:lnTo>
                  <a:pt x="0" y="48859"/>
                </a:lnTo>
                <a:lnTo>
                  <a:pt x="3485" y="67245"/>
                </a:lnTo>
                <a:lnTo>
                  <a:pt x="13941" y="83408"/>
                </a:lnTo>
                <a:lnTo>
                  <a:pt x="29687" y="94141"/>
                </a:lnTo>
                <a:lnTo>
                  <a:pt x="47598" y="97718"/>
                </a:lnTo>
                <a:lnTo>
                  <a:pt x="65510" y="94141"/>
                </a:lnTo>
                <a:lnTo>
                  <a:pt x="81256" y="83408"/>
                </a:lnTo>
                <a:lnTo>
                  <a:pt x="91712" y="67245"/>
                </a:lnTo>
                <a:lnTo>
                  <a:pt x="95197" y="48859"/>
                </a:lnTo>
                <a:lnTo>
                  <a:pt x="91712" y="30473"/>
                </a:lnTo>
                <a:lnTo>
                  <a:pt x="81256" y="14310"/>
                </a:lnTo>
                <a:lnTo>
                  <a:pt x="65510" y="3577"/>
                </a:lnTo>
                <a:lnTo>
                  <a:pt x="4759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446036" y="1835951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44636" y="2123837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09394" y="2272593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391183" y="2338089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544501" y="2194888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865906" y="2408280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306001" y="1981498"/>
            <a:ext cx="251936" cy="479108"/>
          </a:xfrm>
          <a:custGeom>
            <a:avLst/>
            <a:gdLst/>
            <a:ahLst/>
            <a:cxnLst/>
            <a:rect l="l" t="t" r="r" b="b"/>
            <a:pathLst>
              <a:path w="335914" h="638810">
                <a:moveTo>
                  <a:pt x="286498" y="545188"/>
                </a:moveTo>
                <a:lnTo>
                  <a:pt x="260171" y="586111"/>
                </a:lnTo>
                <a:lnTo>
                  <a:pt x="230980" y="615342"/>
                </a:lnTo>
                <a:lnTo>
                  <a:pt x="199880" y="632881"/>
                </a:lnTo>
                <a:lnTo>
                  <a:pt x="167826" y="638727"/>
                </a:lnTo>
                <a:lnTo>
                  <a:pt x="135773" y="632881"/>
                </a:lnTo>
                <a:lnTo>
                  <a:pt x="75482" y="586111"/>
                </a:lnTo>
                <a:lnTo>
                  <a:pt x="49155" y="545188"/>
                </a:lnTo>
                <a:lnTo>
                  <a:pt x="31459" y="505602"/>
                </a:lnTo>
                <a:lnTo>
                  <a:pt x="17695" y="462297"/>
                </a:lnTo>
                <a:lnTo>
                  <a:pt x="7864" y="416202"/>
                </a:lnTo>
                <a:lnTo>
                  <a:pt x="1966" y="368248"/>
                </a:lnTo>
                <a:lnTo>
                  <a:pt x="0" y="319363"/>
                </a:lnTo>
                <a:lnTo>
                  <a:pt x="1966" y="270479"/>
                </a:lnTo>
                <a:lnTo>
                  <a:pt x="7864" y="222524"/>
                </a:lnTo>
                <a:lnTo>
                  <a:pt x="17695" y="176430"/>
                </a:lnTo>
                <a:lnTo>
                  <a:pt x="31459" y="133125"/>
                </a:lnTo>
                <a:lnTo>
                  <a:pt x="49155" y="93539"/>
                </a:lnTo>
                <a:lnTo>
                  <a:pt x="75482" y="52615"/>
                </a:lnTo>
                <a:lnTo>
                  <a:pt x="104673" y="23384"/>
                </a:lnTo>
                <a:lnTo>
                  <a:pt x="167826" y="0"/>
                </a:lnTo>
                <a:lnTo>
                  <a:pt x="199880" y="5846"/>
                </a:lnTo>
                <a:lnTo>
                  <a:pt x="260171" y="52615"/>
                </a:lnTo>
                <a:lnTo>
                  <a:pt x="286498" y="93539"/>
                </a:lnTo>
                <a:lnTo>
                  <a:pt x="304194" y="133125"/>
                </a:lnTo>
                <a:lnTo>
                  <a:pt x="317957" y="176430"/>
                </a:lnTo>
                <a:lnTo>
                  <a:pt x="327788" y="222524"/>
                </a:lnTo>
                <a:lnTo>
                  <a:pt x="333687" y="270479"/>
                </a:lnTo>
                <a:lnTo>
                  <a:pt x="335653" y="319363"/>
                </a:lnTo>
                <a:lnTo>
                  <a:pt x="333687" y="368248"/>
                </a:lnTo>
                <a:lnTo>
                  <a:pt x="327788" y="416202"/>
                </a:lnTo>
                <a:lnTo>
                  <a:pt x="317957" y="462297"/>
                </a:lnTo>
                <a:lnTo>
                  <a:pt x="304194" y="505602"/>
                </a:lnTo>
                <a:lnTo>
                  <a:pt x="286498" y="545188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970607" y="3351473"/>
            <a:ext cx="520065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83851" y="0"/>
                </a:lnTo>
                <a:lnTo>
                  <a:pt x="693376" y="0"/>
                </a:lnTo>
              </a:path>
            </a:pathLst>
          </a:custGeom>
          <a:ln w="1905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483495" y="3314325"/>
            <a:ext cx="74295" cy="74295"/>
          </a:xfrm>
          <a:custGeom>
            <a:avLst/>
            <a:gdLst/>
            <a:ahLst/>
            <a:cxnLst/>
            <a:rect l="l" t="t" r="r" b="b"/>
            <a:pathLst>
              <a:path w="99060" h="99060">
                <a:moveTo>
                  <a:pt x="0" y="0"/>
                </a:moveTo>
                <a:lnTo>
                  <a:pt x="0" y="99060"/>
                </a:lnTo>
                <a:lnTo>
                  <a:pt x="99060" y="49530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300476" y="3351473"/>
            <a:ext cx="520065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83851" y="0"/>
                </a:lnTo>
                <a:lnTo>
                  <a:pt x="693376" y="0"/>
                </a:lnTo>
              </a:path>
            </a:pathLst>
          </a:custGeom>
          <a:ln w="1905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813365" y="3314325"/>
            <a:ext cx="74295" cy="74295"/>
          </a:xfrm>
          <a:custGeom>
            <a:avLst/>
            <a:gdLst/>
            <a:ahLst/>
            <a:cxnLst/>
            <a:rect l="l" t="t" r="r" b="b"/>
            <a:pathLst>
              <a:path w="99060" h="99060">
                <a:moveTo>
                  <a:pt x="0" y="0"/>
                </a:moveTo>
                <a:lnTo>
                  <a:pt x="0" y="99060"/>
                </a:lnTo>
                <a:lnTo>
                  <a:pt x="99060" y="49530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608735" y="1837256"/>
            <a:ext cx="1190625" cy="243840"/>
          </a:xfrm>
          <a:custGeom>
            <a:avLst/>
            <a:gdLst/>
            <a:ahLst/>
            <a:cxnLst/>
            <a:rect l="l" t="t" r="r" b="b"/>
            <a:pathLst>
              <a:path w="1587500" h="325119">
                <a:moveTo>
                  <a:pt x="2453" y="0"/>
                </a:moveTo>
                <a:lnTo>
                  <a:pt x="1587410" y="312086"/>
                </a:lnTo>
                <a:lnTo>
                  <a:pt x="1584956" y="324547"/>
                </a:lnTo>
                <a:lnTo>
                  <a:pt x="0" y="12460"/>
                </a:lnTo>
                <a:lnTo>
                  <a:pt x="2453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0773" y="2009647"/>
            <a:ext cx="49716" cy="131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614116" y="2152387"/>
            <a:ext cx="49716" cy="131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312826" y="2446290"/>
            <a:ext cx="49718" cy="131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697999" y="2511785"/>
            <a:ext cx="49718" cy="1316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467320" y="2299619"/>
            <a:ext cx="49718" cy="131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178177" y="2594082"/>
            <a:ext cx="49716" cy="131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862269" y="2380793"/>
            <a:ext cx="49716" cy="131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593776" y="2077206"/>
            <a:ext cx="1199674" cy="240506"/>
          </a:xfrm>
          <a:custGeom>
            <a:avLst/>
            <a:gdLst/>
            <a:ahLst/>
            <a:cxnLst/>
            <a:rect l="l" t="t" r="r" b="b"/>
            <a:pathLst>
              <a:path w="1599564" h="320675">
                <a:moveTo>
                  <a:pt x="0" y="307627"/>
                </a:moveTo>
                <a:lnTo>
                  <a:pt x="1596937" y="0"/>
                </a:lnTo>
                <a:lnTo>
                  <a:pt x="1599339" y="12470"/>
                </a:lnTo>
                <a:lnTo>
                  <a:pt x="2402" y="320098"/>
                </a:lnTo>
                <a:lnTo>
                  <a:pt x="0" y="307627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438843" y="994118"/>
            <a:ext cx="2273641" cy="29395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020130" y="1271794"/>
            <a:ext cx="1111091" cy="2349818"/>
          </a:xfrm>
          <a:custGeom>
            <a:avLst/>
            <a:gdLst/>
            <a:ahLst/>
            <a:cxnLst/>
            <a:rect l="l" t="t" r="r" b="b"/>
            <a:pathLst>
              <a:path w="1481454" h="3133090">
                <a:moveTo>
                  <a:pt x="1481423" y="0"/>
                </a:moveTo>
                <a:lnTo>
                  <a:pt x="16393" y="1223929"/>
                </a:lnTo>
                <a:lnTo>
                  <a:pt x="0" y="3132869"/>
                </a:lnTo>
                <a:lnTo>
                  <a:pt x="1465030" y="1908939"/>
                </a:lnTo>
                <a:lnTo>
                  <a:pt x="1481423" y="0"/>
                </a:lnTo>
                <a:close/>
              </a:path>
            </a:pathLst>
          </a:custGeom>
          <a:solidFill>
            <a:srgbClr val="0096FF">
              <a:alpha val="4908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998789" y="2411381"/>
            <a:ext cx="1190625" cy="243840"/>
          </a:xfrm>
          <a:custGeom>
            <a:avLst/>
            <a:gdLst/>
            <a:ahLst/>
            <a:cxnLst/>
            <a:rect l="l" t="t" r="r" b="b"/>
            <a:pathLst>
              <a:path w="1587500" h="325120">
                <a:moveTo>
                  <a:pt x="2453" y="0"/>
                </a:moveTo>
                <a:lnTo>
                  <a:pt x="1587410" y="312086"/>
                </a:lnTo>
                <a:lnTo>
                  <a:pt x="1584956" y="324547"/>
                </a:lnTo>
                <a:lnTo>
                  <a:pt x="0" y="12460"/>
                </a:lnTo>
                <a:lnTo>
                  <a:pt x="2453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994316" y="2653539"/>
            <a:ext cx="1199674" cy="240506"/>
          </a:xfrm>
          <a:custGeom>
            <a:avLst/>
            <a:gdLst/>
            <a:ahLst/>
            <a:cxnLst/>
            <a:rect l="l" t="t" r="r" b="b"/>
            <a:pathLst>
              <a:path w="1599564" h="320675">
                <a:moveTo>
                  <a:pt x="0" y="307627"/>
                </a:moveTo>
                <a:lnTo>
                  <a:pt x="1596937" y="0"/>
                </a:lnTo>
                <a:lnTo>
                  <a:pt x="1599339" y="12470"/>
                </a:lnTo>
                <a:lnTo>
                  <a:pt x="2402" y="320098"/>
                </a:lnTo>
                <a:lnTo>
                  <a:pt x="0" y="307627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181350" y="3495675"/>
            <a:ext cx="5810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pointnet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517454" y="4138212"/>
            <a:ext cx="2475547" cy="230029"/>
          </a:xfrm>
          <a:custGeom>
            <a:avLst/>
            <a:gdLst/>
            <a:ahLst/>
            <a:cxnLst/>
            <a:rect l="l" t="t" r="r" b="b"/>
            <a:pathLst>
              <a:path w="3300729" h="306704">
                <a:moveTo>
                  <a:pt x="0" y="0"/>
                </a:moveTo>
                <a:lnTo>
                  <a:pt x="7794" y="48437"/>
                </a:lnTo>
                <a:lnTo>
                  <a:pt x="29498" y="90504"/>
                </a:lnTo>
                <a:lnTo>
                  <a:pt x="62594" y="123678"/>
                </a:lnTo>
                <a:lnTo>
                  <a:pt x="104563" y="145433"/>
                </a:lnTo>
                <a:lnTo>
                  <a:pt x="152888" y="153245"/>
                </a:lnTo>
                <a:lnTo>
                  <a:pt x="1497340" y="153245"/>
                </a:lnTo>
                <a:lnTo>
                  <a:pt x="1545664" y="161058"/>
                </a:lnTo>
                <a:lnTo>
                  <a:pt x="1587634" y="182813"/>
                </a:lnTo>
                <a:lnTo>
                  <a:pt x="1620730" y="215986"/>
                </a:lnTo>
                <a:lnTo>
                  <a:pt x="1642434" y="258054"/>
                </a:lnTo>
                <a:lnTo>
                  <a:pt x="1650228" y="306491"/>
                </a:lnTo>
                <a:lnTo>
                  <a:pt x="1658023" y="258054"/>
                </a:lnTo>
                <a:lnTo>
                  <a:pt x="1679727" y="215986"/>
                </a:lnTo>
                <a:lnTo>
                  <a:pt x="1712823" y="182813"/>
                </a:lnTo>
                <a:lnTo>
                  <a:pt x="1754792" y="161058"/>
                </a:lnTo>
                <a:lnTo>
                  <a:pt x="1803116" y="153245"/>
                </a:lnTo>
                <a:lnTo>
                  <a:pt x="3147569" y="153245"/>
                </a:lnTo>
                <a:lnTo>
                  <a:pt x="3195893" y="145433"/>
                </a:lnTo>
                <a:lnTo>
                  <a:pt x="3237862" y="123678"/>
                </a:lnTo>
                <a:lnTo>
                  <a:pt x="3270958" y="90504"/>
                </a:lnTo>
                <a:lnTo>
                  <a:pt x="3292663" y="48437"/>
                </a:lnTo>
                <a:lnTo>
                  <a:pt x="3300457" y="0"/>
                </a:lnTo>
              </a:path>
            </a:pathLst>
          </a:custGeom>
          <a:ln w="202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266950" y="4362450"/>
            <a:ext cx="100488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set</a:t>
            </a:r>
            <a:r>
              <a:rPr sz="135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abstraction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539542" y="3339833"/>
            <a:ext cx="520065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83851" y="0"/>
                </a:lnTo>
                <a:lnTo>
                  <a:pt x="693376" y="0"/>
                </a:lnTo>
              </a:path>
            </a:pathLst>
          </a:custGeom>
          <a:ln w="1905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052431" y="3302686"/>
            <a:ext cx="74295" cy="74295"/>
          </a:xfrm>
          <a:custGeom>
            <a:avLst/>
            <a:gdLst/>
            <a:ahLst/>
            <a:cxnLst/>
            <a:rect l="l" t="t" r="r" b="b"/>
            <a:pathLst>
              <a:path w="99059" h="99060">
                <a:moveTo>
                  <a:pt x="0" y="0"/>
                </a:moveTo>
                <a:lnTo>
                  <a:pt x="0" y="99060"/>
                </a:lnTo>
                <a:lnTo>
                  <a:pt x="99060" y="49530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760491" y="3364268"/>
            <a:ext cx="520065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83851" y="0"/>
                </a:lnTo>
                <a:lnTo>
                  <a:pt x="693376" y="0"/>
                </a:lnTo>
              </a:path>
            </a:pathLst>
          </a:custGeom>
          <a:ln w="1905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273380" y="3327120"/>
            <a:ext cx="74295" cy="74295"/>
          </a:xfrm>
          <a:custGeom>
            <a:avLst/>
            <a:gdLst/>
            <a:ahLst/>
            <a:cxnLst/>
            <a:rect l="l" t="t" r="r" b="b"/>
            <a:pathLst>
              <a:path w="99059" h="99060">
                <a:moveTo>
                  <a:pt x="0" y="0"/>
                </a:moveTo>
                <a:lnTo>
                  <a:pt x="0" y="99060"/>
                </a:lnTo>
                <a:lnTo>
                  <a:pt x="99059" y="49530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674474" y="994118"/>
            <a:ext cx="2273641" cy="29395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255762" y="1271794"/>
            <a:ext cx="1111091" cy="2349818"/>
          </a:xfrm>
          <a:custGeom>
            <a:avLst/>
            <a:gdLst/>
            <a:ahLst/>
            <a:cxnLst/>
            <a:rect l="l" t="t" r="r" b="b"/>
            <a:pathLst>
              <a:path w="1481454" h="3133090">
                <a:moveTo>
                  <a:pt x="1481424" y="0"/>
                </a:moveTo>
                <a:lnTo>
                  <a:pt x="16394" y="1223929"/>
                </a:lnTo>
                <a:lnTo>
                  <a:pt x="0" y="3132869"/>
                </a:lnTo>
                <a:lnTo>
                  <a:pt x="1465030" y="1908938"/>
                </a:lnTo>
                <a:lnTo>
                  <a:pt x="1481424" y="0"/>
                </a:lnTo>
                <a:close/>
              </a:path>
            </a:pathLst>
          </a:custGeom>
          <a:solidFill>
            <a:srgbClr val="0096FF">
              <a:alpha val="4908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006404" y="2009648"/>
            <a:ext cx="49716" cy="131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849748" y="2152387"/>
            <a:ext cx="49716" cy="131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548458" y="2446290"/>
            <a:ext cx="49716" cy="131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933631" y="2511786"/>
            <a:ext cx="49716" cy="131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702951" y="2299619"/>
            <a:ext cx="49716" cy="131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413809" y="2594082"/>
            <a:ext cx="49718" cy="131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097902" y="2380793"/>
            <a:ext cx="49716" cy="131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726543" y="2225905"/>
            <a:ext cx="464344" cy="703421"/>
          </a:xfrm>
          <a:custGeom>
            <a:avLst/>
            <a:gdLst/>
            <a:ahLst/>
            <a:cxnLst/>
            <a:rect l="l" t="t" r="r" b="b"/>
            <a:pathLst>
              <a:path w="619125" h="937895">
                <a:moveTo>
                  <a:pt x="528227" y="801113"/>
                </a:moveTo>
                <a:lnTo>
                  <a:pt x="499055" y="840191"/>
                </a:lnTo>
                <a:lnTo>
                  <a:pt x="467625" y="872757"/>
                </a:lnTo>
                <a:lnTo>
                  <a:pt x="434348" y="898809"/>
                </a:lnTo>
                <a:lnTo>
                  <a:pt x="399635" y="918348"/>
                </a:lnTo>
                <a:lnTo>
                  <a:pt x="327541" y="937888"/>
                </a:lnTo>
                <a:lnTo>
                  <a:pt x="290981" y="937888"/>
                </a:lnTo>
                <a:lnTo>
                  <a:pt x="218887" y="918348"/>
                </a:lnTo>
                <a:lnTo>
                  <a:pt x="184174" y="898809"/>
                </a:lnTo>
                <a:lnTo>
                  <a:pt x="150898" y="872757"/>
                </a:lnTo>
                <a:lnTo>
                  <a:pt x="119468" y="840191"/>
                </a:lnTo>
                <a:lnTo>
                  <a:pt x="90295" y="801113"/>
                </a:lnTo>
                <a:lnTo>
                  <a:pt x="67721" y="762970"/>
                </a:lnTo>
                <a:lnTo>
                  <a:pt x="48372" y="722193"/>
                </a:lnTo>
                <a:lnTo>
                  <a:pt x="32248" y="679188"/>
                </a:lnTo>
                <a:lnTo>
                  <a:pt x="19349" y="634358"/>
                </a:lnTo>
                <a:lnTo>
                  <a:pt x="9674" y="588110"/>
                </a:lnTo>
                <a:lnTo>
                  <a:pt x="3224" y="540849"/>
                </a:lnTo>
                <a:lnTo>
                  <a:pt x="0" y="492980"/>
                </a:lnTo>
                <a:lnTo>
                  <a:pt x="0" y="444908"/>
                </a:lnTo>
                <a:lnTo>
                  <a:pt x="3224" y="397039"/>
                </a:lnTo>
                <a:lnTo>
                  <a:pt x="9674" y="349777"/>
                </a:lnTo>
                <a:lnTo>
                  <a:pt x="19349" y="303529"/>
                </a:lnTo>
                <a:lnTo>
                  <a:pt x="32248" y="258700"/>
                </a:lnTo>
                <a:lnTo>
                  <a:pt x="48372" y="215694"/>
                </a:lnTo>
                <a:lnTo>
                  <a:pt x="67721" y="174917"/>
                </a:lnTo>
                <a:lnTo>
                  <a:pt x="90295" y="136774"/>
                </a:lnTo>
                <a:lnTo>
                  <a:pt x="119468" y="97696"/>
                </a:lnTo>
                <a:lnTo>
                  <a:pt x="150898" y="65130"/>
                </a:lnTo>
                <a:lnTo>
                  <a:pt x="184174" y="39078"/>
                </a:lnTo>
                <a:lnTo>
                  <a:pt x="218887" y="19539"/>
                </a:lnTo>
                <a:lnTo>
                  <a:pt x="290981" y="0"/>
                </a:lnTo>
                <a:lnTo>
                  <a:pt x="327541" y="0"/>
                </a:lnTo>
                <a:lnTo>
                  <a:pt x="399635" y="19539"/>
                </a:lnTo>
                <a:lnTo>
                  <a:pt x="434348" y="39078"/>
                </a:lnTo>
                <a:lnTo>
                  <a:pt x="467625" y="65130"/>
                </a:lnTo>
                <a:lnTo>
                  <a:pt x="499055" y="97696"/>
                </a:lnTo>
                <a:lnTo>
                  <a:pt x="528227" y="136774"/>
                </a:lnTo>
                <a:lnTo>
                  <a:pt x="550801" y="174917"/>
                </a:lnTo>
                <a:lnTo>
                  <a:pt x="570150" y="215694"/>
                </a:lnTo>
                <a:lnTo>
                  <a:pt x="586274" y="258700"/>
                </a:lnTo>
                <a:lnTo>
                  <a:pt x="599174" y="303529"/>
                </a:lnTo>
                <a:lnTo>
                  <a:pt x="608848" y="349777"/>
                </a:lnTo>
                <a:lnTo>
                  <a:pt x="615298" y="397039"/>
                </a:lnTo>
                <a:lnTo>
                  <a:pt x="618523" y="444908"/>
                </a:lnTo>
                <a:lnTo>
                  <a:pt x="618523" y="492980"/>
                </a:lnTo>
                <a:lnTo>
                  <a:pt x="615298" y="540849"/>
                </a:lnTo>
                <a:lnTo>
                  <a:pt x="608848" y="588110"/>
                </a:lnTo>
                <a:lnTo>
                  <a:pt x="599174" y="634358"/>
                </a:lnTo>
                <a:lnTo>
                  <a:pt x="586274" y="679188"/>
                </a:lnTo>
                <a:lnTo>
                  <a:pt x="570150" y="722193"/>
                </a:lnTo>
                <a:lnTo>
                  <a:pt x="550801" y="762970"/>
                </a:lnTo>
                <a:lnTo>
                  <a:pt x="528227" y="801113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799316" y="1723765"/>
            <a:ext cx="464344" cy="703421"/>
          </a:xfrm>
          <a:custGeom>
            <a:avLst/>
            <a:gdLst/>
            <a:ahLst/>
            <a:cxnLst/>
            <a:rect l="l" t="t" r="r" b="b"/>
            <a:pathLst>
              <a:path w="619125" h="937894">
                <a:moveTo>
                  <a:pt x="528227" y="801113"/>
                </a:moveTo>
                <a:lnTo>
                  <a:pt x="499055" y="840191"/>
                </a:lnTo>
                <a:lnTo>
                  <a:pt x="467625" y="872757"/>
                </a:lnTo>
                <a:lnTo>
                  <a:pt x="434348" y="898809"/>
                </a:lnTo>
                <a:lnTo>
                  <a:pt x="399635" y="918348"/>
                </a:lnTo>
                <a:lnTo>
                  <a:pt x="327541" y="937888"/>
                </a:lnTo>
                <a:lnTo>
                  <a:pt x="290981" y="937888"/>
                </a:lnTo>
                <a:lnTo>
                  <a:pt x="218887" y="918348"/>
                </a:lnTo>
                <a:lnTo>
                  <a:pt x="184174" y="898809"/>
                </a:lnTo>
                <a:lnTo>
                  <a:pt x="150898" y="872757"/>
                </a:lnTo>
                <a:lnTo>
                  <a:pt x="119468" y="840191"/>
                </a:lnTo>
                <a:lnTo>
                  <a:pt x="90295" y="801113"/>
                </a:lnTo>
                <a:lnTo>
                  <a:pt x="67721" y="762970"/>
                </a:lnTo>
                <a:lnTo>
                  <a:pt x="48372" y="722193"/>
                </a:lnTo>
                <a:lnTo>
                  <a:pt x="32248" y="679188"/>
                </a:lnTo>
                <a:lnTo>
                  <a:pt x="19349" y="634358"/>
                </a:lnTo>
                <a:lnTo>
                  <a:pt x="9674" y="588110"/>
                </a:lnTo>
                <a:lnTo>
                  <a:pt x="3224" y="540849"/>
                </a:lnTo>
                <a:lnTo>
                  <a:pt x="0" y="492980"/>
                </a:lnTo>
                <a:lnTo>
                  <a:pt x="0" y="444908"/>
                </a:lnTo>
                <a:lnTo>
                  <a:pt x="3224" y="397039"/>
                </a:lnTo>
                <a:lnTo>
                  <a:pt x="9674" y="349777"/>
                </a:lnTo>
                <a:lnTo>
                  <a:pt x="19349" y="303529"/>
                </a:lnTo>
                <a:lnTo>
                  <a:pt x="32248" y="258700"/>
                </a:lnTo>
                <a:lnTo>
                  <a:pt x="48372" y="215694"/>
                </a:lnTo>
                <a:lnTo>
                  <a:pt x="67721" y="174917"/>
                </a:lnTo>
                <a:lnTo>
                  <a:pt x="90295" y="136774"/>
                </a:lnTo>
                <a:lnTo>
                  <a:pt x="119468" y="97696"/>
                </a:lnTo>
                <a:lnTo>
                  <a:pt x="150898" y="65130"/>
                </a:lnTo>
                <a:lnTo>
                  <a:pt x="184174" y="39078"/>
                </a:lnTo>
                <a:lnTo>
                  <a:pt x="218887" y="19539"/>
                </a:lnTo>
                <a:lnTo>
                  <a:pt x="290981" y="0"/>
                </a:lnTo>
                <a:lnTo>
                  <a:pt x="327541" y="0"/>
                </a:lnTo>
                <a:lnTo>
                  <a:pt x="399635" y="19539"/>
                </a:lnTo>
                <a:lnTo>
                  <a:pt x="434348" y="39078"/>
                </a:lnTo>
                <a:lnTo>
                  <a:pt x="467625" y="65130"/>
                </a:lnTo>
                <a:lnTo>
                  <a:pt x="499055" y="97696"/>
                </a:lnTo>
                <a:lnTo>
                  <a:pt x="528227" y="136774"/>
                </a:lnTo>
                <a:lnTo>
                  <a:pt x="550801" y="174917"/>
                </a:lnTo>
                <a:lnTo>
                  <a:pt x="570150" y="215694"/>
                </a:lnTo>
                <a:lnTo>
                  <a:pt x="586274" y="258700"/>
                </a:lnTo>
                <a:lnTo>
                  <a:pt x="599174" y="303529"/>
                </a:lnTo>
                <a:lnTo>
                  <a:pt x="608848" y="349777"/>
                </a:lnTo>
                <a:lnTo>
                  <a:pt x="615298" y="397039"/>
                </a:lnTo>
                <a:lnTo>
                  <a:pt x="618523" y="444908"/>
                </a:lnTo>
                <a:lnTo>
                  <a:pt x="618523" y="492980"/>
                </a:lnTo>
                <a:lnTo>
                  <a:pt x="615298" y="540849"/>
                </a:lnTo>
                <a:lnTo>
                  <a:pt x="608848" y="588110"/>
                </a:lnTo>
                <a:lnTo>
                  <a:pt x="599174" y="634358"/>
                </a:lnTo>
                <a:lnTo>
                  <a:pt x="586274" y="679188"/>
                </a:lnTo>
                <a:lnTo>
                  <a:pt x="570150" y="722193"/>
                </a:lnTo>
                <a:lnTo>
                  <a:pt x="550801" y="762970"/>
                </a:lnTo>
                <a:lnTo>
                  <a:pt x="528227" y="801113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206722" y="2308201"/>
            <a:ext cx="464344" cy="703421"/>
          </a:xfrm>
          <a:custGeom>
            <a:avLst/>
            <a:gdLst/>
            <a:ahLst/>
            <a:cxnLst/>
            <a:rect l="l" t="t" r="r" b="b"/>
            <a:pathLst>
              <a:path w="619125" h="937895">
                <a:moveTo>
                  <a:pt x="528227" y="801113"/>
                </a:moveTo>
                <a:lnTo>
                  <a:pt x="499055" y="840191"/>
                </a:lnTo>
                <a:lnTo>
                  <a:pt x="467625" y="872757"/>
                </a:lnTo>
                <a:lnTo>
                  <a:pt x="434348" y="898809"/>
                </a:lnTo>
                <a:lnTo>
                  <a:pt x="399635" y="918348"/>
                </a:lnTo>
                <a:lnTo>
                  <a:pt x="327541" y="937888"/>
                </a:lnTo>
                <a:lnTo>
                  <a:pt x="290981" y="937888"/>
                </a:lnTo>
                <a:lnTo>
                  <a:pt x="218887" y="918348"/>
                </a:lnTo>
                <a:lnTo>
                  <a:pt x="184174" y="898809"/>
                </a:lnTo>
                <a:lnTo>
                  <a:pt x="150898" y="872757"/>
                </a:lnTo>
                <a:lnTo>
                  <a:pt x="119468" y="840191"/>
                </a:lnTo>
                <a:lnTo>
                  <a:pt x="90295" y="801113"/>
                </a:lnTo>
                <a:lnTo>
                  <a:pt x="67721" y="762970"/>
                </a:lnTo>
                <a:lnTo>
                  <a:pt x="48372" y="722193"/>
                </a:lnTo>
                <a:lnTo>
                  <a:pt x="32248" y="679188"/>
                </a:lnTo>
                <a:lnTo>
                  <a:pt x="19349" y="634358"/>
                </a:lnTo>
                <a:lnTo>
                  <a:pt x="9674" y="588110"/>
                </a:lnTo>
                <a:lnTo>
                  <a:pt x="3224" y="540849"/>
                </a:lnTo>
                <a:lnTo>
                  <a:pt x="0" y="492980"/>
                </a:lnTo>
                <a:lnTo>
                  <a:pt x="0" y="444908"/>
                </a:lnTo>
                <a:lnTo>
                  <a:pt x="3224" y="397039"/>
                </a:lnTo>
                <a:lnTo>
                  <a:pt x="9674" y="349777"/>
                </a:lnTo>
                <a:lnTo>
                  <a:pt x="19349" y="303529"/>
                </a:lnTo>
                <a:lnTo>
                  <a:pt x="32248" y="258700"/>
                </a:lnTo>
                <a:lnTo>
                  <a:pt x="48372" y="215694"/>
                </a:lnTo>
                <a:lnTo>
                  <a:pt x="67721" y="174917"/>
                </a:lnTo>
                <a:lnTo>
                  <a:pt x="90295" y="136774"/>
                </a:lnTo>
                <a:lnTo>
                  <a:pt x="119468" y="97696"/>
                </a:lnTo>
                <a:lnTo>
                  <a:pt x="150898" y="65130"/>
                </a:lnTo>
                <a:lnTo>
                  <a:pt x="184174" y="39078"/>
                </a:lnTo>
                <a:lnTo>
                  <a:pt x="218887" y="19539"/>
                </a:lnTo>
                <a:lnTo>
                  <a:pt x="290981" y="0"/>
                </a:lnTo>
                <a:lnTo>
                  <a:pt x="327541" y="0"/>
                </a:lnTo>
                <a:lnTo>
                  <a:pt x="399635" y="19539"/>
                </a:lnTo>
                <a:lnTo>
                  <a:pt x="434348" y="39078"/>
                </a:lnTo>
                <a:lnTo>
                  <a:pt x="467625" y="65130"/>
                </a:lnTo>
                <a:lnTo>
                  <a:pt x="499055" y="97696"/>
                </a:lnTo>
                <a:lnTo>
                  <a:pt x="528227" y="136774"/>
                </a:lnTo>
                <a:lnTo>
                  <a:pt x="550801" y="174917"/>
                </a:lnTo>
                <a:lnTo>
                  <a:pt x="570150" y="215694"/>
                </a:lnTo>
                <a:lnTo>
                  <a:pt x="586274" y="258700"/>
                </a:lnTo>
                <a:lnTo>
                  <a:pt x="599174" y="303529"/>
                </a:lnTo>
                <a:lnTo>
                  <a:pt x="608848" y="349777"/>
                </a:lnTo>
                <a:lnTo>
                  <a:pt x="615298" y="397039"/>
                </a:lnTo>
                <a:lnTo>
                  <a:pt x="618523" y="444908"/>
                </a:lnTo>
                <a:lnTo>
                  <a:pt x="618523" y="492980"/>
                </a:lnTo>
                <a:lnTo>
                  <a:pt x="615298" y="540849"/>
                </a:lnTo>
                <a:lnTo>
                  <a:pt x="608848" y="588110"/>
                </a:lnTo>
                <a:lnTo>
                  <a:pt x="599174" y="634358"/>
                </a:lnTo>
                <a:lnTo>
                  <a:pt x="586274" y="679188"/>
                </a:lnTo>
                <a:lnTo>
                  <a:pt x="570150" y="722193"/>
                </a:lnTo>
                <a:lnTo>
                  <a:pt x="550801" y="762970"/>
                </a:lnTo>
                <a:lnTo>
                  <a:pt x="528227" y="801113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496105" y="1999800"/>
            <a:ext cx="464344" cy="703421"/>
          </a:xfrm>
          <a:custGeom>
            <a:avLst/>
            <a:gdLst/>
            <a:ahLst/>
            <a:cxnLst/>
            <a:rect l="l" t="t" r="r" b="b"/>
            <a:pathLst>
              <a:path w="619125" h="937895">
                <a:moveTo>
                  <a:pt x="528227" y="801113"/>
                </a:moveTo>
                <a:lnTo>
                  <a:pt x="499055" y="840191"/>
                </a:lnTo>
                <a:lnTo>
                  <a:pt x="467625" y="872757"/>
                </a:lnTo>
                <a:lnTo>
                  <a:pt x="434348" y="898809"/>
                </a:lnTo>
                <a:lnTo>
                  <a:pt x="399635" y="918348"/>
                </a:lnTo>
                <a:lnTo>
                  <a:pt x="327541" y="937888"/>
                </a:lnTo>
                <a:lnTo>
                  <a:pt x="290981" y="937888"/>
                </a:lnTo>
                <a:lnTo>
                  <a:pt x="218887" y="918348"/>
                </a:lnTo>
                <a:lnTo>
                  <a:pt x="184174" y="898809"/>
                </a:lnTo>
                <a:lnTo>
                  <a:pt x="150898" y="872757"/>
                </a:lnTo>
                <a:lnTo>
                  <a:pt x="119468" y="840191"/>
                </a:lnTo>
                <a:lnTo>
                  <a:pt x="90295" y="801113"/>
                </a:lnTo>
                <a:lnTo>
                  <a:pt x="67721" y="762970"/>
                </a:lnTo>
                <a:lnTo>
                  <a:pt x="48372" y="722193"/>
                </a:lnTo>
                <a:lnTo>
                  <a:pt x="32248" y="679188"/>
                </a:lnTo>
                <a:lnTo>
                  <a:pt x="19349" y="634358"/>
                </a:lnTo>
                <a:lnTo>
                  <a:pt x="9674" y="588110"/>
                </a:lnTo>
                <a:lnTo>
                  <a:pt x="3224" y="540849"/>
                </a:lnTo>
                <a:lnTo>
                  <a:pt x="0" y="492980"/>
                </a:lnTo>
                <a:lnTo>
                  <a:pt x="0" y="444908"/>
                </a:lnTo>
                <a:lnTo>
                  <a:pt x="3224" y="397039"/>
                </a:lnTo>
                <a:lnTo>
                  <a:pt x="9674" y="349777"/>
                </a:lnTo>
                <a:lnTo>
                  <a:pt x="19349" y="303529"/>
                </a:lnTo>
                <a:lnTo>
                  <a:pt x="32248" y="258700"/>
                </a:lnTo>
                <a:lnTo>
                  <a:pt x="48372" y="215694"/>
                </a:lnTo>
                <a:lnTo>
                  <a:pt x="67721" y="174917"/>
                </a:lnTo>
                <a:lnTo>
                  <a:pt x="90295" y="136774"/>
                </a:lnTo>
                <a:lnTo>
                  <a:pt x="119468" y="97696"/>
                </a:lnTo>
                <a:lnTo>
                  <a:pt x="150898" y="65130"/>
                </a:lnTo>
                <a:lnTo>
                  <a:pt x="184174" y="39078"/>
                </a:lnTo>
                <a:lnTo>
                  <a:pt x="218887" y="19539"/>
                </a:lnTo>
                <a:lnTo>
                  <a:pt x="290981" y="0"/>
                </a:lnTo>
                <a:lnTo>
                  <a:pt x="327541" y="0"/>
                </a:lnTo>
                <a:lnTo>
                  <a:pt x="399635" y="19539"/>
                </a:lnTo>
                <a:lnTo>
                  <a:pt x="434348" y="39078"/>
                </a:lnTo>
                <a:lnTo>
                  <a:pt x="467625" y="65130"/>
                </a:lnTo>
                <a:lnTo>
                  <a:pt x="499055" y="97696"/>
                </a:lnTo>
                <a:lnTo>
                  <a:pt x="528227" y="136774"/>
                </a:lnTo>
                <a:lnTo>
                  <a:pt x="550801" y="174917"/>
                </a:lnTo>
                <a:lnTo>
                  <a:pt x="570150" y="215694"/>
                </a:lnTo>
                <a:lnTo>
                  <a:pt x="586274" y="258700"/>
                </a:lnTo>
                <a:lnTo>
                  <a:pt x="599174" y="303529"/>
                </a:lnTo>
                <a:lnTo>
                  <a:pt x="608848" y="349777"/>
                </a:lnTo>
                <a:lnTo>
                  <a:pt x="615298" y="397039"/>
                </a:lnTo>
                <a:lnTo>
                  <a:pt x="618523" y="444908"/>
                </a:lnTo>
                <a:lnTo>
                  <a:pt x="618523" y="492980"/>
                </a:lnTo>
                <a:lnTo>
                  <a:pt x="615298" y="540849"/>
                </a:lnTo>
                <a:lnTo>
                  <a:pt x="608848" y="588110"/>
                </a:lnTo>
                <a:lnTo>
                  <a:pt x="599174" y="634358"/>
                </a:lnTo>
                <a:lnTo>
                  <a:pt x="586274" y="679188"/>
                </a:lnTo>
                <a:lnTo>
                  <a:pt x="570150" y="722193"/>
                </a:lnTo>
                <a:lnTo>
                  <a:pt x="550801" y="762970"/>
                </a:lnTo>
                <a:lnTo>
                  <a:pt x="528227" y="801113"/>
                </a:lnTo>
                <a:close/>
              </a:path>
            </a:pathLst>
          </a:custGeom>
          <a:ln w="952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072396" y="1732503"/>
            <a:ext cx="1164431" cy="348138"/>
          </a:xfrm>
          <a:custGeom>
            <a:avLst/>
            <a:gdLst/>
            <a:ahLst/>
            <a:cxnLst/>
            <a:rect l="l" t="t" r="r" b="b"/>
            <a:pathLst>
              <a:path w="1552575" h="464185">
                <a:moveTo>
                  <a:pt x="3554" y="0"/>
                </a:moveTo>
                <a:lnTo>
                  <a:pt x="1552509" y="451624"/>
                </a:lnTo>
                <a:lnTo>
                  <a:pt x="1548954" y="463816"/>
                </a:lnTo>
                <a:lnTo>
                  <a:pt x="0" y="12192"/>
                </a:lnTo>
                <a:lnTo>
                  <a:pt x="3554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073316" y="2084780"/>
            <a:ext cx="1163003" cy="348138"/>
          </a:xfrm>
          <a:custGeom>
            <a:avLst/>
            <a:gdLst/>
            <a:ahLst/>
            <a:cxnLst/>
            <a:rect l="l" t="t" r="r" b="b"/>
            <a:pathLst>
              <a:path w="1550670" h="464185">
                <a:moveTo>
                  <a:pt x="0" y="451624"/>
                </a:moveTo>
                <a:lnTo>
                  <a:pt x="1546492" y="0"/>
                </a:lnTo>
                <a:lnTo>
                  <a:pt x="1550052" y="12190"/>
                </a:lnTo>
                <a:lnTo>
                  <a:pt x="3560" y="463815"/>
                </a:lnTo>
                <a:lnTo>
                  <a:pt x="0" y="451624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908214" y="994118"/>
            <a:ext cx="2273641" cy="2939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489501" y="1271794"/>
            <a:ext cx="1111091" cy="2349818"/>
          </a:xfrm>
          <a:custGeom>
            <a:avLst/>
            <a:gdLst/>
            <a:ahLst/>
            <a:cxnLst/>
            <a:rect l="l" t="t" r="r" b="b"/>
            <a:pathLst>
              <a:path w="1481454" h="3133090">
                <a:moveTo>
                  <a:pt x="1481424" y="0"/>
                </a:moveTo>
                <a:lnTo>
                  <a:pt x="16394" y="1223929"/>
                </a:lnTo>
                <a:lnTo>
                  <a:pt x="0" y="3132869"/>
                </a:lnTo>
                <a:lnTo>
                  <a:pt x="1465030" y="1908939"/>
                </a:lnTo>
                <a:lnTo>
                  <a:pt x="1481424" y="0"/>
                </a:lnTo>
                <a:close/>
              </a:path>
            </a:pathLst>
          </a:custGeom>
          <a:solidFill>
            <a:srgbClr val="FF2600">
              <a:alpha val="4995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184788" y="1979081"/>
            <a:ext cx="71914" cy="198120"/>
          </a:xfrm>
          <a:custGeom>
            <a:avLst/>
            <a:gdLst/>
            <a:ahLst/>
            <a:cxnLst/>
            <a:rect l="l" t="t" r="r" b="b"/>
            <a:pathLst>
              <a:path w="95884" h="264160">
                <a:moveTo>
                  <a:pt x="47682" y="0"/>
                </a:moveTo>
                <a:lnTo>
                  <a:pt x="29739" y="9663"/>
                </a:lnTo>
                <a:lnTo>
                  <a:pt x="13965" y="38653"/>
                </a:lnTo>
                <a:lnTo>
                  <a:pt x="3491" y="82310"/>
                </a:lnTo>
                <a:lnTo>
                  <a:pt x="0" y="131971"/>
                </a:lnTo>
                <a:lnTo>
                  <a:pt x="3491" y="181631"/>
                </a:lnTo>
                <a:lnTo>
                  <a:pt x="13965" y="225288"/>
                </a:lnTo>
                <a:lnTo>
                  <a:pt x="29739" y="254278"/>
                </a:lnTo>
                <a:lnTo>
                  <a:pt x="47682" y="263942"/>
                </a:lnTo>
                <a:lnTo>
                  <a:pt x="65625" y="254278"/>
                </a:lnTo>
                <a:lnTo>
                  <a:pt x="81398" y="225288"/>
                </a:lnTo>
                <a:lnTo>
                  <a:pt x="91873" y="181631"/>
                </a:lnTo>
                <a:lnTo>
                  <a:pt x="95365" y="131971"/>
                </a:lnTo>
                <a:lnTo>
                  <a:pt x="91873" y="82310"/>
                </a:lnTo>
                <a:lnTo>
                  <a:pt x="81398" y="38653"/>
                </a:lnTo>
                <a:lnTo>
                  <a:pt x="65625" y="9663"/>
                </a:lnTo>
                <a:lnTo>
                  <a:pt x="47682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984508" y="2232543"/>
            <a:ext cx="1164431" cy="348138"/>
          </a:xfrm>
          <a:custGeom>
            <a:avLst/>
            <a:gdLst/>
            <a:ahLst/>
            <a:cxnLst/>
            <a:rect l="l" t="t" r="r" b="b"/>
            <a:pathLst>
              <a:path w="1552575" h="464185">
                <a:moveTo>
                  <a:pt x="3554" y="0"/>
                </a:moveTo>
                <a:lnTo>
                  <a:pt x="1552509" y="451624"/>
                </a:lnTo>
                <a:lnTo>
                  <a:pt x="1548954" y="463816"/>
                </a:lnTo>
                <a:lnTo>
                  <a:pt x="0" y="12192"/>
                </a:lnTo>
                <a:lnTo>
                  <a:pt x="3554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985429" y="2584821"/>
            <a:ext cx="1163003" cy="348138"/>
          </a:xfrm>
          <a:custGeom>
            <a:avLst/>
            <a:gdLst/>
            <a:ahLst/>
            <a:cxnLst/>
            <a:rect l="l" t="t" r="r" b="b"/>
            <a:pathLst>
              <a:path w="1550670" h="464185">
                <a:moveTo>
                  <a:pt x="0" y="451624"/>
                </a:moveTo>
                <a:lnTo>
                  <a:pt x="1546492" y="0"/>
                </a:lnTo>
                <a:lnTo>
                  <a:pt x="1550052" y="12190"/>
                </a:lnTo>
                <a:lnTo>
                  <a:pt x="3560" y="463815"/>
                </a:lnTo>
                <a:lnTo>
                  <a:pt x="0" y="451624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096900" y="2479121"/>
            <a:ext cx="71914" cy="198120"/>
          </a:xfrm>
          <a:custGeom>
            <a:avLst/>
            <a:gdLst/>
            <a:ahLst/>
            <a:cxnLst/>
            <a:rect l="l" t="t" r="r" b="b"/>
            <a:pathLst>
              <a:path w="95884" h="264160">
                <a:moveTo>
                  <a:pt x="47682" y="0"/>
                </a:moveTo>
                <a:lnTo>
                  <a:pt x="29739" y="9663"/>
                </a:lnTo>
                <a:lnTo>
                  <a:pt x="13966" y="38653"/>
                </a:lnTo>
                <a:lnTo>
                  <a:pt x="3491" y="82310"/>
                </a:lnTo>
                <a:lnTo>
                  <a:pt x="0" y="131971"/>
                </a:lnTo>
                <a:lnTo>
                  <a:pt x="3491" y="181631"/>
                </a:lnTo>
                <a:lnTo>
                  <a:pt x="13966" y="225288"/>
                </a:lnTo>
                <a:lnTo>
                  <a:pt x="29739" y="254278"/>
                </a:lnTo>
                <a:lnTo>
                  <a:pt x="47682" y="263942"/>
                </a:lnTo>
                <a:lnTo>
                  <a:pt x="65625" y="254278"/>
                </a:lnTo>
                <a:lnTo>
                  <a:pt x="81399" y="225288"/>
                </a:lnTo>
                <a:lnTo>
                  <a:pt x="91873" y="181631"/>
                </a:lnTo>
                <a:lnTo>
                  <a:pt x="95365" y="131971"/>
                </a:lnTo>
                <a:lnTo>
                  <a:pt x="91873" y="82310"/>
                </a:lnTo>
                <a:lnTo>
                  <a:pt x="81399" y="38653"/>
                </a:lnTo>
                <a:lnTo>
                  <a:pt x="65625" y="9663"/>
                </a:lnTo>
                <a:lnTo>
                  <a:pt x="47682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493505" y="2310495"/>
            <a:ext cx="1164431" cy="348138"/>
          </a:xfrm>
          <a:custGeom>
            <a:avLst/>
            <a:gdLst/>
            <a:ahLst/>
            <a:cxnLst/>
            <a:rect l="l" t="t" r="r" b="b"/>
            <a:pathLst>
              <a:path w="1552575" h="464185">
                <a:moveTo>
                  <a:pt x="3554" y="0"/>
                </a:moveTo>
                <a:lnTo>
                  <a:pt x="1552509" y="451624"/>
                </a:lnTo>
                <a:lnTo>
                  <a:pt x="1548954" y="463816"/>
                </a:lnTo>
                <a:lnTo>
                  <a:pt x="0" y="12192"/>
                </a:lnTo>
                <a:lnTo>
                  <a:pt x="3554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5494425" y="2662773"/>
            <a:ext cx="1163003" cy="348138"/>
          </a:xfrm>
          <a:custGeom>
            <a:avLst/>
            <a:gdLst/>
            <a:ahLst/>
            <a:cxnLst/>
            <a:rect l="l" t="t" r="r" b="b"/>
            <a:pathLst>
              <a:path w="1550670" h="464185">
                <a:moveTo>
                  <a:pt x="0" y="451624"/>
                </a:moveTo>
                <a:lnTo>
                  <a:pt x="1546492" y="0"/>
                </a:lnTo>
                <a:lnTo>
                  <a:pt x="1550052" y="12190"/>
                </a:lnTo>
                <a:lnTo>
                  <a:pt x="3560" y="463815"/>
                </a:lnTo>
                <a:lnTo>
                  <a:pt x="0" y="451624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605897" y="2557073"/>
            <a:ext cx="71914" cy="198120"/>
          </a:xfrm>
          <a:custGeom>
            <a:avLst/>
            <a:gdLst/>
            <a:ahLst/>
            <a:cxnLst/>
            <a:rect l="l" t="t" r="r" b="b"/>
            <a:pathLst>
              <a:path w="95884" h="264160">
                <a:moveTo>
                  <a:pt x="47682" y="0"/>
                </a:moveTo>
                <a:lnTo>
                  <a:pt x="29739" y="9663"/>
                </a:lnTo>
                <a:lnTo>
                  <a:pt x="13965" y="38653"/>
                </a:lnTo>
                <a:lnTo>
                  <a:pt x="3491" y="82310"/>
                </a:lnTo>
                <a:lnTo>
                  <a:pt x="0" y="131971"/>
                </a:lnTo>
                <a:lnTo>
                  <a:pt x="3491" y="181631"/>
                </a:lnTo>
                <a:lnTo>
                  <a:pt x="13965" y="225288"/>
                </a:lnTo>
                <a:lnTo>
                  <a:pt x="29739" y="254278"/>
                </a:lnTo>
                <a:lnTo>
                  <a:pt x="47682" y="263942"/>
                </a:lnTo>
                <a:lnTo>
                  <a:pt x="65625" y="254278"/>
                </a:lnTo>
                <a:lnTo>
                  <a:pt x="81400" y="225288"/>
                </a:lnTo>
                <a:lnTo>
                  <a:pt x="91874" y="181631"/>
                </a:lnTo>
                <a:lnTo>
                  <a:pt x="95365" y="131971"/>
                </a:lnTo>
                <a:lnTo>
                  <a:pt x="91874" y="82310"/>
                </a:lnTo>
                <a:lnTo>
                  <a:pt x="81400" y="38653"/>
                </a:lnTo>
                <a:lnTo>
                  <a:pt x="65625" y="9663"/>
                </a:lnTo>
                <a:lnTo>
                  <a:pt x="47682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910119" y="2235011"/>
            <a:ext cx="71914" cy="198120"/>
          </a:xfrm>
          <a:custGeom>
            <a:avLst/>
            <a:gdLst/>
            <a:ahLst/>
            <a:cxnLst/>
            <a:rect l="l" t="t" r="r" b="b"/>
            <a:pathLst>
              <a:path w="95884" h="264160">
                <a:moveTo>
                  <a:pt x="47682" y="0"/>
                </a:moveTo>
                <a:lnTo>
                  <a:pt x="29739" y="9663"/>
                </a:lnTo>
                <a:lnTo>
                  <a:pt x="13966" y="38653"/>
                </a:lnTo>
                <a:lnTo>
                  <a:pt x="3491" y="82310"/>
                </a:lnTo>
                <a:lnTo>
                  <a:pt x="0" y="131971"/>
                </a:lnTo>
                <a:lnTo>
                  <a:pt x="3491" y="181631"/>
                </a:lnTo>
                <a:lnTo>
                  <a:pt x="13966" y="225288"/>
                </a:lnTo>
                <a:lnTo>
                  <a:pt x="29739" y="254278"/>
                </a:lnTo>
                <a:lnTo>
                  <a:pt x="47682" y="263942"/>
                </a:lnTo>
                <a:lnTo>
                  <a:pt x="65625" y="254278"/>
                </a:lnTo>
                <a:lnTo>
                  <a:pt x="81399" y="225288"/>
                </a:lnTo>
                <a:lnTo>
                  <a:pt x="91873" y="181631"/>
                </a:lnTo>
                <a:lnTo>
                  <a:pt x="95365" y="131971"/>
                </a:lnTo>
                <a:lnTo>
                  <a:pt x="91873" y="82310"/>
                </a:lnTo>
                <a:lnTo>
                  <a:pt x="81399" y="38653"/>
                </a:lnTo>
                <a:lnTo>
                  <a:pt x="65625" y="9663"/>
                </a:lnTo>
                <a:lnTo>
                  <a:pt x="47682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286250" y="3467100"/>
            <a:ext cx="823913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104775" marR="3810" indent="-95250" defTabSz="685800">
              <a:lnSpc>
                <a:spcPts val="1575"/>
              </a:lnSpc>
              <a:spcBef>
                <a:spcPts val="164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sampling</a:t>
            </a:r>
            <a:r>
              <a:rPr sz="1350" spc="-5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&amp;  </a:t>
            </a: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grouping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705475" y="3495675"/>
            <a:ext cx="5810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pointnet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070154" y="4129202"/>
            <a:ext cx="2475547" cy="238601"/>
          </a:xfrm>
          <a:custGeom>
            <a:avLst/>
            <a:gdLst/>
            <a:ahLst/>
            <a:cxnLst/>
            <a:rect l="l" t="t" r="r" b="b"/>
            <a:pathLst>
              <a:path w="3300729" h="318135">
                <a:moveTo>
                  <a:pt x="0" y="0"/>
                </a:moveTo>
                <a:lnTo>
                  <a:pt x="7794" y="50231"/>
                </a:lnTo>
                <a:lnTo>
                  <a:pt x="29498" y="93857"/>
                </a:lnTo>
                <a:lnTo>
                  <a:pt x="62594" y="128258"/>
                </a:lnTo>
                <a:lnTo>
                  <a:pt x="104563" y="150819"/>
                </a:lnTo>
                <a:lnTo>
                  <a:pt x="152888" y="158921"/>
                </a:lnTo>
                <a:lnTo>
                  <a:pt x="1497340" y="158921"/>
                </a:lnTo>
                <a:lnTo>
                  <a:pt x="1545664" y="167023"/>
                </a:lnTo>
                <a:lnTo>
                  <a:pt x="1587634" y="189584"/>
                </a:lnTo>
                <a:lnTo>
                  <a:pt x="1620730" y="223986"/>
                </a:lnTo>
                <a:lnTo>
                  <a:pt x="1642434" y="267611"/>
                </a:lnTo>
                <a:lnTo>
                  <a:pt x="1650228" y="317843"/>
                </a:lnTo>
                <a:lnTo>
                  <a:pt x="1658023" y="267611"/>
                </a:lnTo>
                <a:lnTo>
                  <a:pt x="1679727" y="223986"/>
                </a:lnTo>
                <a:lnTo>
                  <a:pt x="1712823" y="189584"/>
                </a:lnTo>
                <a:lnTo>
                  <a:pt x="1754792" y="167023"/>
                </a:lnTo>
                <a:lnTo>
                  <a:pt x="1803116" y="158921"/>
                </a:lnTo>
                <a:lnTo>
                  <a:pt x="3147569" y="158921"/>
                </a:lnTo>
                <a:lnTo>
                  <a:pt x="3195893" y="150819"/>
                </a:lnTo>
                <a:lnTo>
                  <a:pt x="3237862" y="128258"/>
                </a:lnTo>
                <a:lnTo>
                  <a:pt x="3270958" y="93857"/>
                </a:lnTo>
                <a:lnTo>
                  <a:pt x="3292663" y="50231"/>
                </a:lnTo>
                <a:lnTo>
                  <a:pt x="3300457" y="0"/>
                </a:lnTo>
              </a:path>
            </a:pathLst>
          </a:custGeom>
          <a:ln w="202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810125" y="4352925"/>
            <a:ext cx="100488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set</a:t>
            </a:r>
            <a:r>
              <a:rPr sz="135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abstraction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5185718" y="2385002"/>
            <a:ext cx="75724" cy="622458"/>
          </a:xfrm>
          <a:custGeom>
            <a:avLst/>
            <a:gdLst/>
            <a:ahLst/>
            <a:cxnLst/>
            <a:rect l="l" t="t" r="r" b="b"/>
            <a:pathLst>
              <a:path w="100965" h="829945">
                <a:moveTo>
                  <a:pt x="0" y="0"/>
                </a:moveTo>
                <a:lnTo>
                  <a:pt x="100952" y="0"/>
                </a:lnTo>
                <a:lnTo>
                  <a:pt x="100952" y="829844"/>
                </a:lnTo>
                <a:lnTo>
                  <a:pt x="0" y="8298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 rot="19200000">
            <a:off x="1764127" y="1406489"/>
            <a:ext cx="602596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350"/>
              </a:lnSpc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N,d+C)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19200000">
            <a:off x="2905617" y="1396362"/>
            <a:ext cx="84809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350"/>
              </a:lnSpc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N1,K,d+C)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19200000">
            <a:off x="4142473" y="1383166"/>
            <a:ext cx="76851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350"/>
              </a:lnSpc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N1,d+C1)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19200000">
            <a:off x="5352583" y="1371190"/>
            <a:ext cx="93220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350"/>
              </a:lnSpc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N2,K,d+C1)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19200000">
            <a:off x="6721865" y="1340963"/>
            <a:ext cx="76851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350"/>
              </a:lnSpc>
            </a:pPr>
            <a:r>
              <a:rPr sz="1350" spc="-4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350" dirty="0">
                <a:solidFill>
                  <a:prstClr val="black"/>
                </a:solidFill>
                <a:latin typeface="Times New Roman"/>
                <a:cs typeface="Times New Roman"/>
              </a:rPr>
              <a:t>N2,d+C2)</a:t>
            </a: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14301" y="742951"/>
            <a:ext cx="275129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Recursively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apply</a:t>
            </a:r>
            <a:r>
              <a:rPr spc="-19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pointnet: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41446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613267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5296853" algn="l"/>
              </a:tabLst>
            </a:pPr>
            <a:r>
              <a:rPr sz="3000" dirty="0"/>
              <a:t>Poin</a:t>
            </a:r>
            <a:r>
              <a:rPr sz="3000" spc="-4" dirty="0"/>
              <a:t>t</a:t>
            </a:r>
            <a:r>
              <a:rPr sz="3000" dirty="0"/>
              <a:t>Net</a:t>
            </a:r>
            <a:r>
              <a:rPr sz="3000" spc="-4" dirty="0"/>
              <a:t> </a:t>
            </a:r>
            <a:r>
              <a:rPr sz="3000" dirty="0"/>
              <a:t>layer</a:t>
            </a:r>
            <a:r>
              <a:rPr sz="3000" spc="-4" dirty="0"/>
              <a:t> </a:t>
            </a:r>
            <a:r>
              <a:rPr sz="3000" spc="-221" dirty="0"/>
              <a:t>v</a:t>
            </a:r>
            <a:r>
              <a:rPr sz="3000" spc="-4" dirty="0"/>
              <a:t>.</a:t>
            </a:r>
            <a:r>
              <a:rPr sz="3000" dirty="0"/>
              <a:t>s.</a:t>
            </a:r>
            <a:r>
              <a:rPr sz="3000" spc="-4" dirty="0"/>
              <a:t> </a:t>
            </a:r>
            <a:r>
              <a:rPr sz="3000" dirty="0"/>
              <a:t>Convolu</a:t>
            </a:r>
            <a:r>
              <a:rPr sz="3000" spc="-4" dirty="0"/>
              <a:t>t</a:t>
            </a:r>
            <a:r>
              <a:rPr sz="3000" dirty="0"/>
              <a:t>ion	</a:t>
            </a:r>
            <a:r>
              <a:rPr sz="3000" spc="-4" dirty="0"/>
              <a:t>l</a:t>
            </a:r>
            <a:r>
              <a:rPr sz="3000" dirty="0"/>
              <a:t>ayer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2290308" y="2159471"/>
            <a:ext cx="1046798" cy="953"/>
          </a:xfrm>
          <a:custGeom>
            <a:avLst/>
            <a:gdLst/>
            <a:ahLst/>
            <a:cxnLst/>
            <a:rect l="l" t="t" r="r" b="b"/>
            <a:pathLst>
              <a:path w="1395729" h="1269">
                <a:moveTo>
                  <a:pt x="-1587" y="405"/>
                </a:moveTo>
                <a:lnTo>
                  <a:pt x="1396949" y="405"/>
                </a:lnTo>
              </a:path>
            </a:pathLst>
          </a:custGeom>
          <a:ln w="3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7617" y="2150873"/>
            <a:ext cx="18574" cy="18574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5" y="0"/>
                </a:moveTo>
                <a:lnTo>
                  <a:pt x="0" y="24554"/>
                </a:lnTo>
                <a:lnTo>
                  <a:pt x="24560" y="12291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29208" y="1656601"/>
            <a:ext cx="0" cy="985361"/>
          </a:xfrm>
          <a:custGeom>
            <a:avLst/>
            <a:gdLst/>
            <a:ahLst/>
            <a:cxnLst/>
            <a:rect l="l" t="t" r="r" b="b"/>
            <a:pathLst>
              <a:path h="1313814">
                <a:moveTo>
                  <a:pt x="0" y="0"/>
                </a:moveTo>
                <a:lnTo>
                  <a:pt x="0" y="131364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0000" y="1637392"/>
            <a:ext cx="18574" cy="18574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2277" y="0"/>
                </a:moveTo>
                <a:lnTo>
                  <a:pt x="0" y="24554"/>
                </a:lnTo>
                <a:lnTo>
                  <a:pt x="24554" y="24554"/>
                </a:lnTo>
                <a:lnTo>
                  <a:pt x="122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31519" y="2243290"/>
            <a:ext cx="86625" cy="86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16100" y="2224095"/>
            <a:ext cx="86625" cy="86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79513" y="2349104"/>
            <a:ext cx="86625" cy="86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58257" y="2349107"/>
            <a:ext cx="86625" cy="86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83539" y="2108684"/>
            <a:ext cx="86625" cy="86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25827" y="1850195"/>
            <a:ext cx="601980" cy="613410"/>
          </a:xfrm>
          <a:custGeom>
            <a:avLst/>
            <a:gdLst/>
            <a:ahLst/>
            <a:cxnLst/>
            <a:rect l="l" t="t" r="r" b="b"/>
            <a:pathLst>
              <a:path w="802639" h="817879">
                <a:moveTo>
                  <a:pt x="684976" y="119720"/>
                </a:moveTo>
                <a:lnTo>
                  <a:pt x="716156" y="155371"/>
                </a:lnTo>
                <a:lnTo>
                  <a:pt x="742539" y="193625"/>
                </a:lnTo>
                <a:lnTo>
                  <a:pt x="764125" y="234048"/>
                </a:lnTo>
                <a:lnTo>
                  <a:pt x="780914" y="276205"/>
                </a:lnTo>
                <a:lnTo>
                  <a:pt x="792906" y="319664"/>
                </a:lnTo>
                <a:lnTo>
                  <a:pt x="800101" y="363990"/>
                </a:lnTo>
                <a:lnTo>
                  <a:pt x="802500" y="408750"/>
                </a:lnTo>
                <a:lnTo>
                  <a:pt x="800101" y="453509"/>
                </a:lnTo>
                <a:lnTo>
                  <a:pt x="792906" y="497835"/>
                </a:lnTo>
                <a:lnTo>
                  <a:pt x="780914" y="541294"/>
                </a:lnTo>
                <a:lnTo>
                  <a:pt x="764125" y="583451"/>
                </a:lnTo>
                <a:lnTo>
                  <a:pt x="742539" y="623874"/>
                </a:lnTo>
                <a:lnTo>
                  <a:pt x="716156" y="662128"/>
                </a:lnTo>
                <a:lnTo>
                  <a:pt x="684976" y="697779"/>
                </a:lnTo>
                <a:lnTo>
                  <a:pt x="649979" y="729542"/>
                </a:lnTo>
                <a:lnTo>
                  <a:pt x="612427" y="756418"/>
                </a:lnTo>
                <a:lnTo>
                  <a:pt x="572746" y="778407"/>
                </a:lnTo>
                <a:lnTo>
                  <a:pt x="531362" y="795510"/>
                </a:lnTo>
                <a:lnTo>
                  <a:pt x="488701" y="807726"/>
                </a:lnTo>
                <a:lnTo>
                  <a:pt x="445188" y="815056"/>
                </a:lnTo>
                <a:lnTo>
                  <a:pt x="401250" y="817500"/>
                </a:lnTo>
                <a:lnTo>
                  <a:pt x="357311" y="815056"/>
                </a:lnTo>
                <a:lnTo>
                  <a:pt x="313798" y="807726"/>
                </a:lnTo>
                <a:lnTo>
                  <a:pt x="271137" y="795510"/>
                </a:lnTo>
                <a:lnTo>
                  <a:pt x="229753" y="778407"/>
                </a:lnTo>
                <a:lnTo>
                  <a:pt x="190072" y="756418"/>
                </a:lnTo>
                <a:lnTo>
                  <a:pt x="152520" y="729542"/>
                </a:lnTo>
                <a:lnTo>
                  <a:pt x="117523" y="697779"/>
                </a:lnTo>
                <a:lnTo>
                  <a:pt x="86343" y="662128"/>
                </a:lnTo>
                <a:lnTo>
                  <a:pt x="59960" y="623874"/>
                </a:lnTo>
                <a:lnTo>
                  <a:pt x="38374" y="583451"/>
                </a:lnTo>
                <a:lnTo>
                  <a:pt x="21585" y="541294"/>
                </a:lnTo>
                <a:lnTo>
                  <a:pt x="9593" y="497835"/>
                </a:lnTo>
                <a:lnTo>
                  <a:pt x="2398" y="453509"/>
                </a:lnTo>
                <a:lnTo>
                  <a:pt x="0" y="408750"/>
                </a:lnTo>
                <a:lnTo>
                  <a:pt x="2398" y="363990"/>
                </a:lnTo>
                <a:lnTo>
                  <a:pt x="9593" y="319664"/>
                </a:lnTo>
                <a:lnTo>
                  <a:pt x="21585" y="276205"/>
                </a:lnTo>
                <a:lnTo>
                  <a:pt x="38374" y="234048"/>
                </a:lnTo>
                <a:lnTo>
                  <a:pt x="59960" y="193625"/>
                </a:lnTo>
                <a:lnTo>
                  <a:pt x="86343" y="155371"/>
                </a:lnTo>
                <a:lnTo>
                  <a:pt x="117523" y="119720"/>
                </a:lnTo>
                <a:lnTo>
                  <a:pt x="152520" y="87957"/>
                </a:lnTo>
                <a:lnTo>
                  <a:pt x="190072" y="61081"/>
                </a:lnTo>
                <a:lnTo>
                  <a:pt x="229753" y="39092"/>
                </a:lnTo>
                <a:lnTo>
                  <a:pt x="271137" y="21989"/>
                </a:lnTo>
                <a:lnTo>
                  <a:pt x="313798" y="9773"/>
                </a:lnTo>
                <a:lnTo>
                  <a:pt x="357311" y="2443"/>
                </a:lnTo>
                <a:lnTo>
                  <a:pt x="401250" y="0"/>
                </a:lnTo>
                <a:lnTo>
                  <a:pt x="445188" y="2443"/>
                </a:lnTo>
                <a:lnTo>
                  <a:pt x="488701" y="9773"/>
                </a:lnTo>
                <a:lnTo>
                  <a:pt x="531362" y="21989"/>
                </a:lnTo>
                <a:lnTo>
                  <a:pt x="572746" y="39092"/>
                </a:lnTo>
                <a:lnTo>
                  <a:pt x="612427" y="61081"/>
                </a:lnTo>
                <a:lnTo>
                  <a:pt x="649979" y="87957"/>
                </a:lnTo>
                <a:lnTo>
                  <a:pt x="684976" y="119720"/>
                </a:lnTo>
                <a:close/>
              </a:path>
            </a:pathLst>
          </a:custGeom>
          <a:ln w="3175">
            <a:solidFill>
              <a:srgbClr val="595959"/>
            </a:solidFill>
            <a:prstDash val="sysDot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29149" y="2047968"/>
            <a:ext cx="201930" cy="254318"/>
          </a:xfrm>
          <a:custGeom>
            <a:avLst/>
            <a:gdLst/>
            <a:ahLst/>
            <a:cxnLst/>
            <a:rect l="l" t="t" r="r" b="b"/>
            <a:pathLst>
              <a:path w="269239" h="339089">
                <a:moveTo>
                  <a:pt x="134400" y="254025"/>
                </a:moveTo>
                <a:lnTo>
                  <a:pt x="134400" y="338699"/>
                </a:lnTo>
                <a:lnTo>
                  <a:pt x="268799" y="169350"/>
                </a:lnTo>
                <a:lnTo>
                  <a:pt x="134400" y="0"/>
                </a:lnTo>
                <a:lnTo>
                  <a:pt x="134400" y="84675"/>
                </a:lnTo>
                <a:lnTo>
                  <a:pt x="0" y="84675"/>
                </a:lnTo>
                <a:lnTo>
                  <a:pt x="0" y="254025"/>
                </a:lnTo>
                <a:lnTo>
                  <a:pt x="134400" y="2540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03856" y="1876480"/>
            <a:ext cx="767714" cy="551498"/>
          </a:xfrm>
          <a:custGeom>
            <a:avLst/>
            <a:gdLst/>
            <a:ahLst/>
            <a:cxnLst/>
            <a:rect l="l" t="t" r="r" b="b"/>
            <a:pathLst>
              <a:path w="1023620" h="735330">
                <a:moveTo>
                  <a:pt x="901147" y="0"/>
                </a:moveTo>
                <a:lnTo>
                  <a:pt x="122452" y="0"/>
                </a:lnTo>
                <a:lnTo>
                  <a:pt x="74788" y="9622"/>
                </a:lnTo>
                <a:lnTo>
                  <a:pt x="35865" y="35865"/>
                </a:lnTo>
                <a:lnTo>
                  <a:pt x="9622" y="74788"/>
                </a:lnTo>
                <a:lnTo>
                  <a:pt x="0" y="122452"/>
                </a:lnTo>
                <a:lnTo>
                  <a:pt x="0" y="612247"/>
                </a:lnTo>
                <a:lnTo>
                  <a:pt x="9622" y="659911"/>
                </a:lnTo>
                <a:lnTo>
                  <a:pt x="35865" y="698834"/>
                </a:lnTo>
                <a:lnTo>
                  <a:pt x="74788" y="725077"/>
                </a:lnTo>
                <a:lnTo>
                  <a:pt x="122452" y="734700"/>
                </a:lnTo>
                <a:lnTo>
                  <a:pt x="901147" y="734700"/>
                </a:lnTo>
                <a:lnTo>
                  <a:pt x="948811" y="725077"/>
                </a:lnTo>
                <a:lnTo>
                  <a:pt x="987734" y="698834"/>
                </a:lnTo>
                <a:lnTo>
                  <a:pt x="1013976" y="659911"/>
                </a:lnTo>
                <a:lnTo>
                  <a:pt x="1023599" y="612247"/>
                </a:lnTo>
                <a:lnTo>
                  <a:pt x="1023599" y="122452"/>
                </a:lnTo>
                <a:lnTo>
                  <a:pt x="1013976" y="74788"/>
                </a:lnTo>
                <a:lnTo>
                  <a:pt x="987734" y="35865"/>
                </a:lnTo>
                <a:lnTo>
                  <a:pt x="948811" y="9622"/>
                </a:lnTo>
                <a:lnTo>
                  <a:pt x="90114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00475" y="2057401"/>
            <a:ext cx="567690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050" b="1" spc="-4" dirty="0">
                <a:solidFill>
                  <a:srgbClr val="FFFFFF"/>
                </a:solidFill>
                <a:latin typeface="Arial"/>
                <a:cs typeface="Arial"/>
              </a:rPr>
              <a:t>PointNet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44662" y="2047968"/>
            <a:ext cx="201930" cy="254318"/>
          </a:xfrm>
          <a:custGeom>
            <a:avLst/>
            <a:gdLst/>
            <a:ahLst/>
            <a:cxnLst/>
            <a:rect l="l" t="t" r="r" b="b"/>
            <a:pathLst>
              <a:path w="269239" h="339089">
                <a:moveTo>
                  <a:pt x="134400" y="254025"/>
                </a:moveTo>
                <a:lnTo>
                  <a:pt x="134400" y="338699"/>
                </a:lnTo>
                <a:lnTo>
                  <a:pt x="268799" y="169350"/>
                </a:lnTo>
                <a:lnTo>
                  <a:pt x="134400" y="0"/>
                </a:lnTo>
                <a:lnTo>
                  <a:pt x="134400" y="84675"/>
                </a:lnTo>
                <a:lnTo>
                  <a:pt x="0" y="84675"/>
                </a:lnTo>
                <a:lnTo>
                  <a:pt x="0" y="254025"/>
                </a:lnTo>
                <a:lnTo>
                  <a:pt x="134400" y="2540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86456" y="1813651"/>
            <a:ext cx="86678" cy="733901"/>
          </a:xfrm>
          <a:custGeom>
            <a:avLst/>
            <a:gdLst/>
            <a:ahLst/>
            <a:cxnLst/>
            <a:rect l="l" t="t" r="r" b="b"/>
            <a:pathLst>
              <a:path w="115570" h="978535">
                <a:moveTo>
                  <a:pt x="0" y="0"/>
                </a:moveTo>
                <a:lnTo>
                  <a:pt x="115499" y="0"/>
                </a:lnTo>
                <a:lnTo>
                  <a:pt x="115499" y="977999"/>
                </a:lnTo>
                <a:lnTo>
                  <a:pt x="0" y="97799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28925" y="1162051"/>
            <a:ext cx="14549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PointNet</a:t>
            </a:r>
            <a:r>
              <a:rPr spc="-3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78069" y="2944814"/>
            <a:ext cx="59102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Input: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2009" y="3615445"/>
            <a:ext cx="10868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Operation: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19776" y="1162051"/>
            <a:ext cx="178546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Convolution</a:t>
            </a:r>
            <a:r>
              <a:rPr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00119" y="1711951"/>
            <a:ext cx="1368054" cy="929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14600" y="2943226"/>
            <a:ext cx="90868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Point</a:t>
            </a:r>
            <a:r>
              <a:rPr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set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14600" y="3590926"/>
            <a:ext cx="257317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PointNet (order</a:t>
            </a:r>
            <a:r>
              <a:rPr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invariant)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0274" y="4238826"/>
            <a:ext cx="151923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Neighborhood: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05076" y="4238625"/>
            <a:ext cx="1785461" cy="563615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9525" marR="3810" defTabSz="685800">
              <a:lnSpc>
                <a:spcPts val="2100"/>
              </a:lnSpc>
              <a:spcBef>
                <a:spcPts val="194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Radius ball</a:t>
            </a:r>
            <a:r>
              <a:rPr spc="-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query  (varying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#points)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48350" y="2943225"/>
            <a:ext cx="2872264" cy="18870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Dense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 array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spcBef>
                <a:spcPts val="8"/>
              </a:spcBef>
            </a:pPr>
            <a:endParaRPr sz="25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" defTabSz="685800"/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Convolution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(index-ordered)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spcBef>
                <a:spcPts val="8"/>
              </a:spcBef>
            </a:pPr>
            <a:endParaRPr sz="25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>
              <a:lnSpc>
                <a:spcPts val="2130"/>
              </a:lnSpc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Array</a:t>
            </a:r>
            <a:r>
              <a:rPr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index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9525" defTabSz="685800">
              <a:lnSpc>
                <a:spcPts val="2130"/>
              </a:lnSpc>
            </a:pPr>
            <a:r>
              <a:rPr spc="-4" dirty="0">
                <a:solidFill>
                  <a:prstClr val="black"/>
                </a:solidFill>
                <a:latin typeface="Arial"/>
                <a:cs typeface="Arial"/>
              </a:rPr>
              <a:t>(fixed #pixel/voxel)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576696" y="1211809"/>
            <a:ext cx="0" cy="3578066"/>
          </a:xfrm>
          <a:custGeom>
            <a:avLst/>
            <a:gdLst/>
            <a:ahLst/>
            <a:cxnLst/>
            <a:rect l="l" t="t" r="r" b="b"/>
            <a:pathLst>
              <a:path h="4770755">
                <a:moveTo>
                  <a:pt x="0" y="4770241"/>
                </a:moveTo>
                <a:lnTo>
                  <a:pt x="0" y="0"/>
                </a:lnTo>
              </a:path>
            </a:pathLst>
          </a:custGeom>
          <a:ln w="25400">
            <a:solidFill>
              <a:srgbClr val="BCBCBC"/>
            </a:solidFill>
            <a:prstDash val="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227955" y="1211809"/>
            <a:ext cx="0" cy="3578066"/>
          </a:xfrm>
          <a:custGeom>
            <a:avLst/>
            <a:gdLst/>
            <a:ahLst/>
            <a:cxnLst/>
            <a:rect l="l" t="t" r="r" b="b"/>
            <a:pathLst>
              <a:path h="4770755">
                <a:moveTo>
                  <a:pt x="0" y="4770241"/>
                </a:moveTo>
                <a:lnTo>
                  <a:pt x="0" y="0"/>
                </a:lnTo>
              </a:path>
            </a:pathLst>
          </a:custGeom>
          <a:ln w="25400">
            <a:solidFill>
              <a:srgbClr val="BCBCBC"/>
            </a:solidFill>
            <a:prstDash val="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4966" y="2806708"/>
            <a:ext cx="8167688" cy="0"/>
          </a:xfrm>
          <a:custGeom>
            <a:avLst/>
            <a:gdLst/>
            <a:ahLst/>
            <a:cxnLst/>
            <a:rect l="l" t="t" r="r" b="b"/>
            <a:pathLst>
              <a:path w="10890250">
                <a:moveTo>
                  <a:pt x="0" y="0"/>
                </a:moveTo>
                <a:lnTo>
                  <a:pt x="10889822" y="0"/>
                </a:lnTo>
              </a:path>
            </a:pathLst>
          </a:custGeom>
          <a:ln w="25400">
            <a:solidFill>
              <a:srgbClr val="BCBCBC"/>
            </a:solidFill>
            <a:prstDash val="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7851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802576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021681" algn="l"/>
                <a:tab pos="4922519" algn="l"/>
                <a:tab pos="5664041" algn="l"/>
              </a:tabLst>
            </a:pPr>
            <a:r>
              <a:rPr sz="3000" spc="-4" dirty="0">
                <a:latin typeface="Arial"/>
                <a:cs typeface="Arial"/>
              </a:rPr>
              <a:t>PointNet++	for</a:t>
            </a:r>
            <a:r>
              <a:rPr sz="3000" spc="19" dirty="0">
                <a:latin typeface="Arial"/>
                <a:cs typeface="Arial"/>
              </a:rPr>
              <a:t> </a:t>
            </a:r>
            <a:r>
              <a:rPr sz="3000" spc="-4" dirty="0">
                <a:latin typeface="Arial"/>
                <a:cs typeface="Arial"/>
              </a:rPr>
              <a:t>Classification	</a:t>
            </a:r>
            <a:r>
              <a:rPr sz="3000" dirty="0">
                <a:latin typeface="Arial"/>
                <a:cs typeface="Arial"/>
              </a:rPr>
              <a:t>and	</a:t>
            </a:r>
            <a:r>
              <a:rPr sz="3000" spc="-4" dirty="0">
                <a:latin typeface="Arial"/>
                <a:cs typeface="Arial"/>
              </a:rPr>
              <a:t>Segmentation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7963" y="1726273"/>
            <a:ext cx="4447311" cy="2741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6465" y="1741559"/>
            <a:ext cx="4370546" cy="2664143"/>
          </a:xfrm>
          <a:custGeom>
            <a:avLst/>
            <a:gdLst/>
            <a:ahLst/>
            <a:cxnLst/>
            <a:rect l="l" t="t" r="r" b="b"/>
            <a:pathLst>
              <a:path w="5827395" h="3552190">
                <a:moveTo>
                  <a:pt x="0" y="0"/>
                </a:moveTo>
                <a:lnTo>
                  <a:pt x="5827076" y="0"/>
                </a:lnTo>
                <a:lnTo>
                  <a:pt x="5827076" y="3552068"/>
                </a:lnTo>
                <a:lnTo>
                  <a:pt x="0" y="3552068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700" y="1799511"/>
            <a:ext cx="1397263" cy="20611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3312" y="2003276"/>
            <a:ext cx="758666" cy="1607344"/>
          </a:xfrm>
          <a:custGeom>
            <a:avLst/>
            <a:gdLst/>
            <a:ahLst/>
            <a:cxnLst/>
            <a:rect l="l" t="t" r="r" b="b"/>
            <a:pathLst>
              <a:path w="1011555" h="2143125">
                <a:moveTo>
                  <a:pt x="1011360" y="0"/>
                </a:moveTo>
                <a:lnTo>
                  <a:pt x="11192" y="837098"/>
                </a:lnTo>
                <a:lnTo>
                  <a:pt x="0" y="2142704"/>
                </a:lnTo>
                <a:lnTo>
                  <a:pt x="1000167" y="1305606"/>
                </a:lnTo>
                <a:lnTo>
                  <a:pt x="1011360" y="0"/>
                </a:lnTo>
                <a:close/>
              </a:path>
            </a:pathLst>
          </a:custGeom>
          <a:solidFill>
            <a:srgbClr val="009051">
              <a:alpha val="4960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97182" y="2527885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2"/>
                </a:lnTo>
                <a:lnTo>
                  <a:pt x="9517" y="57046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6"/>
                </a:lnTo>
                <a:lnTo>
                  <a:pt x="62611" y="45992"/>
                </a:lnTo>
                <a:lnTo>
                  <a:pt x="64990" y="33417"/>
                </a:lnTo>
                <a:lnTo>
                  <a:pt x="62611" y="20842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47500" y="2577658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7"/>
                </a:lnTo>
                <a:lnTo>
                  <a:pt x="2379" y="20841"/>
                </a:lnTo>
                <a:lnTo>
                  <a:pt x="0" y="33416"/>
                </a:lnTo>
                <a:lnTo>
                  <a:pt x="2379" y="45991"/>
                </a:lnTo>
                <a:lnTo>
                  <a:pt x="9517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7"/>
                </a:lnTo>
                <a:lnTo>
                  <a:pt x="62611" y="45991"/>
                </a:lnTo>
                <a:lnTo>
                  <a:pt x="64990" y="33416"/>
                </a:lnTo>
                <a:lnTo>
                  <a:pt x="62611" y="20841"/>
                </a:lnTo>
                <a:lnTo>
                  <a:pt x="55473" y="9787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7819" y="2627431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1"/>
                </a:lnTo>
                <a:lnTo>
                  <a:pt x="0" y="33415"/>
                </a:lnTo>
                <a:lnTo>
                  <a:pt x="2379" y="45990"/>
                </a:lnTo>
                <a:lnTo>
                  <a:pt x="9517" y="57044"/>
                </a:lnTo>
                <a:lnTo>
                  <a:pt x="20267" y="64385"/>
                </a:lnTo>
                <a:lnTo>
                  <a:pt x="32495" y="66832"/>
                </a:lnTo>
                <a:lnTo>
                  <a:pt x="44723" y="64385"/>
                </a:lnTo>
                <a:lnTo>
                  <a:pt x="55473" y="57044"/>
                </a:lnTo>
                <a:lnTo>
                  <a:pt x="62611" y="45990"/>
                </a:lnTo>
                <a:lnTo>
                  <a:pt x="64991" y="33415"/>
                </a:lnTo>
                <a:lnTo>
                  <a:pt x="62611" y="20841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8136" y="2677204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2"/>
                </a:lnTo>
                <a:lnTo>
                  <a:pt x="9517" y="57046"/>
                </a:lnTo>
                <a:lnTo>
                  <a:pt x="20267" y="64387"/>
                </a:lnTo>
                <a:lnTo>
                  <a:pt x="32495" y="66835"/>
                </a:lnTo>
                <a:lnTo>
                  <a:pt x="44723" y="64387"/>
                </a:lnTo>
                <a:lnTo>
                  <a:pt x="55473" y="57046"/>
                </a:lnTo>
                <a:lnTo>
                  <a:pt x="62611" y="45992"/>
                </a:lnTo>
                <a:lnTo>
                  <a:pt x="64990" y="33417"/>
                </a:lnTo>
                <a:lnTo>
                  <a:pt x="62611" y="20842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8454" y="2726977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7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2"/>
                </a:lnTo>
                <a:lnTo>
                  <a:pt x="9517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7"/>
                </a:lnTo>
                <a:lnTo>
                  <a:pt x="62611" y="45992"/>
                </a:lnTo>
                <a:lnTo>
                  <a:pt x="64991" y="33417"/>
                </a:lnTo>
                <a:lnTo>
                  <a:pt x="62611" y="20842"/>
                </a:lnTo>
                <a:lnTo>
                  <a:pt x="55473" y="9787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8772" y="2776750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1"/>
                </a:lnTo>
                <a:lnTo>
                  <a:pt x="0" y="33417"/>
                </a:lnTo>
                <a:lnTo>
                  <a:pt x="2379" y="45991"/>
                </a:lnTo>
                <a:lnTo>
                  <a:pt x="9517" y="57046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6"/>
                </a:lnTo>
                <a:lnTo>
                  <a:pt x="62611" y="45991"/>
                </a:lnTo>
                <a:lnTo>
                  <a:pt x="64990" y="33417"/>
                </a:lnTo>
                <a:lnTo>
                  <a:pt x="62611" y="20841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9090" y="2826523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7"/>
                </a:lnTo>
                <a:lnTo>
                  <a:pt x="9517" y="9788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2"/>
                </a:lnTo>
                <a:lnTo>
                  <a:pt x="9517" y="57048"/>
                </a:lnTo>
                <a:lnTo>
                  <a:pt x="20267" y="64388"/>
                </a:lnTo>
                <a:lnTo>
                  <a:pt x="32495" y="66835"/>
                </a:lnTo>
                <a:lnTo>
                  <a:pt x="44723" y="64388"/>
                </a:lnTo>
                <a:lnTo>
                  <a:pt x="55473" y="57048"/>
                </a:lnTo>
                <a:lnTo>
                  <a:pt x="62611" y="45992"/>
                </a:lnTo>
                <a:lnTo>
                  <a:pt x="64991" y="33417"/>
                </a:lnTo>
                <a:lnTo>
                  <a:pt x="62611" y="20842"/>
                </a:lnTo>
                <a:lnTo>
                  <a:pt x="55473" y="9788"/>
                </a:lnTo>
                <a:lnTo>
                  <a:pt x="44723" y="2447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9407" y="2876296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7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1"/>
                </a:lnTo>
                <a:lnTo>
                  <a:pt x="9517" y="57045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5"/>
                </a:lnTo>
                <a:lnTo>
                  <a:pt x="62611" y="45991"/>
                </a:lnTo>
                <a:lnTo>
                  <a:pt x="64991" y="33417"/>
                </a:lnTo>
                <a:lnTo>
                  <a:pt x="62611" y="20842"/>
                </a:lnTo>
                <a:lnTo>
                  <a:pt x="55473" y="9787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9725" y="2926069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2"/>
                </a:lnTo>
                <a:lnTo>
                  <a:pt x="9517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7"/>
                </a:lnTo>
                <a:lnTo>
                  <a:pt x="62611" y="45992"/>
                </a:lnTo>
                <a:lnTo>
                  <a:pt x="64991" y="33417"/>
                </a:lnTo>
                <a:lnTo>
                  <a:pt x="62611" y="20842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39198" y="2604785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7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1"/>
                </a:lnTo>
                <a:lnTo>
                  <a:pt x="9517" y="57045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4" y="64387"/>
                </a:lnTo>
                <a:lnTo>
                  <a:pt x="55473" y="57045"/>
                </a:lnTo>
                <a:lnTo>
                  <a:pt x="62611" y="45991"/>
                </a:lnTo>
                <a:lnTo>
                  <a:pt x="64990" y="33417"/>
                </a:lnTo>
                <a:lnTo>
                  <a:pt x="62611" y="20842"/>
                </a:lnTo>
                <a:lnTo>
                  <a:pt x="55473" y="9787"/>
                </a:lnTo>
                <a:lnTo>
                  <a:pt x="44724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61941" y="2681686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6" y="2446"/>
                </a:lnTo>
                <a:lnTo>
                  <a:pt x="9517" y="9786"/>
                </a:lnTo>
                <a:lnTo>
                  <a:pt x="2379" y="20841"/>
                </a:lnTo>
                <a:lnTo>
                  <a:pt x="0" y="33416"/>
                </a:lnTo>
                <a:lnTo>
                  <a:pt x="2379" y="45991"/>
                </a:lnTo>
                <a:lnTo>
                  <a:pt x="9517" y="57046"/>
                </a:lnTo>
                <a:lnTo>
                  <a:pt x="20266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6"/>
                </a:lnTo>
                <a:lnTo>
                  <a:pt x="62611" y="45991"/>
                </a:lnTo>
                <a:lnTo>
                  <a:pt x="64990" y="33416"/>
                </a:lnTo>
                <a:lnTo>
                  <a:pt x="62611" y="20841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61941" y="2776750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6" y="2446"/>
                </a:lnTo>
                <a:lnTo>
                  <a:pt x="9517" y="9786"/>
                </a:lnTo>
                <a:lnTo>
                  <a:pt x="2379" y="20841"/>
                </a:lnTo>
                <a:lnTo>
                  <a:pt x="0" y="33417"/>
                </a:lnTo>
                <a:lnTo>
                  <a:pt x="2379" y="45991"/>
                </a:lnTo>
                <a:lnTo>
                  <a:pt x="9517" y="57046"/>
                </a:lnTo>
                <a:lnTo>
                  <a:pt x="20266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6"/>
                </a:lnTo>
                <a:lnTo>
                  <a:pt x="62611" y="45991"/>
                </a:lnTo>
                <a:lnTo>
                  <a:pt x="64990" y="33417"/>
                </a:lnTo>
                <a:lnTo>
                  <a:pt x="62611" y="20841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24294" y="2831500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8" y="9787"/>
                </a:lnTo>
                <a:lnTo>
                  <a:pt x="2379" y="20841"/>
                </a:lnTo>
                <a:lnTo>
                  <a:pt x="0" y="33416"/>
                </a:lnTo>
                <a:lnTo>
                  <a:pt x="2379" y="45991"/>
                </a:lnTo>
                <a:lnTo>
                  <a:pt x="9518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7"/>
                </a:lnTo>
                <a:lnTo>
                  <a:pt x="62611" y="45991"/>
                </a:lnTo>
                <a:lnTo>
                  <a:pt x="64990" y="33416"/>
                </a:lnTo>
                <a:lnTo>
                  <a:pt x="62611" y="20841"/>
                </a:lnTo>
                <a:lnTo>
                  <a:pt x="55473" y="9787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59735" y="2871319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4" y="0"/>
                </a:moveTo>
                <a:lnTo>
                  <a:pt x="20266" y="2446"/>
                </a:lnTo>
                <a:lnTo>
                  <a:pt x="9517" y="9787"/>
                </a:lnTo>
                <a:lnTo>
                  <a:pt x="2379" y="20841"/>
                </a:lnTo>
                <a:lnTo>
                  <a:pt x="0" y="33416"/>
                </a:lnTo>
                <a:lnTo>
                  <a:pt x="2379" y="45991"/>
                </a:lnTo>
                <a:lnTo>
                  <a:pt x="9517" y="57047"/>
                </a:lnTo>
                <a:lnTo>
                  <a:pt x="20266" y="64387"/>
                </a:lnTo>
                <a:lnTo>
                  <a:pt x="32494" y="66834"/>
                </a:lnTo>
                <a:lnTo>
                  <a:pt x="44722" y="64387"/>
                </a:lnTo>
                <a:lnTo>
                  <a:pt x="55472" y="57047"/>
                </a:lnTo>
                <a:lnTo>
                  <a:pt x="62611" y="45991"/>
                </a:lnTo>
                <a:lnTo>
                  <a:pt x="64990" y="33416"/>
                </a:lnTo>
                <a:lnTo>
                  <a:pt x="62611" y="20841"/>
                </a:lnTo>
                <a:lnTo>
                  <a:pt x="55472" y="9787"/>
                </a:lnTo>
                <a:lnTo>
                  <a:pt x="44722" y="2446"/>
                </a:lnTo>
                <a:lnTo>
                  <a:pt x="32494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92850" y="2831500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7"/>
                </a:lnTo>
                <a:lnTo>
                  <a:pt x="2379" y="20841"/>
                </a:lnTo>
                <a:lnTo>
                  <a:pt x="0" y="33416"/>
                </a:lnTo>
                <a:lnTo>
                  <a:pt x="2379" y="45991"/>
                </a:lnTo>
                <a:lnTo>
                  <a:pt x="9517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7"/>
                </a:lnTo>
                <a:lnTo>
                  <a:pt x="62611" y="45991"/>
                </a:lnTo>
                <a:lnTo>
                  <a:pt x="64991" y="33416"/>
                </a:lnTo>
                <a:lnTo>
                  <a:pt x="62611" y="20841"/>
                </a:lnTo>
                <a:lnTo>
                  <a:pt x="55473" y="9787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58072" y="2751863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1"/>
                </a:lnTo>
                <a:lnTo>
                  <a:pt x="0" y="33417"/>
                </a:lnTo>
                <a:lnTo>
                  <a:pt x="2379" y="45992"/>
                </a:lnTo>
                <a:lnTo>
                  <a:pt x="9517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7"/>
                </a:lnTo>
                <a:lnTo>
                  <a:pt x="62611" y="45992"/>
                </a:lnTo>
                <a:lnTo>
                  <a:pt x="64991" y="33417"/>
                </a:lnTo>
                <a:lnTo>
                  <a:pt x="62611" y="20841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1708" y="3526653"/>
            <a:ext cx="681989" cy="335188"/>
          </a:xfrm>
          <a:prstGeom prst="rect">
            <a:avLst/>
          </a:prstGeom>
        </p:spPr>
        <p:txBody>
          <a:bodyPr vert="horz" wrap="square" lIns="0" tIns="27146" rIns="0" bIns="0" rtlCol="0">
            <a:spAutoFit/>
          </a:bodyPr>
          <a:lstStyle/>
          <a:p>
            <a:pPr marL="86201" marR="3810" indent="-77153" defTabSz="685800">
              <a:lnSpc>
                <a:spcPts val="1215"/>
              </a:lnSpc>
              <a:spcBef>
                <a:spcPts val="214"/>
              </a:spcBef>
            </a:pPr>
            <a:r>
              <a:rPr sz="1088" spc="4" dirty="0">
                <a:solidFill>
                  <a:prstClr val="black"/>
                </a:solidFill>
                <a:latin typeface="Times New Roman"/>
                <a:cs typeface="Times New Roman"/>
              </a:rPr>
              <a:t>sampling</a:t>
            </a:r>
            <a:r>
              <a:rPr sz="1088" spc="-5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88" spc="19" dirty="0">
                <a:solidFill>
                  <a:prstClr val="black"/>
                </a:solidFill>
                <a:latin typeface="Times New Roman"/>
                <a:cs typeface="Times New Roman"/>
              </a:rPr>
              <a:t>&amp;  </a:t>
            </a:r>
            <a:r>
              <a:rPr sz="1088" spc="4" dirty="0">
                <a:solidFill>
                  <a:prstClr val="black"/>
                </a:solidFill>
                <a:latin typeface="Times New Roman"/>
                <a:cs typeface="Times New Roman"/>
              </a:rPr>
              <a:t>grouping</a:t>
            </a:r>
            <a:endParaRPr sz="108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07766" y="1799511"/>
            <a:ext cx="1602783" cy="2061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29897" y="2003276"/>
            <a:ext cx="758666" cy="1607344"/>
          </a:xfrm>
          <a:custGeom>
            <a:avLst/>
            <a:gdLst/>
            <a:ahLst/>
            <a:cxnLst/>
            <a:rect l="l" t="t" r="r" b="b"/>
            <a:pathLst>
              <a:path w="1011555" h="2143125">
                <a:moveTo>
                  <a:pt x="1011360" y="0"/>
                </a:moveTo>
                <a:lnTo>
                  <a:pt x="11192" y="837098"/>
                </a:lnTo>
                <a:lnTo>
                  <a:pt x="0" y="2142704"/>
                </a:lnTo>
                <a:lnTo>
                  <a:pt x="1000168" y="1305606"/>
                </a:lnTo>
                <a:lnTo>
                  <a:pt x="1011360" y="0"/>
                </a:lnTo>
                <a:close/>
              </a:path>
            </a:pathLst>
          </a:custGeom>
          <a:solidFill>
            <a:srgbClr val="009051">
              <a:alpha val="4960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843769" y="2527885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2"/>
                </a:lnTo>
                <a:lnTo>
                  <a:pt x="9517" y="57046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6"/>
                </a:lnTo>
                <a:lnTo>
                  <a:pt x="62611" y="45992"/>
                </a:lnTo>
                <a:lnTo>
                  <a:pt x="64990" y="33417"/>
                </a:lnTo>
                <a:lnTo>
                  <a:pt x="62611" y="20842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94087" y="2577658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4" y="0"/>
                </a:moveTo>
                <a:lnTo>
                  <a:pt x="20266" y="2446"/>
                </a:lnTo>
                <a:lnTo>
                  <a:pt x="9517" y="9787"/>
                </a:lnTo>
                <a:lnTo>
                  <a:pt x="2379" y="20841"/>
                </a:lnTo>
                <a:lnTo>
                  <a:pt x="0" y="33416"/>
                </a:lnTo>
                <a:lnTo>
                  <a:pt x="2379" y="45991"/>
                </a:lnTo>
                <a:lnTo>
                  <a:pt x="9517" y="57047"/>
                </a:lnTo>
                <a:lnTo>
                  <a:pt x="20266" y="64387"/>
                </a:lnTo>
                <a:lnTo>
                  <a:pt x="32494" y="66834"/>
                </a:lnTo>
                <a:lnTo>
                  <a:pt x="44721" y="64387"/>
                </a:lnTo>
                <a:lnTo>
                  <a:pt x="55471" y="57047"/>
                </a:lnTo>
                <a:lnTo>
                  <a:pt x="62609" y="45991"/>
                </a:lnTo>
                <a:lnTo>
                  <a:pt x="64989" y="33416"/>
                </a:lnTo>
                <a:lnTo>
                  <a:pt x="62609" y="20841"/>
                </a:lnTo>
                <a:lnTo>
                  <a:pt x="55471" y="9787"/>
                </a:lnTo>
                <a:lnTo>
                  <a:pt x="44721" y="2446"/>
                </a:lnTo>
                <a:lnTo>
                  <a:pt x="32494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44404" y="2627431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1"/>
                </a:lnTo>
                <a:lnTo>
                  <a:pt x="0" y="33415"/>
                </a:lnTo>
                <a:lnTo>
                  <a:pt x="2379" y="45990"/>
                </a:lnTo>
                <a:lnTo>
                  <a:pt x="9517" y="57044"/>
                </a:lnTo>
                <a:lnTo>
                  <a:pt x="20267" y="64385"/>
                </a:lnTo>
                <a:lnTo>
                  <a:pt x="32495" y="66832"/>
                </a:lnTo>
                <a:lnTo>
                  <a:pt x="44724" y="64385"/>
                </a:lnTo>
                <a:lnTo>
                  <a:pt x="55473" y="57044"/>
                </a:lnTo>
                <a:lnTo>
                  <a:pt x="62612" y="45990"/>
                </a:lnTo>
                <a:lnTo>
                  <a:pt x="64991" y="33415"/>
                </a:lnTo>
                <a:lnTo>
                  <a:pt x="62612" y="20841"/>
                </a:lnTo>
                <a:lnTo>
                  <a:pt x="55473" y="9786"/>
                </a:lnTo>
                <a:lnTo>
                  <a:pt x="44724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94722" y="2677204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2"/>
                </a:lnTo>
                <a:lnTo>
                  <a:pt x="9517" y="57046"/>
                </a:lnTo>
                <a:lnTo>
                  <a:pt x="20267" y="64387"/>
                </a:lnTo>
                <a:lnTo>
                  <a:pt x="32495" y="66835"/>
                </a:lnTo>
                <a:lnTo>
                  <a:pt x="44723" y="64387"/>
                </a:lnTo>
                <a:lnTo>
                  <a:pt x="55473" y="57046"/>
                </a:lnTo>
                <a:lnTo>
                  <a:pt x="62611" y="45992"/>
                </a:lnTo>
                <a:lnTo>
                  <a:pt x="64990" y="33417"/>
                </a:lnTo>
                <a:lnTo>
                  <a:pt x="62611" y="20842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645039" y="2726977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8" y="9787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2"/>
                </a:lnTo>
                <a:lnTo>
                  <a:pt x="9518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7"/>
                </a:lnTo>
                <a:lnTo>
                  <a:pt x="62612" y="45992"/>
                </a:lnTo>
                <a:lnTo>
                  <a:pt x="64991" y="33417"/>
                </a:lnTo>
                <a:lnTo>
                  <a:pt x="62612" y="20842"/>
                </a:lnTo>
                <a:lnTo>
                  <a:pt x="55473" y="9787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595358" y="2776750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1"/>
                </a:lnTo>
                <a:lnTo>
                  <a:pt x="0" y="33417"/>
                </a:lnTo>
                <a:lnTo>
                  <a:pt x="2379" y="45991"/>
                </a:lnTo>
                <a:lnTo>
                  <a:pt x="9517" y="57046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4" y="64387"/>
                </a:lnTo>
                <a:lnTo>
                  <a:pt x="55473" y="57046"/>
                </a:lnTo>
                <a:lnTo>
                  <a:pt x="62612" y="45991"/>
                </a:lnTo>
                <a:lnTo>
                  <a:pt x="64991" y="33417"/>
                </a:lnTo>
                <a:lnTo>
                  <a:pt x="62612" y="20841"/>
                </a:lnTo>
                <a:lnTo>
                  <a:pt x="55473" y="9786"/>
                </a:lnTo>
                <a:lnTo>
                  <a:pt x="44724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45675" y="2826523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6" y="2447"/>
                </a:lnTo>
                <a:lnTo>
                  <a:pt x="9517" y="9788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2"/>
                </a:lnTo>
                <a:lnTo>
                  <a:pt x="9517" y="57048"/>
                </a:lnTo>
                <a:lnTo>
                  <a:pt x="20266" y="64388"/>
                </a:lnTo>
                <a:lnTo>
                  <a:pt x="32495" y="66835"/>
                </a:lnTo>
                <a:lnTo>
                  <a:pt x="44723" y="64388"/>
                </a:lnTo>
                <a:lnTo>
                  <a:pt x="55473" y="57048"/>
                </a:lnTo>
                <a:lnTo>
                  <a:pt x="62611" y="45992"/>
                </a:lnTo>
                <a:lnTo>
                  <a:pt x="64990" y="33417"/>
                </a:lnTo>
                <a:lnTo>
                  <a:pt x="62611" y="20842"/>
                </a:lnTo>
                <a:lnTo>
                  <a:pt x="55473" y="9788"/>
                </a:lnTo>
                <a:lnTo>
                  <a:pt x="44723" y="2447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495993" y="2876296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8" y="9787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1"/>
                </a:lnTo>
                <a:lnTo>
                  <a:pt x="9518" y="57045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5"/>
                </a:lnTo>
                <a:lnTo>
                  <a:pt x="62612" y="45991"/>
                </a:lnTo>
                <a:lnTo>
                  <a:pt x="64991" y="33417"/>
                </a:lnTo>
                <a:lnTo>
                  <a:pt x="62612" y="20842"/>
                </a:lnTo>
                <a:lnTo>
                  <a:pt x="55473" y="9787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446312" y="2926069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8" y="9786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2"/>
                </a:lnTo>
                <a:lnTo>
                  <a:pt x="9518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7"/>
                </a:lnTo>
                <a:lnTo>
                  <a:pt x="62612" y="45992"/>
                </a:lnTo>
                <a:lnTo>
                  <a:pt x="64991" y="33417"/>
                </a:lnTo>
                <a:lnTo>
                  <a:pt x="62612" y="20842"/>
                </a:lnTo>
                <a:lnTo>
                  <a:pt x="55473" y="9786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85785" y="2604785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7"/>
                </a:lnTo>
                <a:lnTo>
                  <a:pt x="2379" y="20842"/>
                </a:lnTo>
                <a:lnTo>
                  <a:pt x="0" y="33417"/>
                </a:lnTo>
                <a:lnTo>
                  <a:pt x="2379" y="45991"/>
                </a:lnTo>
                <a:lnTo>
                  <a:pt x="9517" y="57045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4" y="64387"/>
                </a:lnTo>
                <a:lnTo>
                  <a:pt x="55473" y="57045"/>
                </a:lnTo>
                <a:lnTo>
                  <a:pt x="62611" y="45991"/>
                </a:lnTo>
                <a:lnTo>
                  <a:pt x="64990" y="33417"/>
                </a:lnTo>
                <a:lnTo>
                  <a:pt x="62611" y="20842"/>
                </a:lnTo>
                <a:lnTo>
                  <a:pt x="55473" y="9787"/>
                </a:lnTo>
                <a:lnTo>
                  <a:pt x="44724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908526" y="2681686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1"/>
                </a:lnTo>
                <a:lnTo>
                  <a:pt x="0" y="33416"/>
                </a:lnTo>
                <a:lnTo>
                  <a:pt x="2379" y="45991"/>
                </a:lnTo>
                <a:lnTo>
                  <a:pt x="9517" y="57046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4" y="64387"/>
                </a:lnTo>
                <a:lnTo>
                  <a:pt x="55473" y="57046"/>
                </a:lnTo>
                <a:lnTo>
                  <a:pt x="62611" y="45991"/>
                </a:lnTo>
                <a:lnTo>
                  <a:pt x="64990" y="33416"/>
                </a:lnTo>
                <a:lnTo>
                  <a:pt x="62611" y="20841"/>
                </a:lnTo>
                <a:lnTo>
                  <a:pt x="55473" y="9786"/>
                </a:lnTo>
                <a:lnTo>
                  <a:pt x="44724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908526" y="2776750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6"/>
                </a:lnTo>
                <a:lnTo>
                  <a:pt x="2379" y="20841"/>
                </a:lnTo>
                <a:lnTo>
                  <a:pt x="0" y="33417"/>
                </a:lnTo>
                <a:lnTo>
                  <a:pt x="2379" y="45991"/>
                </a:lnTo>
                <a:lnTo>
                  <a:pt x="9517" y="57046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4" y="64387"/>
                </a:lnTo>
                <a:lnTo>
                  <a:pt x="55473" y="57046"/>
                </a:lnTo>
                <a:lnTo>
                  <a:pt x="62611" y="45991"/>
                </a:lnTo>
                <a:lnTo>
                  <a:pt x="64990" y="33417"/>
                </a:lnTo>
                <a:lnTo>
                  <a:pt x="62611" y="20841"/>
                </a:lnTo>
                <a:lnTo>
                  <a:pt x="55473" y="9786"/>
                </a:lnTo>
                <a:lnTo>
                  <a:pt x="44724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870881" y="2831500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4" y="0"/>
                </a:moveTo>
                <a:lnTo>
                  <a:pt x="20266" y="2446"/>
                </a:lnTo>
                <a:lnTo>
                  <a:pt x="9517" y="9787"/>
                </a:lnTo>
                <a:lnTo>
                  <a:pt x="2379" y="20841"/>
                </a:lnTo>
                <a:lnTo>
                  <a:pt x="0" y="33416"/>
                </a:lnTo>
                <a:lnTo>
                  <a:pt x="2379" y="45991"/>
                </a:lnTo>
                <a:lnTo>
                  <a:pt x="9517" y="57047"/>
                </a:lnTo>
                <a:lnTo>
                  <a:pt x="20266" y="64387"/>
                </a:lnTo>
                <a:lnTo>
                  <a:pt x="32494" y="66834"/>
                </a:lnTo>
                <a:lnTo>
                  <a:pt x="44721" y="64387"/>
                </a:lnTo>
                <a:lnTo>
                  <a:pt x="55471" y="57047"/>
                </a:lnTo>
                <a:lnTo>
                  <a:pt x="62609" y="45991"/>
                </a:lnTo>
                <a:lnTo>
                  <a:pt x="64989" y="33416"/>
                </a:lnTo>
                <a:lnTo>
                  <a:pt x="62609" y="20841"/>
                </a:lnTo>
                <a:lnTo>
                  <a:pt x="55471" y="9787"/>
                </a:lnTo>
                <a:lnTo>
                  <a:pt x="44721" y="2446"/>
                </a:lnTo>
                <a:lnTo>
                  <a:pt x="32494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806320" y="2871319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7" y="9787"/>
                </a:lnTo>
                <a:lnTo>
                  <a:pt x="2379" y="20841"/>
                </a:lnTo>
                <a:lnTo>
                  <a:pt x="0" y="33416"/>
                </a:lnTo>
                <a:lnTo>
                  <a:pt x="2379" y="45991"/>
                </a:lnTo>
                <a:lnTo>
                  <a:pt x="9517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4" y="64387"/>
                </a:lnTo>
                <a:lnTo>
                  <a:pt x="55473" y="57047"/>
                </a:lnTo>
                <a:lnTo>
                  <a:pt x="62611" y="45991"/>
                </a:lnTo>
                <a:lnTo>
                  <a:pt x="64990" y="33416"/>
                </a:lnTo>
                <a:lnTo>
                  <a:pt x="62611" y="20841"/>
                </a:lnTo>
                <a:lnTo>
                  <a:pt x="55473" y="9787"/>
                </a:lnTo>
                <a:lnTo>
                  <a:pt x="44724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39436" y="2831500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8" y="9787"/>
                </a:lnTo>
                <a:lnTo>
                  <a:pt x="2379" y="20841"/>
                </a:lnTo>
                <a:lnTo>
                  <a:pt x="0" y="33416"/>
                </a:lnTo>
                <a:lnTo>
                  <a:pt x="2379" y="45991"/>
                </a:lnTo>
                <a:lnTo>
                  <a:pt x="9518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3" y="64387"/>
                </a:lnTo>
                <a:lnTo>
                  <a:pt x="55473" y="57047"/>
                </a:lnTo>
                <a:lnTo>
                  <a:pt x="62612" y="45991"/>
                </a:lnTo>
                <a:lnTo>
                  <a:pt x="64991" y="33416"/>
                </a:lnTo>
                <a:lnTo>
                  <a:pt x="62612" y="20841"/>
                </a:lnTo>
                <a:lnTo>
                  <a:pt x="55473" y="9787"/>
                </a:lnTo>
                <a:lnTo>
                  <a:pt x="44723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704658" y="2751863"/>
            <a:ext cx="49054" cy="50483"/>
          </a:xfrm>
          <a:custGeom>
            <a:avLst/>
            <a:gdLst/>
            <a:ahLst/>
            <a:cxnLst/>
            <a:rect l="l" t="t" r="r" b="b"/>
            <a:pathLst>
              <a:path w="65405" h="67310">
                <a:moveTo>
                  <a:pt x="32495" y="0"/>
                </a:moveTo>
                <a:lnTo>
                  <a:pt x="20267" y="2446"/>
                </a:lnTo>
                <a:lnTo>
                  <a:pt x="9518" y="9786"/>
                </a:lnTo>
                <a:lnTo>
                  <a:pt x="2379" y="20841"/>
                </a:lnTo>
                <a:lnTo>
                  <a:pt x="0" y="33417"/>
                </a:lnTo>
                <a:lnTo>
                  <a:pt x="2379" y="45992"/>
                </a:lnTo>
                <a:lnTo>
                  <a:pt x="9518" y="57047"/>
                </a:lnTo>
                <a:lnTo>
                  <a:pt x="20267" y="64387"/>
                </a:lnTo>
                <a:lnTo>
                  <a:pt x="32495" y="66834"/>
                </a:lnTo>
                <a:lnTo>
                  <a:pt x="44724" y="64387"/>
                </a:lnTo>
                <a:lnTo>
                  <a:pt x="55474" y="57047"/>
                </a:lnTo>
                <a:lnTo>
                  <a:pt x="62612" y="45992"/>
                </a:lnTo>
                <a:lnTo>
                  <a:pt x="64991" y="33417"/>
                </a:lnTo>
                <a:lnTo>
                  <a:pt x="62612" y="20841"/>
                </a:lnTo>
                <a:lnTo>
                  <a:pt x="55474" y="9786"/>
                </a:lnTo>
                <a:lnTo>
                  <a:pt x="44724" y="2446"/>
                </a:lnTo>
                <a:lnTo>
                  <a:pt x="32495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782723" y="2391046"/>
            <a:ext cx="170974" cy="323850"/>
          </a:xfrm>
          <a:custGeom>
            <a:avLst/>
            <a:gdLst/>
            <a:ahLst/>
            <a:cxnLst/>
            <a:rect l="l" t="t" r="r" b="b"/>
            <a:pathLst>
              <a:path w="227964" h="431800">
                <a:moveTo>
                  <a:pt x="194906" y="370318"/>
                </a:moveTo>
                <a:lnTo>
                  <a:pt x="165168" y="411263"/>
                </a:lnTo>
                <a:lnTo>
                  <a:pt x="131427" y="431735"/>
                </a:lnTo>
                <a:lnTo>
                  <a:pt x="96351" y="431735"/>
                </a:lnTo>
                <a:lnTo>
                  <a:pt x="62610" y="411263"/>
                </a:lnTo>
                <a:lnTo>
                  <a:pt x="32873" y="370318"/>
                </a:lnTo>
                <a:lnTo>
                  <a:pt x="16436" y="330825"/>
                </a:lnTo>
                <a:lnTo>
                  <a:pt x="5478" y="286696"/>
                </a:lnTo>
                <a:lnTo>
                  <a:pt x="0" y="239786"/>
                </a:lnTo>
                <a:lnTo>
                  <a:pt x="0" y="191949"/>
                </a:lnTo>
                <a:lnTo>
                  <a:pt x="5478" y="145038"/>
                </a:lnTo>
                <a:lnTo>
                  <a:pt x="16436" y="100910"/>
                </a:lnTo>
                <a:lnTo>
                  <a:pt x="32873" y="61416"/>
                </a:lnTo>
                <a:lnTo>
                  <a:pt x="62610" y="20472"/>
                </a:lnTo>
                <a:lnTo>
                  <a:pt x="96351" y="0"/>
                </a:lnTo>
                <a:lnTo>
                  <a:pt x="131427" y="0"/>
                </a:lnTo>
                <a:lnTo>
                  <a:pt x="165168" y="20472"/>
                </a:lnTo>
                <a:lnTo>
                  <a:pt x="194906" y="61416"/>
                </a:lnTo>
                <a:lnTo>
                  <a:pt x="211342" y="100910"/>
                </a:lnTo>
                <a:lnTo>
                  <a:pt x="222300" y="145038"/>
                </a:lnTo>
                <a:lnTo>
                  <a:pt x="227779" y="191949"/>
                </a:lnTo>
                <a:lnTo>
                  <a:pt x="227779" y="239786"/>
                </a:lnTo>
                <a:lnTo>
                  <a:pt x="222300" y="286696"/>
                </a:lnTo>
                <a:lnTo>
                  <a:pt x="211342" y="330825"/>
                </a:lnTo>
                <a:lnTo>
                  <a:pt x="194906" y="370318"/>
                </a:lnTo>
                <a:close/>
              </a:path>
            </a:pathLst>
          </a:custGeom>
          <a:ln w="12852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576959" y="2587944"/>
            <a:ext cx="170974" cy="323850"/>
          </a:xfrm>
          <a:custGeom>
            <a:avLst/>
            <a:gdLst/>
            <a:ahLst/>
            <a:cxnLst/>
            <a:rect l="l" t="t" r="r" b="b"/>
            <a:pathLst>
              <a:path w="227964" h="431800">
                <a:moveTo>
                  <a:pt x="194906" y="370318"/>
                </a:moveTo>
                <a:lnTo>
                  <a:pt x="165168" y="411263"/>
                </a:lnTo>
                <a:lnTo>
                  <a:pt x="131427" y="431735"/>
                </a:lnTo>
                <a:lnTo>
                  <a:pt x="96351" y="431735"/>
                </a:lnTo>
                <a:lnTo>
                  <a:pt x="62610" y="411263"/>
                </a:lnTo>
                <a:lnTo>
                  <a:pt x="32873" y="370318"/>
                </a:lnTo>
                <a:lnTo>
                  <a:pt x="16436" y="330825"/>
                </a:lnTo>
                <a:lnTo>
                  <a:pt x="5478" y="286696"/>
                </a:lnTo>
                <a:lnTo>
                  <a:pt x="0" y="239786"/>
                </a:lnTo>
                <a:lnTo>
                  <a:pt x="0" y="191949"/>
                </a:lnTo>
                <a:lnTo>
                  <a:pt x="5478" y="145038"/>
                </a:lnTo>
                <a:lnTo>
                  <a:pt x="16436" y="100910"/>
                </a:lnTo>
                <a:lnTo>
                  <a:pt x="32873" y="61416"/>
                </a:lnTo>
                <a:lnTo>
                  <a:pt x="62610" y="20472"/>
                </a:lnTo>
                <a:lnTo>
                  <a:pt x="96351" y="0"/>
                </a:lnTo>
                <a:lnTo>
                  <a:pt x="131427" y="0"/>
                </a:lnTo>
                <a:lnTo>
                  <a:pt x="165168" y="20472"/>
                </a:lnTo>
                <a:lnTo>
                  <a:pt x="194906" y="61416"/>
                </a:lnTo>
                <a:lnTo>
                  <a:pt x="211342" y="100910"/>
                </a:lnTo>
                <a:lnTo>
                  <a:pt x="222300" y="145038"/>
                </a:lnTo>
                <a:lnTo>
                  <a:pt x="227779" y="191949"/>
                </a:lnTo>
                <a:lnTo>
                  <a:pt x="227779" y="239786"/>
                </a:lnTo>
                <a:lnTo>
                  <a:pt x="222300" y="286696"/>
                </a:lnTo>
                <a:lnTo>
                  <a:pt x="211342" y="330825"/>
                </a:lnTo>
                <a:lnTo>
                  <a:pt x="194906" y="370318"/>
                </a:lnTo>
                <a:close/>
              </a:path>
            </a:pathLst>
          </a:custGeom>
          <a:ln w="12852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484629" y="2689685"/>
            <a:ext cx="170974" cy="323850"/>
          </a:xfrm>
          <a:custGeom>
            <a:avLst/>
            <a:gdLst/>
            <a:ahLst/>
            <a:cxnLst/>
            <a:rect l="l" t="t" r="r" b="b"/>
            <a:pathLst>
              <a:path w="227964" h="431800">
                <a:moveTo>
                  <a:pt x="194906" y="370318"/>
                </a:moveTo>
                <a:lnTo>
                  <a:pt x="165168" y="411263"/>
                </a:lnTo>
                <a:lnTo>
                  <a:pt x="131427" y="431735"/>
                </a:lnTo>
                <a:lnTo>
                  <a:pt x="96351" y="431735"/>
                </a:lnTo>
                <a:lnTo>
                  <a:pt x="62610" y="411263"/>
                </a:lnTo>
                <a:lnTo>
                  <a:pt x="32873" y="370318"/>
                </a:lnTo>
                <a:lnTo>
                  <a:pt x="16436" y="330825"/>
                </a:lnTo>
                <a:lnTo>
                  <a:pt x="5478" y="286696"/>
                </a:lnTo>
                <a:lnTo>
                  <a:pt x="0" y="239786"/>
                </a:lnTo>
                <a:lnTo>
                  <a:pt x="0" y="191949"/>
                </a:lnTo>
                <a:lnTo>
                  <a:pt x="5478" y="145038"/>
                </a:lnTo>
                <a:lnTo>
                  <a:pt x="16436" y="100910"/>
                </a:lnTo>
                <a:lnTo>
                  <a:pt x="32873" y="61416"/>
                </a:lnTo>
                <a:lnTo>
                  <a:pt x="62610" y="20472"/>
                </a:lnTo>
                <a:lnTo>
                  <a:pt x="96351" y="0"/>
                </a:lnTo>
                <a:lnTo>
                  <a:pt x="131427" y="0"/>
                </a:lnTo>
                <a:lnTo>
                  <a:pt x="165168" y="20472"/>
                </a:lnTo>
                <a:lnTo>
                  <a:pt x="194906" y="61416"/>
                </a:lnTo>
                <a:lnTo>
                  <a:pt x="211342" y="100910"/>
                </a:lnTo>
                <a:lnTo>
                  <a:pt x="222300" y="145038"/>
                </a:lnTo>
                <a:lnTo>
                  <a:pt x="227779" y="191949"/>
                </a:lnTo>
                <a:lnTo>
                  <a:pt x="227779" y="239786"/>
                </a:lnTo>
                <a:lnTo>
                  <a:pt x="222300" y="286696"/>
                </a:lnTo>
                <a:lnTo>
                  <a:pt x="211342" y="330825"/>
                </a:lnTo>
                <a:lnTo>
                  <a:pt x="194906" y="370318"/>
                </a:lnTo>
                <a:close/>
              </a:path>
            </a:pathLst>
          </a:custGeom>
          <a:ln w="12852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745275" y="2734481"/>
            <a:ext cx="170974" cy="323850"/>
          </a:xfrm>
          <a:custGeom>
            <a:avLst/>
            <a:gdLst/>
            <a:ahLst/>
            <a:cxnLst/>
            <a:rect l="l" t="t" r="r" b="b"/>
            <a:pathLst>
              <a:path w="227964" h="431800">
                <a:moveTo>
                  <a:pt x="194906" y="370318"/>
                </a:moveTo>
                <a:lnTo>
                  <a:pt x="165168" y="411263"/>
                </a:lnTo>
                <a:lnTo>
                  <a:pt x="131427" y="431735"/>
                </a:lnTo>
                <a:lnTo>
                  <a:pt x="96351" y="431735"/>
                </a:lnTo>
                <a:lnTo>
                  <a:pt x="62610" y="411263"/>
                </a:lnTo>
                <a:lnTo>
                  <a:pt x="32873" y="370318"/>
                </a:lnTo>
                <a:lnTo>
                  <a:pt x="16436" y="330825"/>
                </a:lnTo>
                <a:lnTo>
                  <a:pt x="5478" y="286696"/>
                </a:lnTo>
                <a:lnTo>
                  <a:pt x="0" y="239786"/>
                </a:lnTo>
                <a:lnTo>
                  <a:pt x="0" y="191949"/>
                </a:lnTo>
                <a:lnTo>
                  <a:pt x="5478" y="145038"/>
                </a:lnTo>
                <a:lnTo>
                  <a:pt x="16436" y="100910"/>
                </a:lnTo>
                <a:lnTo>
                  <a:pt x="32873" y="61416"/>
                </a:lnTo>
                <a:lnTo>
                  <a:pt x="62610" y="20472"/>
                </a:lnTo>
                <a:lnTo>
                  <a:pt x="96351" y="0"/>
                </a:lnTo>
                <a:lnTo>
                  <a:pt x="131427" y="0"/>
                </a:lnTo>
                <a:lnTo>
                  <a:pt x="165168" y="20472"/>
                </a:lnTo>
                <a:lnTo>
                  <a:pt x="194906" y="61416"/>
                </a:lnTo>
                <a:lnTo>
                  <a:pt x="211342" y="100910"/>
                </a:lnTo>
                <a:lnTo>
                  <a:pt x="222300" y="145038"/>
                </a:lnTo>
                <a:lnTo>
                  <a:pt x="227779" y="191949"/>
                </a:lnTo>
                <a:lnTo>
                  <a:pt x="227779" y="239786"/>
                </a:lnTo>
                <a:lnTo>
                  <a:pt x="222300" y="286696"/>
                </a:lnTo>
                <a:lnTo>
                  <a:pt x="211342" y="330825"/>
                </a:lnTo>
                <a:lnTo>
                  <a:pt x="194906" y="370318"/>
                </a:lnTo>
                <a:close/>
              </a:path>
            </a:pathLst>
          </a:custGeom>
          <a:ln w="12852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849944" y="2636539"/>
            <a:ext cx="170974" cy="323850"/>
          </a:xfrm>
          <a:custGeom>
            <a:avLst/>
            <a:gdLst/>
            <a:ahLst/>
            <a:cxnLst/>
            <a:rect l="l" t="t" r="r" b="b"/>
            <a:pathLst>
              <a:path w="227964" h="431800">
                <a:moveTo>
                  <a:pt x="194906" y="370318"/>
                </a:moveTo>
                <a:lnTo>
                  <a:pt x="165168" y="411263"/>
                </a:lnTo>
                <a:lnTo>
                  <a:pt x="131427" y="431735"/>
                </a:lnTo>
                <a:lnTo>
                  <a:pt x="96351" y="431735"/>
                </a:lnTo>
                <a:lnTo>
                  <a:pt x="62610" y="411263"/>
                </a:lnTo>
                <a:lnTo>
                  <a:pt x="32873" y="370318"/>
                </a:lnTo>
                <a:lnTo>
                  <a:pt x="16436" y="330825"/>
                </a:lnTo>
                <a:lnTo>
                  <a:pt x="5478" y="286696"/>
                </a:lnTo>
                <a:lnTo>
                  <a:pt x="0" y="239786"/>
                </a:lnTo>
                <a:lnTo>
                  <a:pt x="0" y="191949"/>
                </a:lnTo>
                <a:lnTo>
                  <a:pt x="5478" y="145038"/>
                </a:lnTo>
                <a:lnTo>
                  <a:pt x="16436" y="100910"/>
                </a:lnTo>
                <a:lnTo>
                  <a:pt x="32873" y="61416"/>
                </a:lnTo>
                <a:lnTo>
                  <a:pt x="62610" y="20472"/>
                </a:lnTo>
                <a:lnTo>
                  <a:pt x="96351" y="0"/>
                </a:lnTo>
                <a:lnTo>
                  <a:pt x="131427" y="0"/>
                </a:lnTo>
                <a:lnTo>
                  <a:pt x="165168" y="20472"/>
                </a:lnTo>
                <a:lnTo>
                  <a:pt x="194906" y="61416"/>
                </a:lnTo>
                <a:lnTo>
                  <a:pt x="211342" y="100910"/>
                </a:lnTo>
                <a:lnTo>
                  <a:pt x="222300" y="145038"/>
                </a:lnTo>
                <a:lnTo>
                  <a:pt x="227779" y="191949"/>
                </a:lnTo>
                <a:lnTo>
                  <a:pt x="227779" y="239786"/>
                </a:lnTo>
                <a:lnTo>
                  <a:pt x="222300" y="286696"/>
                </a:lnTo>
                <a:lnTo>
                  <a:pt x="211342" y="330825"/>
                </a:lnTo>
                <a:lnTo>
                  <a:pt x="194906" y="370318"/>
                </a:lnTo>
                <a:close/>
              </a:path>
            </a:pathLst>
          </a:custGeom>
          <a:ln w="12852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386672" y="2782487"/>
            <a:ext cx="170974" cy="323850"/>
          </a:xfrm>
          <a:custGeom>
            <a:avLst/>
            <a:gdLst/>
            <a:ahLst/>
            <a:cxnLst/>
            <a:rect l="l" t="t" r="r" b="b"/>
            <a:pathLst>
              <a:path w="227964" h="431800">
                <a:moveTo>
                  <a:pt x="194906" y="370318"/>
                </a:moveTo>
                <a:lnTo>
                  <a:pt x="165168" y="411263"/>
                </a:lnTo>
                <a:lnTo>
                  <a:pt x="131427" y="431735"/>
                </a:lnTo>
                <a:lnTo>
                  <a:pt x="96351" y="431735"/>
                </a:lnTo>
                <a:lnTo>
                  <a:pt x="62610" y="411263"/>
                </a:lnTo>
                <a:lnTo>
                  <a:pt x="32873" y="370318"/>
                </a:lnTo>
                <a:lnTo>
                  <a:pt x="16436" y="330825"/>
                </a:lnTo>
                <a:lnTo>
                  <a:pt x="5478" y="286696"/>
                </a:lnTo>
                <a:lnTo>
                  <a:pt x="0" y="239786"/>
                </a:lnTo>
                <a:lnTo>
                  <a:pt x="0" y="191949"/>
                </a:lnTo>
                <a:lnTo>
                  <a:pt x="5478" y="145038"/>
                </a:lnTo>
                <a:lnTo>
                  <a:pt x="16436" y="100910"/>
                </a:lnTo>
                <a:lnTo>
                  <a:pt x="32873" y="61416"/>
                </a:lnTo>
                <a:lnTo>
                  <a:pt x="62610" y="20472"/>
                </a:lnTo>
                <a:lnTo>
                  <a:pt x="96351" y="0"/>
                </a:lnTo>
                <a:lnTo>
                  <a:pt x="131427" y="0"/>
                </a:lnTo>
                <a:lnTo>
                  <a:pt x="165168" y="20472"/>
                </a:lnTo>
                <a:lnTo>
                  <a:pt x="194906" y="61416"/>
                </a:lnTo>
                <a:lnTo>
                  <a:pt x="211342" y="100910"/>
                </a:lnTo>
                <a:lnTo>
                  <a:pt x="222300" y="145038"/>
                </a:lnTo>
                <a:lnTo>
                  <a:pt x="227779" y="191949"/>
                </a:lnTo>
                <a:lnTo>
                  <a:pt x="227779" y="239786"/>
                </a:lnTo>
                <a:lnTo>
                  <a:pt x="222300" y="286696"/>
                </a:lnTo>
                <a:lnTo>
                  <a:pt x="211342" y="330825"/>
                </a:lnTo>
                <a:lnTo>
                  <a:pt x="194906" y="370318"/>
                </a:lnTo>
                <a:close/>
              </a:path>
            </a:pathLst>
          </a:custGeom>
          <a:ln w="12852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687122" y="2490593"/>
            <a:ext cx="170974" cy="323850"/>
          </a:xfrm>
          <a:custGeom>
            <a:avLst/>
            <a:gdLst/>
            <a:ahLst/>
            <a:cxnLst/>
            <a:rect l="l" t="t" r="r" b="b"/>
            <a:pathLst>
              <a:path w="227964" h="431800">
                <a:moveTo>
                  <a:pt x="194906" y="370318"/>
                </a:moveTo>
                <a:lnTo>
                  <a:pt x="165168" y="411263"/>
                </a:lnTo>
                <a:lnTo>
                  <a:pt x="131427" y="431735"/>
                </a:lnTo>
                <a:lnTo>
                  <a:pt x="96351" y="431735"/>
                </a:lnTo>
                <a:lnTo>
                  <a:pt x="62610" y="411263"/>
                </a:lnTo>
                <a:lnTo>
                  <a:pt x="32873" y="370318"/>
                </a:lnTo>
                <a:lnTo>
                  <a:pt x="16436" y="330825"/>
                </a:lnTo>
                <a:lnTo>
                  <a:pt x="5478" y="286696"/>
                </a:lnTo>
                <a:lnTo>
                  <a:pt x="0" y="239786"/>
                </a:lnTo>
                <a:lnTo>
                  <a:pt x="0" y="191949"/>
                </a:lnTo>
                <a:lnTo>
                  <a:pt x="5478" y="145038"/>
                </a:lnTo>
                <a:lnTo>
                  <a:pt x="16436" y="100910"/>
                </a:lnTo>
                <a:lnTo>
                  <a:pt x="32873" y="61416"/>
                </a:lnTo>
                <a:lnTo>
                  <a:pt x="62610" y="20472"/>
                </a:lnTo>
                <a:lnTo>
                  <a:pt x="96351" y="0"/>
                </a:lnTo>
                <a:lnTo>
                  <a:pt x="131427" y="0"/>
                </a:lnTo>
                <a:lnTo>
                  <a:pt x="165168" y="20472"/>
                </a:lnTo>
                <a:lnTo>
                  <a:pt x="194906" y="61416"/>
                </a:lnTo>
                <a:lnTo>
                  <a:pt x="211342" y="100910"/>
                </a:lnTo>
                <a:lnTo>
                  <a:pt x="222300" y="145038"/>
                </a:lnTo>
                <a:lnTo>
                  <a:pt x="227779" y="191949"/>
                </a:lnTo>
                <a:lnTo>
                  <a:pt x="227779" y="239786"/>
                </a:lnTo>
                <a:lnTo>
                  <a:pt x="222300" y="286696"/>
                </a:lnTo>
                <a:lnTo>
                  <a:pt x="211342" y="330825"/>
                </a:lnTo>
                <a:lnTo>
                  <a:pt x="194906" y="370318"/>
                </a:lnTo>
                <a:close/>
              </a:path>
            </a:pathLst>
          </a:custGeom>
          <a:ln w="12852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74942" y="3425658"/>
            <a:ext cx="310515" cy="0"/>
          </a:xfrm>
          <a:custGeom>
            <a:avLst/>
            <a:gdLst/>
            <a:ahLst/>
            <a:cxnLst/>
            <a:rect l="l" t="t" r="r" b="b"/>
            <a:pathLst>
              <a:path w="414019">
                <a:moveTo>
                  <a:pt x="0" y="0"/>
                </a:moveTo>
                <a:lnTo>
                  <a:pt x="401015" y="0"/>
                </a:lnTo>
                <a:lnTo>
                  <a:pt x="413849" y="0"/>
                </a:lnTo>
              </a:path>
            </a:pathLst>
          </a:custGeom>
          <a:ln w="25714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075704" y="3375515"/>
            <a:ext cx="100489" cy="100489"/>
          </a:xfrm>
          <a:custGeom>
            <a:avLst/>
            <a:gdLst/>
            <a:ahLst/>
            <a:cxnLst/>
            <a:rect l="l" t="t" r="r" b="b"/>
            <a:pathLst>
              <a:path w="133984" h="133985">
                <a:moveTo>
                  <a:pt x="0" y="0"/>
                </a:moveTo>
                <a:lnTo>
                  <a:pt x="0" y="133717"/>
                </a:lnTo>
                <a:lnTo>
                  <a:pt x="133473" y="66857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682837" y="3425658"/>
            <a:ext cx="310515" cy="0"/>
          </a:xfrm>
          <a:custGeom>
            <a:avLst/>
            <a:gdLst/>
            <a:ahLst/>
            <a:cxnLst/>
            <a:rect l="l" t="t" r="r" b="b"/>
            <a:pathLst>
              <a:path w="414019">
                <a:moveTo>
                  <a:pt x="0" y="0"/>
                </a:moveTo>
                <a:lnTo>
                  <a:pt x="401015" y="0"/>
                </a:lnTo>
                <a:lnTo>
                  <a:pt x="413849" y="0"/>
                </a:lnTo>
              </a:path>
            </a:pathLst>
          </a:custGeom>
          <a:ln w="25714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983598" y="3375515"/>
            <a:ext cx="100489" cy="100489"/>
          </a:xfrm>
          <a:custGeom>
            <a:avLst/>
            <a:gdLst/>
            <a:ahLst/>
            <a:cxnLst/>
            <a:rect l="l" t="t" r="r" b="b"/>
            <a:pathLst>
              <a:path w="133985" h="133985">
                <a:moveTo>
                  <a:pt x="0" y="0"/>
                </a:moveTo>
                <a:lnTo>
                  <a:pt x="0" y="133717"/>
                </a:lnTo>
                <a:lnTo>
                  <a:pt x="133473" y="66857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892671" y="2386908"/>
            <a:ext cx="814388" cy="172878"/>
          </a:xfrm>
          <a:custGeom>
            <a:avLst/>
            <a:gdLst/>
            <a:ahLst/>
            <a:cxnLst/>
            <a:rect l="l" t="t" r="r" b="b"/>
            <a:pathLst>
              <a:path w="1085850" h="230504">
                <a:moveTo>
                  <a:pt x="3305" y="0"/>
                </a:moveTo>
                <a:lnTo>
                  <a:pt x="1085347" y="213449"/>
                </a:lnTo>
                <a:lnTo>
                  <a:pt x="1082041" y="230269"/>
                </a:lnTo>
                <a:lnTo>
                  <a:pt x="0" y="16820"/>
                </a:lnTo>
                <a:lnTo>
                  <a:pt x="3305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686601" y="2507926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6" y="0"/>
                </a:moveTo>
                <a:lnTo>
                  <a:pt x="14112" y="4395"/>
                </a:lnTo>
                <a:lnTo>
                  <a:pt x="6627" y="17582"/>
                </a:lnTo>
                <a:lnTo>
                  <a:pt x="1656" y="37439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5"/>
                </a:lnTo>
                <a:lnTo>
                  <a:pt x="14112" y="115661"/>
                </a:lnTo>
                <a:lnTo>
                  <a:pt x="22626" y="120056"/>
                </a:lnTo>
                <a:lnTo>
                  <a:pt x="31141" y="115661"/>
                </a:lnTo>
                <a:lnTo>
                  <a:pt x="38626" y="102475"/>
                </a:lnTo>
                <a:lnTo>
                  <a:pt x="43597" y="82617"/>
                </a:lnTo>
                <a:lnTo>
                  <a:pt x="45253" y="60028"/>
                </a:lnTo>
                <a:lnTo>
                  <a:pt x="43597" y="37439"/>
                </a:lnTo>
                <a:lnTo>
                  <a:pt x="38626" y="17582"/>
                </a:lnTo>
                <a:lnTo>
                  <a:pt x="31141" y="4395"/>
                </a:lnTo>
                <a:lnTo>
                  <a:pt x="22626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579651" y="2605552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7" y="0"/>
                </a:moveTo>
                <a:lnTo>
                  <a:pt x="14112" y="4395"/>
                </a:lnTo>
                <a:lnTo>
                  <a:pt x="6627" y="17582"/>
                </a:lnTo>
                <a:lnTo>
                  <a:pt x="1656" y="37440"/>
                </a:lnTo>
                <a:lnTo>
                  <a:pt x="0" y="60029"/>
                </a:lnTo>
                <a:lnTo>
                  <a:pt x="1656" y="82618"/>
                </a:lnTo>
                <a:lnTo>
                  <a:pt x="6627" y="102475"/>
                </a:lnTo>
                <a:lnTo>
                  <a:pt x="14112" y="115662"/>
                </a:lnTo>
                <a:lnTo>
                  <a:pt x="22627" y="120058"/>
                </a:lnTo>
                <a:lnTo>
                  <a:pt x="31142" y="115662"/>
                </a:lnTo>
                <a:lnTo>
                  <a:pt x="38627" y="102475"/>
                </a:lnTo>
                <a:lnTo>
                  <a:pt x="43598" y="82618"/>
                </a:lnTo>
                <a:lnTo>
                  <a:pt x="45255" y="60029"/>
                </a:lnTo>
                <a:lnTo>
                  <a:pt x="43598" y="37440"/>
                </a:lnTo>
                <a:lnTo>
                  <a:pt x="38627" y="17582"/>
                </a:lnTo>
                <a:lnTo>
                  <a:pt x="31142" y="4395"/>
                </a:lnTo>
                <a:lnTo>
                  <a:pt x="22627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373962" y="2806564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19" h="120650">
                <a:moveTo>
                  <a:pt x="22628" y="0"/>
                </a:moveTo>
                <a:lnTo>
                  <a:pt x="14113" y="4395"/>
                </a:lnTo>
                <a:lnTo>
                  <a:pt x="6627" y="17582"/>
                </a:lnTo>
                <a:lnTo>
                  <a:pt x="1656" y="37440"/>
                </a:lnTo>
                <a:lnTo>
                  <a:pt x="0" y="60030"/>
                </a:lnTo>
                <a:lnTo>
                  <a:pt x="1656" y="82619"/>
                </a:lnTo>
                <a:lnTo>
                  <a:pt x="6627" y="102476"/>
                </a:lnTo>
                <a:lnTo>
                  <a:pt x="14113" y="115663"/>
                </a:lnTo>
                <a:lnTo>
                  <a:pt x="22628" y="120058"/>
                </a:lnTo>
                <a:lnTo>
                  <a:pt x="31143" y="115663"/>
                </a:lnTo>
                <a:lnTo>
                  <a:pt x="38628" y="102476"/>
                </a:lnTo>
                <a:lnTo>
                  <a:pt x="43599" y="82619"/>
                </a:lnTo>
                <a:lnTo>
                  <a:pt x="45256" y="60030"/>
                </a:lnTo>
                <a:lnTo>
                  <a:pt x="43599" y="37440"/>
                </a:lnTo>
                <a:lnTo>
                  <a:pt x="38628" y="17582"/>
                </a:lnTo>
                <a:lnTo>
                  <a:pt x="31143" y="4395"/>
                </a:lnTo>
                <a:lnTo>
                  <a:pt x="226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636918" y="2851360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8" y="0"/>
                </a:moveTo>
                <a:lnTo>
                  <a:pt x="14113" y="4395"/>
                </a:lnTo>
                <a:lnTo>
                  <a:pt x="6627" y="17581"/>
                </a:lnTo>
                <a:lnTo>
                  <a:pt x="1656" y="37439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5"/>
                </a:lnTo>
                <a:lnTo>
                  <a:pt x="14113" y="115661"/>
                </a:lnTo>
                <a:lnTo>
                  <a:pt x="22628" y="120056"/>
                </a:lnTo>
                <a:lnTo>
                  <a:pt x="31143" y="115661"/>
                </a:lnTo>
                <a:lnTo>
                  <a:pt x="38628" y="102475"/>
                </a:lnTo>
                <a:lnTo>
                  <a:pt x="43599" y="82617"/>
                </a:lnTo>
                <a:lnTo>
                  <a:pt x="45256" y="60028"/>
                </a:lnTo>
                <a:lnTo>
                  <a:pt x="43599" y="37439"/>
                </a:lnTo>
                <a:lnTo>
                  <a:pt x="38628" y="17581"/>
                </a:lnTo>
                <a:lnTo>
                  <a:pt x="31143" y="4395"/>
                </a:lnTo>
                <a:lnTo>
                  <a:pt x="226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479434" y="2706250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8" y="0"/>
                </a:moveTo>
                <a:lnTo>
                  <a:pt x="14113" y="4395"/>
                </a:lnTo>
                <a:lnTo>
                  <a:pt x="6627" y="17582"/>
                </a:lnTo>
                <a:lnTo>
                  <a:pt x="1656" y="37439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5"/>
                </a:lnTo>
                <a:lnTo>
                  <a:pt x="14113" y="115661"/>
                </a:lnTo>
                <a:lnTo>
                  <a:pt x="22628" y="120056"/>
                </a:lnTo>
                <a:lnTo>
                  <a:pt x="31143" y="115661"/>
                </a:lnTo>
                <a:lnTo>
                  <a:pt x="38628" y="102475"/>
                </a:lnTo>
                <a:lnTo>
                  <a:pt x="43599" y="82617"/>
                </a:lnTo>
                <a:lnTo>
                  <a:pt x="45256" y="60028"/>
                </a:lnTo>
                <a:lnTo>
                  <a:pt x="43599" y="37439"/>
                </a:lnTo>
                <a:lnTo>
                  <a:pt x="38628" y="17582"/>
                </a:lnTo>
                <a:lnTo>
                  <a:pt x="31143" y="4395"/>
                </a:lnTo>
                <a:lnTo>
                  <a:pt x="226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282039" y="2907646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19" h="120650">
                <a:moveTo>
                  <a:pt x="22626" y="0"/>
                </a:moveTo>
                <a:lnTo>
                  <a:pt x="14112" y="4395"/>
                </a:lnTo>
                <a:lnTo>
                  <a:pt x="6627" y="17581"/>
                </a:lnTo>
                <a:lnTo>
                  <a:pt x="1656" y="37439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5"/>
                </a:lnTo>
                <a:lnTo>
                  <a:pt x="14112" y="115662"/>
                </a:lnTo>
                <a:lnTo>
                  <a:pt x="22626" y="120057"/>
                </a:lnTo>
                <a:lnTo>
                  <a:pt x="31141" y="115662"/>
                </a:lnTo>
                <a:lnTo>
                  <a:pt x="38626" y="102475"/>
                </a:lnTo>
                <a:lnTo>
                  <a:pt x="43597" y="82617"/>
                </a:lnTo>
                <a:lnTo>
                  <a:pt x="45253" y="60028"/>
                </a:lnTo>
                <a:lnTo>
                  <a:pt x="43597" y="37439"/>
                </a:lnTo>
                <a:lnTo>
                  <a:pt x="38626" y="17581"/>
                </a:lnTo>
                <a:lnTo>
                  <a:pt x="31141" y="4395"/>
                </a:lnTo>
                <a:lnTo>
                  <a:pt x="22626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749064" y="2761768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7" y="0"/>
                </a:moveTo>
                <a:lnTo>
                  <a:pt x="14112" y="4395"/>
                </a:lnTo>
                <a:lnTo>
                  <a:pt x="6627" y="17582"/>
                </a:lnTo>
                <a:lnTo>
                  <a:pt x="1656" y="37439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5"/>
                </a:lnTo>
                <a:lnTo>
                  <a:pt x="14112" y="115662"/>
                </a:lnTo>
                <a:lnTo>
                  <a:pt x="22627" y="120058"/>
                </a:lnTo>
                <a:lnTo>
                  <a:pt x="31142" y="115662"/>
                </a:lnTo>
                <a:lnTo>
                  <a:pt x="38627" y="102475"/>
                </a:lnTo>
                <a:lnTo>
                  <a:pt x="43598" y="82617"/>
                </a:lnTo>
                <a:lnTo>
                  <a:pt x="45255" y="60028"/>
                </a:lnTo>
                <a:lnTo>
                  <a:pt x="43598" y="37439"/>
                </a:lnTo>
                <a:lnTo>
                  <a:pt x="38627" y="17582"/>
                </a:lnTo>
                <a:lnTo>
                  <a:pt x="31142" y="4395"/>
                </a:lnTo>
                <a:lnTo>
                  <a:pt x="22627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882471" y="2551018"/>
            <a:ext cx="820103" cy="170497"/>
          </a:xfrm>
          <a:custGeom>
            <a:avLst/>
            <a:gdLst/>
            <a:ahLst/>
            <a:cxnLst/>
            <a:rect l="l" t="t" r="r" b="b"/>
            <a:pathLst>
              <a:path w="1093470" h="227329">
                <a:moveTo>
                  <a:pt x="0" y="210399"/>
                </a:moveTo>
                <a:lnTo>
                  <a:pt x="1090220" y="0"/>
                </a:lnTo>
                <a:lnTo>
                  <a:pt x="1093456" y="16833"/>
                </a:lnTo>
                <a:lnTo>
                  <a:pt x="3236" y="227233"/>
                </a:lnTo>
                <a:lnTo>
                  <a:pt x="0" y="210399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752008" y="1799511"/>
            <a:ext cx="1602783" cy="20611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174140" y="2003276"/>
            <a:ext cx="758666" cy="1607344"/>
          </a:xfrm>
          <a:custGeom>
            <a:avLst/>
            <a:gdLst/>
            <a:ahLst/>
            <a:cxnLst/>
            <a:rect l="l" t="t" r="r" b="b"/>
            <a:pathLst>
              <a:path w="1011554" h="2143125">
                <a:moveTo>
                  <a:pt x="1011360" y="0"/>
                </a:moveTo>
                <a:lnTo>
                  <a:pt x="11193" y="837098"/>
                </a:lnTo>
                <a:lnTo>
                  <a:pt x="0" y="2142704"/>
                </a:lnTo>
                <a:lnTo>
                  <a:pt x="1000168" y="1305606"/>
                </a:lnTo>
                <a:lnTo>
                  <a:pt x="1011360" y="0"/>
                </a:lnTo>
                <a:close/>
              </a:path>
            </a:pathLst>
          </a:custGeom>
          <a:solidFill>
            <a:srgbClr val="0096FF">
              <a:alpha val="4908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476265" y="2779577"/>
            <a:ext cx="814388" cy="172878"/>
          </a:xfrm>
          <a:custGeom>
            <a:avLst/>
            <a:gdLst/>
            <a:ahLst/>
            <a:cxnLst/>
            <a:rect l="l" t="t" r="r" b="b"/>
            <a:pathLst>
              <a:path w="1085850" h="230504">
                <a:moveTo>
                  <a:pt x="3305" y="0"/>
                </a:moveTo>
                <a:lnTo>
                  <a:pt x="1085347" y="213449"/>
                </a:lnTo>
                <a:lnTo>
                  <a:pt x="1082041" y="230269"/>
                </a:lnTo>
                <a:lnTo>
                  <a:pt x="0" y="16820"/>
                </a:lnTo>
                <a:lnTo>
                  <a:pt x="3305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473223" y="2945198"/>
            <a:ext cx="820103" cy="170497"/>
          </a:xfrm>
          <a:custGeom>
            <a:avLst/>
            <a:gdLst/>
            <a:ahLst/>
            <a:cxnLst/>
            <a:rect l="l" t="t" r="r" b="b"/>
            <a:pathLst>
              <a:path w="1093470" h="227329">
                <a:moveTo>
                  <a:pt x="0" y="210399"/>
                </a:moveTo>
                <a:lnTo>
                  <a:pt x="1090220" y="0"/>
                </a:lnTo>
                <a:lnTo>
                  <a:pt x="1093456" y="16833"/>
                </a:lnTo>
                <a:lnTo>
                  <a:pt x="3236" y="227233"/>
                </a:lnTo>
                <a:lnTo>
                  <a:pt x="0" y="210399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558589" y="3552368"/>
            <a:ext cx="481965" cy="180403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 defTabSz="685800">
              <a:spcBef>
                <a:spcPts val="101"/>
              </a:spcBef>
            </a:pPr>
            <a:r>
              <a:rPr sz="1088" spc="8" dirty="0">
                <a:solidFill>
                  <a:prstClr val="black"/>
                </a:solidFill>
                <a:latin typeface="Times New Roman"/>
                <a:cs typeface="Times New Roman"/>
              </a:rPr>
              <a:t>po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088" spc="8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1088" spc="8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et</a:t>
            </a:r>
            <a:endParaRPr sz="108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72879" y="3957336"/>
            <a:ext cx="1680686" cy="160972"/>
          </a:xfrm>
          <a:custGeom>
            <a:avLst/>
            <a:gdLst/>
            <a:ahLst/>
            <a:cxnLst/>
            <a:rect l="l" t="t" r="r" b="b"/>
            <a:pathLst>
              <a:path w="2240915" h="214629">
                <a:moveTo>
                  <a:pt x="0" y="0"/>
                </a:moveTo>
                <a:lnTo>
                  <a:pt x="8156" y="41750"/>
                </a:lnTo>
                <a:lnTo>
                  <a:pt x="30398" y="75845"/>
                </a:lnTo>
                <a:lnTo>
                  <a:pt x="63388" y="98832"/>
                </a:lnTo>
                <a:lnTo>
                  <a:pt x="103787" y="107261"/>
                </a:lnTo>
                <a:lnTo>
                  <a:pt x="1016458" y="107261"/>
                </a:lnTo>
                <a:lnTo>
                  <a:pt x="1056857" y="115690"/>
                </a:lnTo>
                <a:lnTo>
                  <a:pt x="1089847" y="138677"/>
                </a:lnTo>
                <a:lnTo>
                  <a:pt x="1112089" y="172771"/>
                </a:lnTo>
                <a:lnTo>
                  <a:pt x="1120245" y="214522"/>
                </a:lnTo>
                <a:lnTo>
                  <a:pt x="1128402" y="172771"/>
                </a:lnTo>
                <a:lnTo>
                  <a:pt x="1150644" y="138677"/>
                </a:lnTo>
                <a:lnTo>
                  <a:pt x="1183634" y="115690"/>
                </a:lnTo>
                <a:lnTo>
                  <a:pt x="1224032" y="107261"/>
                </a:lnTo>
                <a:lnTo>
                  <a:pt x="2136704" y="107261"/>
                </a:lnTo>
                <a:lnTo>
                  <a:pt x="2177103" y="98832"/>
                </a:lnTo>
                <a:lnTo>
                  <a:pt x="2210093" y="75845"/>
                </a:lnTo>
                <a:lnTo>
                  <a:pt x="2232335" y="41750"/>
                </a:lnTo>
                <a:lnTo>
                  <a:pt x="2240491" y="0"/>
                </a:lnTo>
              </a:path>
            </a:pathLst>
          </a:custGeom>
          <a:ln w="137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65554" y="4169527"/>
            <a:ext cx="904399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 defTabSz="685800">
              <a:spcBef>
                <a:spcPts val="90"/>
              </a:spcBef>
            </a:pPr>
            <a:r>
              <a:rPr sz="1200" dirty="0">
                <a:solidFill>
                  <a:prstClr val="black"/>
                </a:solidFill>
                <a:latin typeface="Times New Roman"/>
                <a:cs typeface="Times New Roman"/>
              </a:rPr>
              <a:t>set</a:t>
            </a:r>
            <a:r>
              <a:rPr sz="1200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prstClr val="black"/>
                </a:solidFill>
                <a:latin typeface="Times New Roman"/>
                <a:cs typeface="Times New Roman"/>
              </a:rPr>
              <a:t>abstraction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528740" y="3417697"/>
            <a:ext cx="310515" cy="0"/>
          </a:xfrm>
          <a:custGeom>
            <a:avLst/>
            <a:gdLst/>
            <a:ahLst/>
            <a:cxnLst/>
            <a:rect l="l" t="t" r="r" b="b"/>
            <a:pathLst>
              <a:path w="414020">
                <a:moveTo>
                  <a:pt x="0" y="0"/>
                </a:moveTo>
                <a:lnTo>
                  <a:pt x="401015" y="0"/>
                </a:lnTo>
                <a:lnTo>
                  <a:pt x="413849" y="0"/>
                </a:lnTo>
              </a:path>
            </a:pathLst>
          </a:custGeom>
          <a:ln w="25714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829502" y="3367553"/>
            <a:ext cx="100489" cy="100489"/>
          </a:xfrm>
          <a:custGeom>
            <a:avLst/>
            <a:gdLst/>
            <a:ahLst/>
            <a:cxnLst/>
            <a:rect l="l" t="t" r="r" b="b"/>
            <a:pathLst>
              <a:path w="133985" h="133985">
                <a:moveTo>
                  <a:pt x="0" y="0"/>
                </a:moveTo>
                <a:lnTo>
                  <a:pt x="0" y="133718"/>
                </a:lnTo>
                <a:lnTo>
                  <a:pt x="133473" y="66859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362276" y="3434410"/>
            <a:ext cx="310515" cy="0"/>
          </a:xfrm>
          <a:custGeom>
            <a:avLst/>
            <a:gdLst/>
            <a:ahLst/>
            <a:cxnLst/>
            <a:rect l="l" t="t" r="r" b="b"/>
            <a:pathLst>
              <a:path w="414020">
                <a:moveTo>
                  <a:pt x="0" y="0"/>
                </a:moveTo>
                <a:lnTo>
                  <a:pt x="401015" y="0"/>
                </a:lnTo>
                <a:lnTo>
                  <a:pt x="413849" y="0"/>
                </a:lnTo>
              </a:path>
            </a:pathLst>
          </a:custGeom>
          <a:ln w="25714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663037" y="3384266"/>
            <a:ext cx="100489" cy="100489"/>
          </a:xfrm>
          <a:custGeom>
            <a:avLst/>
            <a:gdLst/>
            <a:ahLst/>
            <a:cxnLst/>
            <a:rect l="l" t="t" r="r" b="b"/>
            <a:pathLst>
              <a:path w="133985" h="133985">
                <a:moveTo>
                  <a:pt x="0" y="0"/>
                </a:moveTo>
                <a:lnTo>
                  <a:pt x="0" y="133717"/>
                </a:lnTo>
                <a:lnTo>
                  <a:pt x="133474" y="66859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595567" y="1799511"/>
            <a:ext cx="1602783" cy="20611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017699" y="2003276"/>
            <a:ext cx="758666" cy="1607344"/>
          </a:xfrm>
          <a:custGeom>
            <a:avLst/>
            <a:gdLst/>
            <a:ahLst/>
            <a:cxnLst/>
            <a:rect l="l" t="t" r="r" b="b"/>
            <a:pathLst>
              <a:path w="1011554" h="2143125">
                <a:moveTo>
                  <a:pt x="1011359" y="0"/>
                </a:moveTo>
                <a:lnTo>
                  <a:pt x="11191" y="837098"/>
                </a:lnTo>
                <a:lnTo>
                  <a:pt x="0" y="2142704"/>
                </a:lnTo>
                <a:lnTo>
                  <a:pt x="1000168" y="1305605"/>
                </a:lnTo>
                <a:lnTo>
                  <a:pt x="1011359" y="0"/>
                </a:lnTo>
                <a:close/>
              </a:path>
            </a:pathLst>
          </a:custGeom>
          <a:solidFill>
            <a:srgbClr val="0096FF">
              <a:alpha val="4908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530159" y="2507926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7" y="0"/>
                </a:moveTo>
                <a:lnTo>
                  <a:pt x="14112" y="4395"/>
                </a:lnTo>
                <a:lnTo>
                  <a:pt x="6627" y="17582"/>
                </a:lnTo>
                <a:lnTo>
                  <a:pt x="1656" y="37439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5"/>
                </a:lnTo>
                <a:lnTo>
                  <a:pt x="14112" y="115661"/>
                </a:lnTo>
                <a:lnTo>
                  <a:pt x="22627" y="120056"/>
                </a:lnTo>
                <a:lnTo>
                  <a:pt x="31142" y="115661"/>
                </a:lnTo>
                <a:lnTo>
                  <a:pt x="38627" y="102475"/>
                </a:lnTo>
                <a:lnTo>
                  <a:pt x="43598" y="82617"/>
                </a:lnTo>
                <a:lnTo>
                  <a:pt x="45255" y="60028"/>
                </a:lnTo>
                <a:lnTo>
                  <a:pt x="43598" y="37439"/>
                </a:lnTo>
                <a:lnTo>
                  <a:pt x="38627" y="17582"/>
                </a:lnTo>
                <a:lnTo>
                  <a:pt x="31142" y="4395"/>
                </a:lnTo>
                <a:lnTo>
                  <a:pt x="22627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423210" y="2605552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7" y="0"/>
                </a:moveTo>
                <a:lnTo>
                  <a:pt x="14112" y="4395"/>
                </a:lnTo>
                <a:lnTo>
                  <a:pt x="6627" y="17582"/>
                </a:lnTo>
                <a:lnTo>
                  <a:pt x="1656" y="37440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5"/>
                </a:lnTo>
                <a:lnTo>
                  <a:pt x="14112" y="115662"/>
                </a:lnTo>
                <a:lnTo>
                  <a:pt x="22627" y="120058"/>
                </a:lnTo>
                <a:lnTo>
                  <a:pt x="31142" y="115662"/>
                </a:lnTo>
                <a:lnTo>
                  <a:pt x="38627" y="102475"/>
                </a:lnTo>
                <a:lnTo>
                  <a:pt x="43598" y="82617"/>
                </a:lnTo>
                <a:lnTo>
                  <a:pt x="45255" y="60028"/>
                </a:lnTo>
                <a:lnTo>
                  <a:pt x="43598" y="37440"/>
                </a:lnTo>
                <a:lnTo>
                  <a:pt x="38627" y="17582"/>
                </a:lnTo>
                <a:lnTo>
                  <a:pt x="31142" y="4395"/>
                </a:lnTo>
                <a:lnTo>
                  <a:pt x="22627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217521" y="2806564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7" y="0"/>
                </a:moveTo>
                <a:lnTo>
                  <a:pt x="14112" y="4395"/>
                </a:lnTo>
                <a:lnTo>
                  <a:pt x="6627" y="17582"/>
                </a:lnTo>
                <a:lnTo>
                  <a:pt x="1656" y="37440"/>
                </a:lnTo>
                <a:lnTo>
                  <a:pt x="0" y="60030"/>
                </a:lnTo>
                <a:lnTo>
                  <a:pt x="1656" y="82619"/>
                </a:lnTo>
                <a:lnTo>
                  <a:pt x="6627" y="102476"/>
                </a:lnTo>
                <a:lnTo>
                  <a:pt x="14112" y="115663"/>
                </a:lnTo>
                <a:lnTo>
                  <a:pt x="22627" y="120058"/>
                </a:lnTo>
                <a:lnTo>
                  <a:pt x="31142" y="115663"/>
                </a:lnTo>
                <a:lnTo>
                  <a:pt x="38627" y="102476"/>
                </a:lnTo>
                <a:lnTo>
                  <a:pt x="43598" y="82619"/>
                </a:lnTo>
                <a:lnTo>
                  <a:pt x="45255" y="60030"/>
                </a:lnTo>
                <a:lnTo>
                  <a:pt x="43598" y="37440"/>
                </a:lnTo>
                <a:lnTo>
                  <a:pt x="38627" y="17582"/>
                </a:lnTo>
                <a:lnTo>
                  <a:pt x="31142" y="4395"/>
                </a:lnTo>
                <a:lnTo>
                  <a:pt x="22627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480477" y="2851360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7" y="0"/>
                </a:moveTo>
                <a:lnTo>
                  <a:pt x="14112" y="4395"/>
                </a:lnTo>
                <a:lnTo>
                  <a:pt x="6627" y="17581"/>
                </a:lnTo>
                <a:lnTo>
                  <a:pt x="1656" y="37439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5"/>
                </a:lnTo>
                <a:lnTo>
                  <a:pt x="14112" y="115661"/>
                </a:lnTo>
                <a:lnTo>
                  <a:pt x="22627" y="120056"/>
                </a:lnTo>
                <a:lnTo>
                  <a:pt x="31142" y="115661"/>
                </a:lnTo>
                <a:lnTo>
                  <a:pt x="38627" y="102475"/>
                </a:lnTo>
                <a:lnTo>
                  <a:pt x="43598" y="82617"/>
                </a:lnTo>
                <a:lnTo>
                  <a:pt x="45255" y="60028"/>
                </a:lnTo>
                <a:lnTo>
                  <a:pt x="43598" y="37439"/>
                </a:lnTo>
                <a:lnTo>
                  <a:pt x="38627" y="17581"/>
                </a:lnTo>
                <a:lnTo>
                  <a:pt x="31142" y="4395"/>
                </a:lnTo>
                <a:lnTo>
                  <a:pt x="22627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322993" y="2706250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8" y="0"/>
                </a:moveTo>
                <a:lnTo>
                  <a:pt x="14113" y="4395"/>
                </a:lnTo>
                <a:lnTo>
                  <a:pt x="6627" y="17582"/>
                </a:lnTo>
                <a:lnTo>
                  <a:pt x="1656" y="37439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5"/>
                </a:lnTo>
                <a:lnTo>
                  <a:pt x="14113" y="115661"/>
                </a:lnTo>
                <a:lnTo>
                  <a:pt x="22628" y="120056"/>
                </a:lnTo>
                <a:lnTo>
                  <a:pt x="31143" y="115661"/>
                </a:lnTo>
                <a:lnTo>
                  <a:pt x="38628" y="102475"/>
                </a:lnTo>
                <a:lnTo>
                  <a:pt x="43599" y="82617"/>
                </a:lnTo>
                <a:lnTo>
                  <a:pt x="45256" y="60028"/>
                </a:lnTo>
                <a:lnTo>
                  <a:pt x="43599" y="37439"/>
                </a:lnTo>
                <a:lnTo>
                  <a:pt x="38628" y="17582"/>
                </a:lnTo>
                <a:lnTo>
                  <a:pt x="31143" y="4395"/>
                </a:lnTo>
                <a:lnTo>
                  <a:pt x="226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3125597" y="2907646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7" y="0"/>
                </a:moveTo>
                <a:lnTo>
                  <a:pt x="14112" y="4395"/>
                </a:lnTo>
                <a:lnTo>
                  <a:pt x="6627" y="17581"/>
                </a:lnTo>
                <a:lnTo>
                  <a:pt x="1656" y="37439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4"/>
                </a:lnTo>
                <a:lnTo>
                  <a:pt x="14112" y="115661"/>
                </a:lnTo>
                <a:lnTo>
                  <a:pt x="22627" y="120057"/>
                </a:lnTo>
                <a:lnTo>
                  <a:pt x="31142" y="115661"/>
                </a:lnTo>
                <a:lnTo>
                  <a:pt x="38627" y="102474"/>
                </a:lnTo>
                <a:lnTo>
                  <a:pt x="43598" y="82617"/>
                </a:lnTo>
                <a:lnTo>
                  <a:pt x="45255" y="60028"/>
                </a:lnTo>
                <a:lnTo>
                  <a:pt x="43598" y="37439"/>
                </a:lnTo>
                <a:lnTo>
                  <a:pt x="38627" y="17581"/>
                </a:lnTo>
                <a:lnTo>
                  <a:pt x="31142" y="4395"/>
                </a:lnTo>
                <a:lnTo>
                  <a:pt x="22627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592623" y="2761768"/>
            <a:ext cx="34290" cy="90488"/>
          </a:xfrm>
          <a:custGeom>
            <a:avLst/>
            <a:gdLst/>
            <a:ahLst/>
            <a:cxnLst/>
            <a:rect l="l" t="t" r="r" b="b"/>
            <a:pathLst>
              <a:path w="45720" h="120650">
                <a:moveTo>
                  <a:pt x="22628" y="0"/>
                </a:moveTo>
                <a:lnTo>
                  <a:pt x="14113" y="4395"/>
                </a:lnTo>
                <a:lnTo>
                  <a:pt x="6627" y="17582"/>
                </a:lnTo>
                <a:lnTo>
                  <a:pt x="1656" y="37439"/>
                </a:lnTo>
                <a:lnTo>
                  <a:pt x="0" y="60028"/>
                </a:lnTo>
                <a:lnTo>
                  <a:pt x="1656" y="82617"/>
                </a:lnTo>
                <a:lnTo>
                  <a:pt x="6627" y="102475"/>
                </a:lnTo>
                <a:lnTo>
                  <a:pt x="14113" y="115662"/>
                </a:lnTo>
                <a:lnTo>
                  <a:pt x="22628" y="120058"/>
                </a:lnTo>
                <a:lnTo>
                  <a:pt x="31142" y="115662"/>
                </a:lnTo>
                <a:lnTo>
                  <a:pt x="38627" y="102475"/>
                </a:lnTo>
                <a:lnTo>
                  <a:pt x="43598" y="82617"/>
                </a:lnTo>
                <a:lnTo>
                  <a:pt x="45255" y="60028"/>
                </a:lnTo>
                <a:lnTo>
                  <a:pt x="43598" y="37439"/>
                </a:lnTo>
                <a:lnTo>
                  <a:pt x="38627" y="17582"/>
                </a:lnTo>
                <a:lnTo>
                  <a:pt x="31142" y="4395"/>
                </a:lnTo>
                <a:lnTo>
                  <a:pt x="226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338893" y="2656287"/>
            <a:ext cx="317182" cy="480536"/>
          </a:xfrm>
          <a:custGeom>
            <a:avLst/>
            <a:gdLst/>
            <a:ahLst/>
            <a:cxnLst/>
            <a:rect l="l" t="t" r="r" b="b"/>
            <a:pathLst>
              <a:path w="422910" h="640714">
                <a:moveTo>
                  <a:pt x="360893" y="547311"/>
                </a:moveTo>
                <a:lnTo>
                  <a:pt x="331614" y="584487"/>
                </a:lnTo>
                <a:lnTo>
                  <a:pt x="299380" y="612370"/>
                </a:lnTo>
                <a:lnTo>
                  <a:pt x="265035" y="630958"/>
                </a:lnTo>
                <a:lnTo>
                  <a:pt x="229423" y="640252"/>
                </a:lnTo>
                <a:lnTo>
                  <a:pt x="193389" y="640252"/>
                </a:lnTo>
                <a:lnTo>
                  <a:pt x="123432" y="612370"/>
                </a:lnTo>
                <a:lnTo>
                  <a:pt x="91198" y="584487"/>
                </a:lnTo>
                <a:lnTo>
                  <a:pt x="61919" y="547311"/>
                </a:lnTo>
                <a:lnTo>
                  <a:pt x="39628" y="507487"/>
                </a:lnTo>
                <a:lnTo>
                  <a:pt x="22291" y="463921"/>
                </a:lnTo>
                <a:lnTo>
                  <a:pt x="9907" y="417548"/>
                </a:lnTo>
                <a:lnTo>
                  <a:pt x="2476" y="369305"/>
                </a:lnTo>
                <a:lnTo>
                  <a:pt x="0" y="320126"/>
                </a:lnTo>
                <a:lnTo>
                  <a:pt x="2476" y="270947"/>
                </a:lnTo>
                <a:lnTo>
                  <a:pt x="9907" y="222703"/>
                </a:lnTo>
                <a:lnTo>
                  <a:pt x="22291" y="176331"/>
                </a:lnTo>
                <a:lnTo>
                  <a:pt x="39628" y="132765"/>
                </a:lnTo>
                <a:lnTo>
                  <a:pt x="61919" y="92941"/>
                </a:lnTo>
                <a:lnTo>
                  <a:pt x="91198" y="55764"/>
                </a:lnTo>
                <a:lnTo>
                  <a:pt x="123432" y="27882"/>
                </a:lnTo>
                <a:lnTo>
                  <a:pt x="157777" y="9294"/>
                </a:lnTo>
                <a:lnTo>
                  <a:pt x="229423" y="0"/>
                </a:lnTo>
                <a:lnTo>
                  <a:pt x="265035" y="9294"/>
                </a:lnTo>
                <a:lnTo>
                  <a:pt x="299380" y="27882"/>
                </a:lnTo>
                <a:lnTo>
                  <a:pt x="331614" y="55764"/>
                </a:lnTo>
                <a:lnTo>
                  <a:pt x="360893" y="92941"/>
                </a:lnTo>
                <a:lnTo>
                  <a:pt x="383184" y="132765"/>
                </a:lnTo>
                <a:lnTo>
                  <a:pt x="400521" y="176331"/>
                </a:lnTo>
                <a:lnTo>
                  <a:pt x="412905" y="222703"/>
                </a:lnTo>
                <a:lnTo>
                  <a:pt x="420336" y="270947"/>
                </a:lnTo>
                <a:lnTo>
                  <a:pt x="422812" y="320126"/>
                </a:lnTo>
                <a:lnTo>
                  <a:pt x="420336" y="369305"/>
                </a:lnTo>
                <a:lnTo>
                  <a:pt x="412905" y="417548"/>
                </a:lnTo>
                <a:lnTo>
                  <a:pt x="400521" y="463921"/>
                </a:lnTo>
                <a:lnTo>
                  <a:pt x="383184" y="507487"/>
                </a:lnTo>
                <a:lnTo>
                  <a:pt x="360893" y="547311"/>
                </a:lnTo>
                <a:close/>
              </a:path>
            </a:pathLst>
          </a:custGeom>
          <a:ln w="12850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388575" y="2312853"/>
            <a:ext cx="317182" cy="480536"/>
          </a:xfrm>
          <a:custGeom>
            <a:avLst/>
            <a:gdLst/>
            <a:ahLst/>
            <a:cxnLst/>
            <a:rect l="l" t="t" r="r" b="b"/>
            <a:pathLst>
              <a:path w="422910" h="640714">
                <a:moveTo>
                  <a:pt x="360893" y="547311"/>
                </a:moveTo>
                <a:lnTo>
                  <a:pt x="331614" y="584487"/>
                </a:lnTo>
                <a:lnTo>
                  <a:pt x="299380" y="612370"/>
                </a:lnTo>
                <a:lnTo>
                  <a:pt x="265035" y="630958"/>
                </a:lnTo>
                <a:lnTo>
                  <a:pt x="229423" y="640252"/>
                </a:lnTo>
                <a:lnTo>
                  <a:pt x="193389" y="640252"/>
                </a:lnTo>
                <a:lnTo>
                  <a:pt x="123432" y="612370"/>
                </a:lnTo>
                <a:lnTo>
                  <a:pt x="91198" y="584487"/>
                </a:lnTo>
                <a:lnTo>
                  <a:pt x="61919" y="547311"/>
                </a:lnTo>
                <a:lnTo>
                  <a:pt x="39628" y="507487"/>
                </a:lnTo>
                <a:lnTo>
                  <a:pt x="22291" y="463921"/>
                </a:lnTo>
                <a:lnTo>
                  <a:pt x="9907" y="417548"/>
                </a:lnTo>
                <a:lnTo>
                  <a:pt x="2476" y="369305"/>
                </a:lnTo>
                <a:lnTo>
                  <a:pt x="0" y="320126"/>
                </a:lnTo>
                <a:lnTo>
                  <a:pt x="2476" y="270947"/>
                </a:lnTo>
                <a:lnTo>
                  <a:pt x="9907" y="222703"/>
                </a:lnTo>
                <a:lnTo>
                  <a:pt x="22291" y="176331"/>
                </a:lnTo>
                <a:lnTo>
                  <a:pt x="39628" y="132765"/>
                </a:lnTo>
                <a:lnTo>
                  <a:pt x="61919" y="92941"/>
                </a:lnTo>
                <a:lnTo>
                  <a:pt x="91198" y="55764"/>
                </a:lnTo>
                <a:lnTo>
                  <a:pt x="123432" y="27882"/>
                </a:lnTo>
                <a:lnTo>
                  <a:pt x="157777" y="9294"/>
                </a:lnTo>
                <a:lnTo>
                  <a:pt x="229423" y="0"/>
                </a:lnTo>
                <a:lnTo>
                  <a:pt x="265035" y="9294"/>
                </a:lnTo>
                <a:lnTo>
                  <a:pt x="299380" y="27882"/>
                </a:lnTo>
                <a:lnTo>
                  <a:pt x="331614" y="55764"/>
                </a:lnTo>
                <a:lnTo>
                  <a:pt x="360893" y="92941"/>
                </a:lnTo>
                <a:lnTo>
                  <a:pt x="383184" y="132765"/>
                </a:lnTo>
                <a:lnTo>
                  <a:pt x="400521" y="176331"/>
                </a:lnTo>
                <a:lnTo>
                  <a:pt x="412905" y="222703"/>
                </a:lnTo>
                <a:lnTo>
                  <a:pt x="420336" y="270947"/>
                </a:lnTo>
                <a:lnTo>
                  <a:pt x="422812" y="320126"/>
                </a:lnTo>
                <a:lnTo>
                  <a:pt x="420336" y="369305"/>
                </a:lnTo>
                <a:lnTo>
                  <a:pt x="412905" y="417548"/>
                </a:lnTo>
                <a:lnTo>
                  <a:pt x="400521" y="463921"/>
                </a:lnTo>
                <a:lnTo>
                  <a:pt x="383184" y="507487"/>
                </a:lnTo>
                <a:lnTo>
                  <a:pt x="360893" y="547311"/>
                </a:lnTo>
                <a:close/>
              </a:path>
            </a:pathLst>
          </a:custGeom>
          <a:ln w="12850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984013" y="2712574"/>
            <a:ext cx="317182" cy="480536"/>
          </a:xfrm>
          <a:custGeom>
            <a:avLst/>
            <a:gdLst/>
            <a:ahLst/>
            <a:cxnLst/>
            <a:rect l="l" t="t" r="r" b="b"/>
            <a:pathLst>
              <a:path w="422910" h="640714">
                <a:moveTo>
                  <a:pt x="360893" y="547311"/>
                </a:moveTo>
                <a:lnTo>
                  <a:pt x="331614" y="584487"/>
                </a:lnTo>
                <a:lnTo>
                  <a:pt x="299380" y="612370"/>
                </a:lnTo>
                <a:lnTo>
                  <a:pt x="265035" y="630958"/>
                </a:lnTo>
                <a:lnTo>
                  <a:pt x="229423" y="640252"/>
                </a:lnTo>
                <a:lnTo>
                  <a:pt x="193389" y="640252"/>
                </a:lnTo>
                <a:lnTo>
                  <a:pt x="123432" y="612370"/>
                </a:lnTo>
                <a:lnTo>
                  <a:pt x="91198" y="584487"/>
                </a:lnTo>
                <a:lnTo>
                  <a:pt x="61919" y="547311"/>
                </a:lnTo>
                <a:lnTo>
                  <a:pt x="39628" y="507487"/>
                </a:lnTo>
                <a:lnTo>
                  <a:pt x="22291" y="463921"/>
                </a:lnTo>
                <a:lnTo>
                  <a:pt x="9907" y="417548"/>
                </a:lnTo>
                <a:lnTo>
                  <a:pt x="2476" y="369305"/>
                </a:lnTo>
                <a:lnTo>
                  <a:pt x="0" y="320126"/>
                </a:lnTo>
                <a:lnTo>
                  <a:pt x="2476" y="270947"/>
                </a:lnTo>
                <a:lnTo>
                  <a:pt x="9907" y="222703"/>
                </a:lnTo>
                <a:lnTo>
                  <a:pt x="22291" y="176331"/>
                </a:lnTo>
                <a:lnTo>
                  <a:pt x="39628" y="132765"/>
                </a:lnTo>
                <a:lnTo>
                  <a:pt x="61919" y="92941"/>
                </a:lnTo>
                <a:lnTo>
                  <a:pt x="91198" y="55764"/>
                </a:lnTo>
                <a:lnTo>
                  <a:pt x="123432" y="27882"/>
                </a:lnTo>
                <a:lnTo>
                  <a:pt x="157777" y="9294"/>
                </a:lnTo>
                <a:lnTo>
                  <a:pt x="229423" y="0"/>
                </a:lnTo>
                <a:lnTo>
                  <a:pt x="265035" y="9294"/>
                </a:lnTo>
                <a:lnTo>
                  <a:pt x="299380" y="27882"/>
                </a:lnTo>
                <a:lnTo>
                  <a:pt x="331614" y="55764"/>
                </a:lnTo>
                <a:lnTo>
                  <a:pt x="360893" y="92941"/>
                </a:lnTo>
                <a:lnTo>
                  <a:pt x="383184" y="132765"/>
                </a:lnTo>
                <a:lnTo>
                  <a:pt x="400521" y="176331"/>
                </a:lnTo>
                <a:lnTo>
                  <a:pt x="412905" y="222703"/>
                </a:lnTo>
                <a:lnTo>
                  <a:pt x="420336" y="270947"/>
                </a:lnTo>
                <a:lnTo>
                  <a:pt x="422812" y="320126"/>
                </a:lnTo>
                <a:lnTo>
                  <a:pt x="420336" y="369305"/>
                </a:lnTo>
                <a:lnTo>
                  <a:pt x="412905" y="417548"/>
                </a:lnTo>
                <a:lnTo>
                  <a:pt x="400521" y="463921"/>
                </a:lnTo>
                <a:lnTo>
                  <a:pt x="383184" y="507487"/>
                </a:lnTo>
                <a:lnTo>
                  <a:pt x="360893" y="547311"/>
                </a:lnTo>
                <a:close/>
              </a:path>
            </a:pathLst>
          </a:custGeom>
          <a:ln w="12850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181573" y="2501644"/>
            <a:ext cx="317182" cy="480536"/>
          </a:xfrm>
          <a:custGeom>
            <a:avLst/>
            <a:gdLst/>
            <a:ahLst/>
            <a:cxnLst/>
            <a:rect l="l" t="t" r="r" b="b"/>
            <a:pathLst>
              <a:path w="422910" h="640714">
                <a:moveTo>
                  <a:pt x="360893" y="547311"/>
                </a:moveTo>
                <a:lnTo>
                  <a:pt x="331614" y="584487"/>
                </a:lnTo>
                <a:lnTo>
                  <a:pt x="299380" y="612370"/>
                </a:lnTo>
                <a:lnTo>
                  <a:pt x="265035" y="630958"/>
                </a:lnTo>
                <a:lnTo>
                  <a:pt x="229423" y="640252"/>
                </a:lnTo>
                <a:lnTo>
                  <a:pt x="193389" y="640252"/>
                </a:lnTo>
                <a:lnTo>
                  <a:pt x="123432" y="612370"/>
                </a:lnTo>
                <a:lnTo>
                  <a:pt x="91198" y="584487"/>
                </a:lnTo>
                <a:lnTo>
                  <a:pt x="61919" y="547311"/>
                </a:lnTo>
                <a:lnTo>
                  <a:pt x="39628" y="507487"/>
                </a:lnTo>
                <a:lnTo>
                  <a:pt x="22291" y="463921"/>
                </a:lnTo>
                <a:lnTo>
                  <a:pt x="9907" y="417548"/>
                </a:lnTo>
                <a:lnTo>
                  <a:pt x="2476" y="369305"/>
                </a:lnTo>
                <a:lnTo>
                  <a:pt x="0" y="320126"/>
                </a:lnTo>
                <a:lnTo>
                  <a:pt x="2476" y="270947"/>
                </a:lnTo>
                <a:lnTo>
                  <a:pt x="9907" y="222703"/>
                </a:lnTo>
                <a:lnTo>
                  <a:pt x="22291" y="176331"/>
                </a:lnTo>
                <a:lnTo>
                  <a:pt x="39628" y="132765"/>
                </a:lnTo>
                <a:lnTo>
                  <a:pt x="61919" y="92941"/>
                </a:lnTo>
                <a:lnTo>
                  <a:pt x="91198" y="55764"/>
                </a:lnTo>
                <a:lnTo>
                  <a:pt x="123432" y="27882"/>
                </a:lnTo>
                <a:lnTo>
                  <a:pt x="157777" y="9294"/>
                </a:lnTo>
                <a:lnTo>
                  <a:pt x="229423" y="0"/>
                </a:lnTo>
                <a:lnTo>
                  <a:pt x="265035" y="9294"/>
                </a:lnTo>
                <a:lnTo>
                  <a:pt x="299380" y="27882"/>
                </a:lnTo>
                <a:lnTo>
                  <a:pt x="331614" y="55764"/>
                </a:lnTo>
                <a:lnTo>
                  <a:pt x="360893" y="92941"/>
                </a:lnTo>
                <a:lnTo>
                  <a:pt x="383184" y="132765"/>
                </a:lnTo>
                <a:lnTo>
                  <a:pt x="400521" y="176331"/>
                </a:lnTo>
                <a:lnTo>
                  <a:pt x="412905" y="222703"/>
                </a:lnTo>
                <a:lnTo>
                  <a:pt x="420336" y="270947"/>
                </a:lnTo>
                <a:lnTo>
                  <a:pt x="422812" y="320126"/>
                </a:lnTo>
                <a:lnTo>
                  <a:pt x="420336" y="369305"/>
                </a:lnTo>
                <a:lnTo>
                  <a:pt x="412905" y="417548"/>
                </a:lnTo>
                <a:lnTo>
                  <a:pt x="400521" y="463921"/>
                </a:lnTo>
                <a:lnTo>
                  <a:pt x="383184" y="507487"/>
                </a:lnTo>
                <a:lnTo>
                  <a:pt x="360893" y="547311"/>
                </a:lnTo>
                <a:close/>
              </a:path>
            </a:pathLst>
          </a:custGeom>
          <a:ln w="12850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574324" y="2315329"/>
            <a:ext cx="796766" cy="244316"/>
          </a:xfrm>
          <a:custGeom>
            <a:avLst/>
            <a:gdLst/>
            <a:ahLst/>
            <a:cxnLst/>
            <a:rect l="l" t="t" r="r" b="b"/>
            <a:pathLst>
              <a:path w="1062354" h="325754">
                <a:moveTo>
                  <a:pt x="4789" y="0"/>
                </a:moveTo>
                <a:lnTo>
                  <a:pt x="1062253" y="308885"/>
                </a:lnTo>
                <a:lnTo>
                  <a:pt x="1057463" y="325343"/>
                </a:lnTo>
                <a:lnTo>
                  <a:pt x="0" y="16457"/>
                </a:lnTo>
                <a:lnTo>
                  <a:pt x="4789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574953" y="2556270"/>
            <a:ext cx="795814" cy="244316"/>
          </a:xfrm>
          <a:custGeom>
            <a:avLst/>
            <a:gdLst/>
            <a:ahLst/>
            <a:cxnLst/>
            <a:rect l="l" t="t" r="r" b="b"/>
            <a:pathLst>
              <a:path w="1061085" h="325754">
                <a:moveTo>
                  <a:pt x="0" y="308885"/>
                </a:moveTo>
                <a:lnTo>
                  <a:pt x="1055782" y="0"/>
                </a:lnTo>
                <a:lnTo>
                  <a:pt x="1060578" y="16455"/>
                </a:lnTo>
                <a:lnTo>
                  <a:pt x="4796" y="325341"/>
                </a:lnTo>
                <a:lnTo>
                  <a:pt x="0" y="308885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437834" y="1799511"/>
            <a:ext cx="1602783" cy="2061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859966" y="2003276"/>
            <a:ext cx="758666" cy="1607344"/>
          </a:xfrm>
          <a:custGeom>
            <a:avLst/>
            <a:gdLst/>
            <a:ahLst/>
            <a:cxnLst/>
            <a:rect l="l" t="t" r="r" b="b"/>
            <a:pathLst>
              <a:path w="1011554" h="2143125">
                <a:moveTo>
                  <a:pt x="1011361" y="0"/>
                </a:moveTo>
                <a:lnTo>
                  <a:pt x="11193" y="837098"/>
                </a:lnTo>
                <a:lnTo>
                  <a:pt x="0" y="2142704"/>
                </a:lnTo>
                <a:lnTo>
                  <a:pt x="1000168" y="1305606"/>
                </a:lnTo>
                <a:lnTo>
                  <a:pt x="1011361" y="0"/>
                </a:lnTo>
                <a:close/>
              </a:path>
            </a:pathLst>
          </a:custGeom>
          <a:solidFill>
            <a:srgbClr val="FF2600">
              <a:alpha val="4995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334634" y="2487019"/>
            <a:ext cx="48829" cy="135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3514324" y="2657330"/>
            <a:ext cx="796766" cy="244316"/>
          </a:xfrm>
          <a:custGeom>
            <a:avLst/>
            <a:gdLst/>
            <a:ahLst/>
            <a:cxnLst/>
            <a:rect l="l" t="t" r="r" b="b"/>
            <a:pathLst>
              <a:path w="1062354" h="325754">
                <a:moveTo>
                  <a:pt x="4789" y="0"/>
                </a:moveTo>
                <a:lnTo>
                  <a:pt x="1062253" y="308885"/>
                </a:lnTo>
                <a:lnTo>
                  <a:pt x="1057463" y="325343"/>
                </a:lnTo>
                <a:lnTo>
                  <a:pt x="0" y="16457"/>
                </a:lnTo>
                <a:lnTo>
                  <a:pt x="4789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514951" y="2898268"/>
            <a:ext cx="795814" cy="244316"/>
          </a:xfrm>
          <a:custGeom>
            <a:avLst/>
            <a:gdLst/>
            <a:ahLst/>
            <a:cxnLst/>
            <a:rect l="l" t="t" r="r" b="b"/>
            <a:pathLst>
              <a:path w="1061085" h="325754">
                <a:moveTo>
                  <a:pt x="0" y="308885"/>
                </a:moveTo>
                <a:lnTo>
                  <a:pt x="1055782" y="0"/>
                </a:lnTo>
                <a:lnTo>
                  <a:pt x="1060578" y="16455"/>
                </a:lnTo>
                <a:lnTo>
                  <a:pt x="4796" y="325341"/>
                </a:lnTo>
                <a:lnTo>
                  <a:pt x="0" y="308885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4274634" y="2829019"/>
            <a:ext cx="48829" cy="1353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179119" y="2710645"/>
            <a:ext cx="796766" cy="244316"/>
          </a:xfrm>
          <a:custGeom>
            <a:avLst/>
            <a:gdLst/>
            <a:ahLst/>
            <a:cxnLst/>
            <a:rect l="l" t="t" r="r" b="b"/>
            <a:pathLst>
              <a:path w="1062354" h="325754">
                <a:moveTo>
                  <a:pt x="4789" y="0"/>
                </a:moveTo>
                <a:lnTo>
                  <a:pt x="1062253" y="308885"/>
                </a:lnTo>
                <a:lnTo>
                  <a:pt x="1057463" y="325343"/>
                </a:lnTo>
                <a:lnTo>
                  <a:pt x="0" y="16457"/>
                </a:lnTo>
                <a:lnTo>
                  <a:pt x="4789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179748" y="2951584"/>
            <a:ext cx="795814" cy="244316"/>
          </a:xfrm>
          <a:custGeom>
            <a:avLst/>
            <a:gdLst/>
            <a:ahLst/>
            <a:cxnLst/>
            <a:rect l="l" t="t" r="r" b="b"/>
            <a:pathLst>
              <a:path w="1061085" h="325754">
                <a:moveTo>
                  <a:pt x="0" y="308885"/>
                </a:moveTo>
                <a:lnTo>
                  <a:pt x="1055782" y="0"/>
                </a:lnTo>
                <a:lnTo>
                  <a:pt x="1060578" y="16455"/>
                </a:lnTo>
                <a:lnTo>
                  <a:pt x="4796" y="325341"/>
                </a:lnTo>
                <a:lnTo>
                  <a:pt x="0" y="308885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3939429" y="2882333"/>
            <a:ext cx="48829" cy="1353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147120" y="2662062"/>
            <a:ext cx="48829" cy="1353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920790" y="1205879"/>
            <a:ext cx="1423841" cy="18275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5298685" y="1388690"/>
            <a:ext cx="668179" cy="1415415"/>
          </a:xfrm>
          <a:custGeom>
            <a:avLst/>
            <a:gdLst/>
            <a:ahLst/>
            <a:cxnLst/>
            <a:rect l="l" t="t" r="r" b="b"/>
            <a:pathLst>
              <a:path w="890904" h="1887220">
                <a:moveTo>
                  <a:pt x="890731" y="0"/>
                </a:moveTo>
                <a:lnTo>
                  <a:pt x="9857" y="737254"/>
                </a:lnTo>
                <a:lnTo>
                  <a:pt x="0" y="1887133"/>
                </a:lnTo>
                <a:lnTo>
                  <a:pt x="880873" y="1149880"/>
                </a:lnTo>
                <a:lnTo>
                  <a:pt x="890731" y="0"/>
                </a:lnTo>
                <a:close/>
              </a:path>
            </a:pathLst>
          </a:custGeom>
          <a:solidFill>
            <a:srgbClr val="FF2600">
              <a:alpha val="4995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5729573" y="1827592"/>
            <a:ext cx="43339" cy="119539"/>
          </a:xfrm>
          <a:custGeom>
            <a:avLst/>
            <a:gdLst/>
            <a:ahLst/>
            <a:cxnLst/>
            <a:rect l="l" t="t" r="r" b="b"/>
            <a:pathLst>
              <a:path w="57784" h="159385">
                <a:moveTo>
                  <a:pt x="28668" y="0"/>
                </a:moveTo>
                <a:lnTo>
                  <a:pt x="17879" y="5820"/>
                </a:lnTo>
                <a:lnTo>
                  <a:pt x="8395" y="23282"/>
                </a:lnTo>
                <a:lnTo>
                  <a:pt x="2098" y="49580"/>
                </a:lnTo>
                <a:lnTo>
                  <a:pt x="0" y="79494"/>
                </a:lnTo>
                <a:lnTo>
                  <a:pt x="2098" y="109408"/>
                </a:lnTo>
                <a:lnTo>
                  <a:pt x="8395" y="135705"/>
                </a:lnTo>
                <a:lnTo>
                  <a:pt x="17879" y="153168"/>
                </a:lnTo>
                <a:lnTo>
                  <a:pt x="28668" y="158989"/>
                </a:lnTo>
                <a:lnTo>
                  <a:pt x="39458" y="153168"/>
                </a:lnTo>
                <a:lnTo>
                  <a:pt x="48942" y="135705"/>
                </a:lnTo>
                <a:lnTo>
                  <a:pt x="55240" y="109408"/>
                </a:lnTo>
                <a:lnTo>
                  <a:pt x="57339" y="79494"/>
                </a:lnTo>
                <a:lnTo>
                  <a:pt x="55240" y="49580"/>
                </a:lnTo>
                <a:lnTo>
                  <a:pt x="48942" y="23282"/>
                </a:lnTo>
                <a:lnTo>
                  <a:pt x="39458" y="5820"/>
                </a:lnTo>
                <a:lnTo>
                  <a:pt x="28668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5663895" y="2115943"/>
            <a:ext cx="43339" cy="119539"/>
          </a:xfrm>
          <a:custGeom>
            <a:avLst/>
            <a:gdLst/>
            <a:ahLst/>
            <a:cxnLst/>
            <a:rect l="l" t="t" r="r" b="b"/>
            <a:pathLst>
              <a:path w="57784" h="159385">
                <a:moveTo>
                  <a:pt x="28669" y="0"/>
                </a:moveTo>
                <a:lnTo>
                  <a:pt x="17880" y="5820"/>
                </a:lnTo>
                <a:lnTo>
                  <a:pt x="8397" y="23283"/>
                </a:lnTo>
                <a:lnTo>
                  <a:pt x="2099" y="49580"/>
                </a:lnTo>
                <a:lnTo>
                  <a:pt x="0" y="79494"/>
                </a:lnTo>
                <a:lnTo>
                  <a:pt x="2099" y="109408"/>
                </a:lnTo>
                <a:lnTo>
                  <a:pt x="8397" y="135705"/>
                </a:lnTo>
                <a:lnTo>
                  <a:pt x="17880" y="153168"/>
                </a:lnTo>
                <a:lnTo>
                  <a:pt x="28669" y="158989"/>
                </a:lnTo>
                <a:lnTo>
                  <a:pt x="39458" y="153168"/>
                </a:lnTo>
                <a:lnTo>
                  <a:pt x="48943" y="135705"/>
                </a:lnTo>
                <a:lnTo>
                  <a:pt x="55241" y="109408"/>
                </a:lnTo>
                <a:lnTo>
                  <a:pt x="57340" y="79494"/>
                </a:lnTo>
                <a:lnTo>
                  <a:pt x="55241" y="49580"/>
                </a:lnTo>
                <a:lnTo>
                  <a:pt x="48943" y="23283"/>
                </a:lnTo>
                <a:lnTo>
                  <a:pt x="39458" y="5820"/>
                </a:lnTo>
                <a:lnTo>
                  <a:pt x="28669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368671" y="2162898"/>
            <a:ext cx="43339" cy="119539"/>
          </a:xfrm>
          <a:custGeom>
            <a:avLst/>
            <a:gdLst/>
            <a:ahLst/>
            <a:cxnLst/>
            <a:rect l="l" t="t" r="r" b="b"/>
            <a:pathLst>
              <a:path w="57784" h="159385">
                <a:moveTo>
                  <a:pt x="28669" y="0"/>
                </a:moveTo>
                <a:lnTo>
                  <a:pt x="17881" y="5820"/>
                </a:lnTo>
                <a:lnTo>
                  <a:pt x="8397" y="23283"/>
                </a:lnTo>
                <a:lnTo>
                  <a:pt x="2099" y="49580"/>
                </a:lnTo>
                <a:lnTo>
                  <a:pt x="0" y="79494"/>
                </a:lnTo>
                <a:lnTo>
                  <a:pt x="2099" y="109408"/>
                </a:lnTo>
                <a:lnTo>
                  <a:pt x="8397" y="135705"/>
                </a:lnTo>
                <a:lnTo>
                  <a:pt x="17881" y="153168"/>
                </a:lnTo>
                <a:lnTo>
                  <a:pt x="28669" y="158989"/>
                </a:lnTo>
                <a:lnTo>
                  <a:pt x="39457" y="153168"/>
                </a:lnTo>
                <a:lnTo>
                  <a:pt x="48941" y="135705"/>
                </a:lnTo>
                <a:lnTo>
                  <a:pt x="55239" y="109408"/>
                </a:lnTo>
                <a:lnTo>
                  <a:pt x="57339" y="79494"/>
                </a:lnTo>
                <a:lnTo>
                  <a:pt x="55239" y="49580"/>
                </a:lnTo>
                <a:lnTo>
                  <a:pt x="48941" y="23283"/>
                </a:lnTo>
                <a:lnTo>
                  <a:pt x="39457" y="5820"/>
                </a:lnTo>
                <a:lnTo>
                  <a:pt x="28669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5564423" y="1981755"/>
            <a:ext cx="43339" cy="119539"/>
          </a:xfrm>
          <a:custGeom>
            <a:avLst/>
            <a:gdLst/>
            <a:ahLst/>
            <a:cxnLst/>
            <a:rect l="l" t="t" r="r" b="b"/>
            <a:pathLst>
              <a:path w="57784" h="159385">
                <a:moveTo>
                  <a:pt x="28670" y="0"/>
                </a:moveTo>
                <a:lnTo>
                  <a:pt x="17881" y="5820"/>
                </a:lnTo>
                <a:lnTo>
                  <a:pt x="8397" y="23283"/>
                </a:lnTo>
                <a:lnTo>
                  <a:pt x="2099" y="49581"/>
                </a:lnTo>
                <a:lnTo>
                  <a:pt x="0" y="79495"/>
                </a:lnTo>
                <a:lnTo>
                  <a:pt x="2099" y="109410"/>
                </a:lnTo>
                <a:lnTo>
                  <a:pt x="8397" y="135708"/>
                </a:lnTo>
                <a:lnTo>
                  <a:pt x="17881" y="153170"/>
                </a:lnTo>
                <a:lnTo>
                  <a:pt x="28670" y="158991"/>
                </a:lnTo>
                <a:lnTo>
                  <a:pt x="39458" y="153170"/>
                </a:lnTo>
                <a:lnTo>
                  <a:pt x="48943" y="135708"/>
                </a:lnTo>
                <a:lnTo>
                  <a:pt x="55241" y="109410"/>
                </a:lnTo>
                <a:lnTo>
                  <a:pt x="57340" y="79495"/>
                </a:lnTo>
                <a:lnTo>
                  <a:pt x="55241" y="49581"/>
                </a:lnTo>
                <a:lnTo>
                  <a:pt x="48943" y="23283"/>
                </a:lnTo>
                <a:lnTo>
                  <a:pt x="39458" y="5820"/>
                </a:lnTo>
                <a:lnTo>
                  <a:pt x="28670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5753941" y="1885656"/>
            <a:ext cx="587216" cy="80486"/>
          </a:xfrm>
          <a:custGeom>
            <a:avLst/>
            <a:gdLst/>
            <a:ahLst/>
            <a:cxnLst/>
            <a:rect l="l" t="t" r="r" b="b"/>
            <a:pathLst>
              <a:path w="782954" h="107314">
                <a:moveTo>
                  <a:pt x="0" y="0"/>
                </a:moveTo>
                <a:lnTo>
                  <a:pt x="774060" y="105981"/>
                </a:lnTo>
                <a:lnTo>
                  <a:pt x="782537" y="107142"/>
                </a:lnTo>
              </a:path>
            </a:pathLst>
          </a:custGeom>
          <a:ln w="17142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329272" y="1926926"/>
            <a:ext cx="81915" cy="76676"/>
          </a:xfrm>
          <a:custGeom>
            <a:avLst/>
            <a:gdLst/>
            <a:ahLst/>
            <a:cxnLst/>
            <a:rect l="l" t="t" r="r" b="b"/>
            <a:pathLst>
              <a:path w="109220" h="102235">
                <a:moveTo>
                  <a:pt x="13901" y="0"/>
                </a:moveTo>
                <a:lnTo>
                  <a:pt x="0" y="101912"/>
                </a:lnTo>
                <a:lnTo>
                  <a:pt x="108677" y="64884"/>
                </a:lnTo>
                <a:lnTo>
                  <a:pt x="13901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5699538" y="1974914"/>
            <a:ext cx="664369" cy="200978"/>
          </a:xfrm>
          <a:custGeom>
            <a:avLst/>
            <a:gdLst/>
            <a:ahLst/>
            <a:cxnLst/>
            <a:rect l="l" t="t" r="r" b="b"/>
            <a:pathLst>
              <a:path w="885825" h="267969">
                <a:moveTo>
                  <a:pt x="0" y="267531"/>
                </a:moveTo>
                <a:lnTo>
                  <a:pt x="877128" y="2475"/>
                </a:lnTo>
                <a:lnTo>
                  <a:pt x="885319" y="0"/>
                </a:lnTo>
              </a:path>
            </a:pathLst>
          </a:custGeom>
          <a:ln w="17138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327836" y="1945412"/>
            <a:ext cx="85248" cy="74295"/>
          </a:xfrm>
          <a:custGeom>
            <a:avLst/>
            <a:gdLst/>
            <a:ahLst/>
            <a:cxnLst/>
            <a:rect l="l" t="t" r="r" b="b"/>
            <a:pathLst>
              <a:path w="113665" h="99060">
                <a:moveTo>
                  <a:pt x="0" y="0"/>
                </a:moveTo>
                <a:lnTo>
                  <a:pt x="39400" y="41812"/>
                </a:lnTo>
                <a:lnTo>
                  <a:pt x="29650" y="98475"/>
                </a:lnTo>
                <a:lnTo>
                  <a:pt x="113123" y="19535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5583585" y="1983714"/>
            <a:ext cx="738664" cy="58103"/>
          </a:xfrm>
          <a:custGeom>
            <a:avLst/>
            <a:gdLst/>
            <a:ahLst/>
            <a:cxnLst/>
            <a:rect l="l" t="t" r="r" b="b"/>
            <a:pathLst>
              <a:path w="984884" h="77469">
                <a:moveTo>
                  <a:pt x="0" y="76884"/>
                </a:moveTo>
                <a:lnTo>
                  <a:pt x="975749" y="666"/>
                </a:lnTo>
                <a:lnTo>
                  <a:pt x="984279" y="0"/>
                </a:lnTo>
              </a:path>
            </a:pathLst>
          </a:custGeom>
          <a:ln w="17142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312403" y="1945758"/>
            <a:ext cx="80010" cy="77153"/>
          </a:xfrm>
          <a:custGeom>
            <a:avLst/>
            <a:gdLst/>
            <a:ahLst/>
            <a:cxnLst/>
            <a:rect l="l" t="t" r="r" b="b"/>
            <a:pathLst>
              <a:path w="106679" h="102869">
                <a:moveTo>
                  <a:pt x="0" y="0"/>
                </a:moveTo>
                <a:lnTo>
                  <a:pt x="7980" y="102547"/>
                </a:lnTo>
                <a:lnTo>
                  <a:pt x="106351" y="43277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477153" y="1833147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7" y="0"/>
                </a:moveTo>
                <a:lnTo>
                  <a:pt x="12428" y="3871"/>
                </a:lnTo>
                <a:lnTo>
                  <a:pt x="5835" y="15485"/>
                </a:lnTo>
                <a:lnTo>
                  <a:pt x="1458" y="32974"/>
                </a:lnTo>
                <a:lnTo>
                  <a:pt x="0" y="52868"/>
                </a:lnTo>
                <a:lnTo>
                  <a:pt x="1458" y="72763"/>
                </a:lnTo>
                <a:lnTo>
                  <a:pt x="5835" y="90251"/>
                </a:lnTo>
                <a:lnTo>
                  <a:pt x="12428" y="101866"/>
                </a:lnTo>
                <a:lnTo>
                  <a:pt x="19927" y="105737"/>
                </a:lnTo>
                <a:lnTo>
                  <a:pt x="27427" y="101866"/>
                </a:lnTo>
                <a:lnTo>
                  <a:pt x="34019" y="90251"/>
                </a:lnTo>
                <a:lnTo>
                  <a:pt x="38397" y="72763"/>
                </a:lnTo>
                <a:lnTo>
                  <a:pt x="39856" y="52868"/>
                </a:lnTo>
                <a:lnTo>
                  <a:pt x="38397" y="32974"/>
                </a:lnTo>
                <a:lnTo>
                  <a:pt x="34019" y="15485"/>
                </a:lnTo>
                <a:lnTo>
                  <a:pt x="27427" y="3871"/>
                </a:lnTo>
                <a:lnTo>
                  <a:pt x="19927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382960" y="1919129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8" y="0"/>
                </a:moveTo>
                <a:lnTo>
                  <a:pt x="12429" y="3871"/>
                </a:lnTo>
                <a:lnTo>
                  <a:pt x="5836" y="15485"/>
                </a:lnTo>
                <a:lnTo>
                  <a:pt x="1459" y="32974"/>
                </a:lnTo>
                <a:lnTo>
                  <a:pt x="0" y="52869"/>
                </a:lnTo>
                <a:lnTo>
                  <a:pt x="1459" y="72763"/>
                </a:lnTo>
                <a:lnTo>
                  <a:pt x="5836" y="90253"/>
                </a:lnTo>
                <a:lnTo>
                  <a:pt x="12429" y="101867"/>
                </a:lnTo>
                <a:lnTo>
                  <a:pt x="19928" y="105738"/>
                </a:lnTo>
                <a:lnTo>
                  <a:pt x="27427" y="101867"/>
                </a:lnTo>
                <a:lnTo>
                  <a:pt x="34019" y="90253"/>
                </a:lnTo>
                <a:lnTo>
                  <a:pt x="38397" y="72763"/>
                </a:lnTo>
                <a:lnTo>
                  <a:pt x="39856" y="52869"/>
                </a:lnTo>
                <a:lnTo>
                  <a:pt x="38397" y="32974"/>
                </a:lnTo>
                <a:lnTo>
                  <a:pt x="34019" y="15485"/>
                </a:lnTo>
                <a:lnTo>
                  <a:pt x="27427" y="3871"/>
                </a:lnTo>
                <a:lnTo>
                  <a:pt x="199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201804" y="2096166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8" y="0"/>
                </a:moveTo>
                <a:lnTo>
                  <a:pt x="12429" y="3871"/>
                </a:lnTo>
                <a:lnTo>
                  <a:pt x="5836" y="15484"/>
                </a:lnTo>
                <a:lnTo>
                  <a:pt x="1459" y="32974"/>
                </a:lnTo>
                <a:lnTo>
                  <a:pt x="0" y="52868"/>
                </a:lnTo>
                <a:lnTo>
                  <a:pt x="1459" y="72763"/>
                </a:lnTo>
                <a:lnTo>
                  <a:pt x="5836" y="90253"/>
                </a:lnTo>
                <a:lnTo>
                  <a:pt x="12429" y="101867"/>
                </a:lnTo>
                <a:lnTo>
                  <a:pt x="19928" y="105738"/>
                </a:lnTo>
                <a:lnTo>
                  <a:pt x="27428" y="101867"/>
                </a:lnTo>
                <a:lnTo>
                  <a:pt x="34020" y="90253"/>
                </a:lnTo>
                <a:lnTo>
                  <a:pt x="38398" y="72763"/>
                </a:lnTo>
                <a:lnTo>
                  <a:pt x="39857" y="52868"/>
                </a:lnTo>
                <a:lnTo>
                  <a:pt x="38398" y="32974"/>
                </a:lnTo>
                <a:lnTo>
                  <a:pt x="34020" y="15484"/>
                </a:lnTo>
                <a:lnTo>
                  <a:pt x="27428" y="3871"/>
                </a:lnTo>
                <a:lnTo>
                  <a:pt x="199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433396" y="2135619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8" y="0"/>
                </a:moveTo>
                <a:lnTo>
                  <a:pt x="12429" y="3870"/>
                </a:lnTo>
                <a:lnTo>
                  <a:pt x="5836" y="15483"/>
                </a:lnTo>
                <a:lnTo>
                  <a:pt x="1459" y="32973"/>
                </a:lnTo>
                <a:lnTo>
                  <a:pt x="0" y="52868"/>
                </a:lnTo>
                <a:lnTo>
                  <a:pt x="1459" y="72762"/>
                </a:lnTo>
                <a:lnTo>
                  <a:pt x="5836" y="90252"/>
                </a:lnTo>
                <a:lnTo>
                  <a:pt x="12429" y="101866"/>
                </a:lnTo>
                <a:lnTo>
                  <a:pt x="19928" y="105737"/>
                </a:lnTo>
                <a:lnTo>
                  <a:pt x="27428" y="101866"/>
                </a:lnTo>
                <a:lnTo>
                  <a:pt x="34020" y="90252"/>
                </a:lnTo>
                <a:lnTo>
                  <a:pt x="38398" y="72762"/>
                </a:lnTo>
                <a:lnTo>
                  <a:pt x="39857" y="52868"/>
                </a:lnTo>
                <a:lnTo>
                  <a:pt x="38398" y="32973"/>
                </a:lnTo>
                <a:lnTo>
                  <a:pt x="34020" y="15483"/>
                </a:lnTo>
                <a:lnTo>
                  <a:pt x="27428" y="3870"/>
                </a:lnTo>
                <a:lnTo>
                  <a:pt x="199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294697" y="2007816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8" y="0"/>
                </a:moveTo>
                <a:lnTo>
                  <a:pt x="12429" y="3871"/>
                </a:lnTo>
                <a:lnTo>
                  <a:pt x="5836" y="15485"/>
                </a:lnTo>
                <a:lnTo>
                  <a:pt x="1459" y="32974"/>
                </a:lnTo>
                <a:lnTo>
                  <a:pt x="0" y="52868"/>
                </a:lnTo>
                <a:lnTo>
                  <a:pt x="1459" y="72763"/>
                </a:lnTo>
                <a:lnTo>
                  <a:pt x="5836" y="90253"/>
                </a:lnTo>
                <a:lnTo>
                  <a:pt x="12429" y="101866"/>
                </a:lnTo>
                <a:lnTo>
                  <a:pt x="19928" y="105737"/>
                </a:lnTo>
                <a:lnTo>
                  <a:pt x="27428" y="101866"/>
                </a:lnTo>
                <a:lnTo>
                  <a:pt x="34020" y="90253"/>
                </a:lnTo>
                <a:lnTo>
                  <a:pt x="38398" y="72763"/>
                </a:lnTo>
                <a:lnTo>
                  <a:pt x="39857" y="52868"/>
                </a:lnTo>
                <a:lnTo>
                  <a:pt x="38398" y="32974"/>
                </a:lnTo>
                <a:lnTo>
                  <a:pt x="34020" y="15485"/>
                </a:lnTo>
                <a:lnTo>
                  <a:pt x="27428" y="3871"/>
                </a:lnTo>
                <a:lnTo>
                  <a:pt x="199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120846" y="2185191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7" y="0"/>
                </a:moveTo>
                <a:lnTo>
                  <a:pt x="12428" y="3871"/>
                </a:lnTo>
                <a:lnTo>
                  <a:pt x="5836" y="15485"/>
                </a:lnTo>
                <a:lnTo>
                  <a:pt x="1459" y="32974"/>
                </a:lnTo>
                <a:lnTo>
                  <a:pt x="0" y="52868"/>
                </a:lnTo>
                <a:lnTo>
                  <a:pt x="1459" y="72763"/>
                </a:lnTo>
                <a:lnTo>
                  <a:pt x="5836" y="90251"/>
                </a:lnTo>
                <a:lnTo>
                  <a:pt x="12428" y="101866"/>
                </a:lnTo>
                <a:lnTo>
                  <a:pt x="19927" y="105737"/>
                </a:lnTo>
                <a:lnTo>
                  <a:pt x="27426" y="101866"/>
                </a:lnTo>
                <a:lnTo>
                  <a:pt x="34019" y="90251"/>
                </a:lnTo>
                <a:lnTo>
                  <a:pt x="38397" y="72763"/>
                </a:lnTo>
                <a:lnTo>
                  <a:pt x="39856" y="52868"/>
                </a:lnTo>
                <a:lnTo>
                  <a:pt x="38397" y="32974"/>
                </a:lnTo>
                <a:lnTo>
                  <a:pt x="34019" y="15485"/>
                </a:lnTo>
                <a:lnTo>
                  <a:pt x="27426" y="3871"/>
                </a:lnTo>
                <a:lnTo>
                  <a:pt x="19927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532167" y="2056713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8" y="0"/>
                </a:moveTo>
                <a:lnTo>
                  <a:pt x="12429" y="3871"/>
                </a:lnTo>
                <a:lnTo>
                  <a:pt x="5836" y="15485"/>
                </a:lnTo>
                <a:lnTo>
                  <a:pt x="1459" y="32974"/>
                </a:lnTo>
                <a:lnTo>
                  <a:pt x="0" y="52869"/>
                </a:lnTo>
                <a:lnTo>
                  <a:pt x="1459" y="72763"/>
                </a:lnTo>
                <a:lnTo>
                  <a:pt x="5836" y="90253"/>
                </a:lnTo>
                <a:lnTo>
                  <a:pt x="12429" y="101867"/>
                </a:lnTo>
                <a:lnTo>
                  <a:pt x="19928" y="105738"/>
                </a:lnTo>
                <a:lnTo>
                  <a:pt x="27428" y="101867"/>
                </a:lnTo>
                <a:lnTo>
                  <a:pt x="34020" y="90253"/>
                </a:lnTo>
                <a:lnTo>
                  <a:pt x="38398" y="72763"/>
                </a:lnTo>
                <a:lnTo>
                  <a:pt x="39857" y="52869"/>
                </a:lnTo>
                <a:lnTo>
                  <a:pt x="38398" y="32974"/>
                </a:lnTo>
                <a:lnTo>
                  <a:pt x="34020" y="15485"/>
                </a:lnTo>
                <a:lnTo>
                  <a:pt x="27428" y="3871"/>
                </a:lnTo>
                <a:lnTo>
                  <a:pt x="199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5647919" y="1205879"/>
            <a:ext cx="1423841" cy="18275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025816" y="1388690"/>
            <a:ext cx="668179" cy="1415415"/>
          </a:xfrm>
          <a:custGeom>
            <a:avLst/>
            <a:gdLst/>
            <a:ahLst/>
            <a:cxnLst/>
            <a:rect l="l" t="t" r="r" b="b"/>
            <a:pathLst>
              <a:path w="890904" h="1887220">
                <a:moveTo>
                  <a:pt x="890729" y="0"/>
                </a:moveTo>
                <a:lnTo>
                  <a:pt x="9856" y="737254"/>
                </a:lnTo>
                <a:lnTo>
                  <a:pt x="0" y="1887133"/>
                </a:lnTo>
                <a:lnTo>
                  <a:pt x="880873" y="1149880"/>
                </a:lnTo>
                <a:lnTo>
                  <a:pt x="890729" y="0"/>
                </a:lnTo>
                <a:close/>
              </a:path>
            </a:pathLst>
          </a:custGeom>
          <a:solidFill>
            <a:srgbClr val="0096FF">
              <a:alpha val="4908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7212572" y="1833147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8" y="0"/>
                </a:moveTo>
                <a:lnTo>
                  <a:pt x="12429" y="3871"/>
                </a:lnTo>
                <a:lnTo>
                  <a:pt x="5836" y="15485"/>
                </a:lnTo>
                <a:lnTo>
                  <a:pt x="1459" y="32974"/>
                </a:lnTo>
                <a:lnTo>
                  <a:pt x="0" y="52868"/>
                </a:lnTo>
                <a:lnTo>
                  <a:pt x="1459" y="72763"/>
                </a:lnTo>
                <a:lnTo>
                  <a:pt x="5836" y="90251"/>
                </a:lnTo>
                <a:lnTo>
                  <a:pt x="12429" y="101866"/>
                </a:lnTo>
                <a:lnTo>
                  <a:pt x="19928" y="105737"/>
                </a:lnTo>
                <a:lnTo>
                  <a:pt x="27428" y="101866"/>
                </a:lnTo>
                <a:lnTo>
                  <a:pt x="34020" y="90251"/>
                </a:lnTo>
                <a:lnTo>
                  <a:pt x="38399" y="72763"/>
                </a:lnTo>
                <a:lnTo>
                  <a:pt x="39858" y="52868"/>
                </a:lnTo>
                <a:lnTo>
                  <a:pt x="38399" y="32974"/>
                </a:lnTo>
                <a:lnTo>
                  <a:pt x="34020" y="15485"/>
                </a:lnTo>
                <a:lnTo>
                  <a:pt x="27428" y="3871"/>
                </a:lnTo>
                <a:lnTo>
                  <a:pt x="199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7118380" y="1919129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8" y="0"/>
                </a:moveTo>
                <a:lnTo>
                  <a:pt x="12429" y="3871"/>
                </a:lnTo>
                <a:lnTo>
                  <a:pt x="5836" y="15485"/>
                </a:lnTo>
                <a:lnTo>
                  <a:pt x="1459" y="32974"/>
                </a:lnTo>
                <a:lnTo>
                  <a:pt x="0" y="52869"/>
                </a:lnTo>
                <a:lnTo>
                  <a:pt x="1459" y="72763"/>
                </a:lnTo>
                <a:lnTo>
                  <a:pt x="5836" y="90253"/>
                </a:lnTo>
                <a:lnTo>
                  <a:pt x="12429" y="101867"/>
                </a:lnTo>
                <a:lnTo>
                  <a:pt x="19928" y="105738"/>
                </a:lnTo>
                <a:lnTo>
                  <a:pt x="27427" y="101867"/>
                </a:lnTo>
                <a:lnTo>
                  <a:pt x="34019" y="90253"/>
                </a:lnTo>
                <a:lnTo>
                  <a:pt x="38398" y="72763"/>
                </a:lnTo>
                <a:lnTo>
                  <a:pt x="39858" y="52869"/>
                </a:lnTo>
                <a:lnTo>
                  <a:pt x="38398" y="32974"/>
                </a:lnTo>
                <a:lnTo>
                  <a:pt x="34019" y="15485"/>
                </a:lnTo>
                <a:lnTo>
                  <a:pt x="27427" y="3871"/>
                </a:lnTo>
                <a:lnTo>
                  <a:pt x="199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6937224" y="2096166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9" y="0"/>
                </a:moveTo>
                <a:lnTo>
                  <a:pt x="12430" y="3871"/>
                </a:lnTo>
                <a:lnTo>
                  <a:pt x="5836" y="15484"/>
                </a:lnTo>
                <a:lnTo>
                  <a:pt x="1459" y="32974"/>
                </a:lnTo>
                <a:lnTo>
                  <a:pt x="0" y="52868"/>
                </a:lnTo>
                <a:lnTo>
                  <a:pt x="1459" y="72763"/>
                </a:lnTo>
                <a:lnTo>
                  <a:pt x="5836" y="90253"/>
                </a:lnTo>
                <a:lnTo>
                  <a:pt x="12430" y="101867"/>
                </a:lnTo>
                <a:lnTo>
                  <a:pt x="19929" y="105738"/>
                </a:lnTo>
                <a:lnTo>
                  <a:pt x="27428" y="101867"/>
                </a:lnTo>
                <a:lnTo>
                  <a:pt x="34022" y="90253"/>
                </a:lnTo>
                <a:lnTo>
                  <a:pt x="38399" y="72763"/>
                </a:lnTo>
                <a:lnTo>
                  <a:pt x="39858" y="52868"/>
                </a:lnTo>
                <a:lnTo>
                  <a:pt x="38399" y="32974"/>
                </a:lnTo>
                <a:lnTo>
                  <a:pt x="34022" y="15484"/>
                </a:lnTo>
                <a:lnTo>
                  <a:pt x="27428" y="3871"/>
                </a:lnTo>
                <a:lnTo>
                  <a:pt x="19929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168816" y="2135619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8" y="0"/>
                </a:moveTo>
                <a:lnTo>
                  <a:pt x="12429" y="3870"/>
                </a:lnTo>
                <a:lnTo>
                  <a:pt x="5836" y="15483"/>
                </a:lnTo>
                <a:lnTo>
                  <a:pt x="1459" y="32973"/>
                </a:lnTo>
                <a:lnTo>
                  <a:pt x="0" y="52868"/>
                </a:lnTo>
                <a:lnTo>
                  <a:pt x="1459" y="72762"/>
                </a:lnTo>
                <a:lnTo>
                  <a:pt x="5836" y="90252"/>
                </a:lnTo>
                <a:lnTo>
                  <a:pt x="12429" y="101866"/>
                </a:lnTo>
                <a:lnTo>
                  <a:pt x="19928" y="105737"/>
                </a:lnTo>
                <a:lnTo>
                  <a:pt x="27428" y="101866"/>
                </a:lnTo>
                <a:lnTo>
                  <a:pt x="34020" y="90252"/>
                </a:lnTo>
                <a:lnTo>
                  <a:pt x="38398" y="72762"/>
                </a:lnTo>
                <a:lnTo>
                  <a:pt x="39857" y="52868"/>
                </a:lnTo>
                <a:lnTo>
                  <a:pt x="38398" y="32973"/>
                </a:lnTo>
                <a:lnTo>
                  <a:pt x="34020" y="15483"/>
                </a:lnTo>
                <a:lnTo>
                  <a:pt x="27428" y="3870"/>
                </a:lnTo>
                <a:lnTo>
                  <a:pt x="199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7030117" y="2007816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8" y="0"/>
                </a:moveTo>
                <a:lnTo>
                  <a:pt x="12429" y="3871"/>
                </a:lnTo>
                <a:lnTo>
                  <a:pt x="5836" y="15485"/>
                </a:lnTo>
                <a:lnTo>
                  <a:pt x="1459" y="32974"/>
                </a:lnTo>
                <a:lnTo>
                  <a:pt x="0" y="52869"/>
                </a:lnTo>
                <a:lnTo>
                  <a:pt x="1459" y="72764"/>
                </a:lnTo>
                <a:lnTo>
                  <a:pt x="5836" y="90254"/>
                </a:lnTo>
                <a:lnTo>
                  <a:pt x="12429" y="101867"/>
                </a:lnTo>
                <a:lnTo>
                  <a:pt x="19928" y="105738"/>
                </a:lnTo>
                <a:lnTo>
                  <a:pt x="27428" y="101867"/>
                </a:lnTo>
                <a:lnTo>
                  <a:pt x="34020" y="90254"/>
                </a:lnTo>
                <a:lnTo>
                  <a:pt x="38398" y="72764"/>
                </a:lnTo>
                <a:lnTo>
                  <a:pt x="39857" y="52869"/>
                </a:lnTo>
                <a:lnTo>
                  <a:pt x="38398" y="32974"/>
                </a:lnTo>
                <a:lnTo>
                  <a:pt x="34020" y="15485"/>
                </a:lnTo>
                <a:lnTo>
                  <a:pt x="27428" y="3871"/>
                </a:lnTo>
                <a:lnTo>
                  <a:pt x="199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6856265" y="2185191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8" y="0"/>
                </a:moveTo>
                <a:lnTo>
                  <a:pt x="12429" y="3871"/>
                </a:lnTo>
                <a:lnTo>
                  <a:pt x="5836" y="15485"/>
                </a:lnTo>
                <a:lnTo>
                  <a:pt x="1459" y="32974"/>
                </a:lnTo>
                <a:lnTo>
                  <a:pt x="0" y="52868"/>
                </a:lnTo>
                <a:lnTo>
                  <a:pt x="1459" y="72763"/>
                </a:lnTo>
                <a:lnTo>
                  <a:pt x="5836" y="90251"/>
                </a:lnTo>
                <a:lnTo>
                  <a:pt x="12429" y="101866"/>
                </a:lnTo>
                <a:lnTo>
                  <a:pt x="19928" y="105737"/>
                </a:lnTo>
                <a:lnTo>
                  <a:pt x="27428" y="101866"/>
                </a:lnTo>
                <a:lnTo>
                  <a:pt x="34020" y="90251"/>
                </a:lnTo>
                <a:lnTo>
                  <a:pt x="38398" y="72763"/>
                </a:lnTo>
                <a:lnTo>
                  <a:pt x="39857" y="52868"/>
                </a:lnTo>
                <a:lnTo>
                  <a:pt x="38398" y="32974"/>
                </a:lnTo>
                <a:lnTo>
                  <a:pt x="34020" y="15485"/>
                </a:lnTo>
                <a:lnTo>
                  <a:pt x="27428" y="3871"/>
                </a:lnTo>
                <a:lnTo>
                  <a:pt x="1992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7267587" y="2056713"/>
            <a:ext cx="30004" cy="79534"/>
          </a:xfrm>
          <a:custGeom>
            <a:avLst/>
            <a:gdLst/>
            <a:ahLst/>
            <a:cxnLst/>
            <a:rect l="l" t="t" r="r" b="b"/>
            <a:pathLst>
              <a:path w="40004" h="106044">
                <a:moveTo>
                  <a:pt x="19929" y="0"/>
                </a:moveTo>
                <a:lnTo>
                  <a:pt x="12430" y="3871"/>
                </a:lnTo>
                <a:lnTo>
                  <a:pt x="5837" y="15485"/>
                </a:lnTo>
                <a:lnTo>
                  <a:pt x="1459" y="32974"/>
                </a:lnTo>
                <a:lnTo>
                  <a:pt x="0" y="52869"/>
                </a:lnTo>
                <a:lnTo>
                  <a:pt x="1459" y="72763"/>
                </a:lnTo>
                <a:lnTo>
                  <a:pt x="5837" y="90253"/>
                </a:lnTo>
                <a:lnTo>
                  <a:pt x="12430" y="101867"/>
                </a:lnTo>
                <a:lnTo>
                  <a:pt x="19929" y="105738"/>
                </a:lnTo>
                <a:lnTo>
                  <a:pt x="27429" y="101867"/>
                </a:lnTo>
                <a:lnTo>
                  <a:pt x="34021" y="90253"/>
                </a:lnTo>
                <a:lnTo>
                  <a:pt x="38399" y="72763"/>
                </a:lnTo>
                <a:lnTo>
                  <a:pt x="39858" y="52869"/>
                </a:lnTo>
                <a:lnTo>
                  <a:pt x="38399" y="32974"/>
                </a:lnTo>
                <a:lnTo>
                  <a:pt x="34021" y="15485"/>
                </a:lnTo>
                <a:lnTo>
                  <a:pt x="27429" y="3871"/>
                </a:lnTo>
                <a:lnTo>
                  <a:pt x="19929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5790943" y="2685035"/>
            <a:ext cx="100489" cy="100489"/>
          </a:xfrm>
          <a:custGeom>
            <a:avLst/>
            <a:gdLst/>
            <a:ahLst/>
            <a:cxnLst/>
            <a:rect l="l" t="t" r="r" b="b"/>
            <a:pathLst>
              <a:path w="133984" h="133985">
                <a:moveTo>
                  <a:pt x="0" y="0"/>
                </a:moveTo>
                <a:lnTo>
                  <a:pt x="0" y="133717"/>
                </a:lnTo>
                <a:lnTo>
                  <a:pt x="133473" y="66857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6554779" y="2691596"/>
            <a:ext cx="100489" cy="100489"/>
          </a:xfrm>
          <a:custGeom>
            <a:avLst/>
            <a:gdLst/>
            <a:ahLst/>
            <a:cxnLst/>
            <a:rect l="l" t="t" r="r" b="b"/>
            <a:pathLst>
              <a:path w="133984" h="133985">
                <a:moveTo>
                  <a:pt x="0" y="0"/>
                </a:moveTo>
                <a:lnTo>
                  <a:pt x="0" y="133717"/>
                </a:lnTo>
                <a:lnTo>
                  <a:pt x="133473" y="66859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7283065" y="2685737"/>
            <a:ext cx="100489" cy="100489"/>
          </a:xfrm>
          <a:custGeom>
            <a:avLst/>
            <a:gdLst/>
            <a:ahLst/>
            <a:cxnLst/>
            <a:rect l="l" t="t" r="r" b="b"/>
            <a:pathLst>
              <a:path w="133984" h="133985">
                <a:moveTo>
                  <a:pt x="0" y="0"/>
                </a:moveTo>
                <a:lnTo>
                  <a:pt x="0" y="133717"/>
                </a:lnTo>
                <a:lnTo>
                  <a:pt x="133473" y="66857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8028657" y="2676561"/>
            <a:ext cx="100489" cy="100489"/>
          </a:xfrm>
          <a:custGeom>
            <a:avLst/>
            <a:gdLst/>
            <a:ahLst/>
            <a:cxnLst/>
            <a:rect l="l" t="t" r="r" b="b"/>
            <a:pathLst>
              <a:path w="133984" h="133985">
                <a:moveTo>
                  <a:pt x="0" y="0"/>
                </a:moveTo>
                <a:lnTo>
                  <a:pt x="0" y="133718"/>
                </a:lnTo>
                <a:lnTo>
                  <a:pt x="133474" y="66859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6661755" y="1331247"/>
            <a:ext cx="77153" cy="77153"/>
          </a:xfrm>
          <a:custGeom>
            <a:avLst/>
            <a:gdLst/>
            <a:ahLst/>
            <a:cxnLst/>
            <a:rect l="l" t="t" r="r" b="b"/>
            <a:pathLst>
              <a:path w="102870" h="102869">
                <a:moveTo>
                  <a:pt x="102671" y="0"/>
                </a:moveTo>
                <a:lnTo>
                  <a:pt x="0" y="0"/>
                </a:lnTo>
                <a:lnTo>
                  <a:pt x="51335" y="102859"/>
                </a:lnTo>
                <a:lnTo>
                  <a:pt x="102671" y="0"/>
                </a:lnTo>
                <a:close/>
              </a:path>
            </a:pathLst>
          </a:custGeom>
          <a:solidFill>
            <a:srgbClr val="535353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8128762" y="1334259"/>
            <a:ext cx="77153" cy="77153"/>
          </a:xfrm>
          <a:custGeom>
            <a:avLst/>
            <a:gdLst/>
            <a:ahLst/>
            <a:cxnLst/>
            <a:rect l="l" t="t" r="r" b="b"/>
            <a:pathLst>
              <a:path w="102870" h="102869">
                <a:moveTo>
                  <a:pt x="102671" y="0"/>
                </a:moveTo>
                <a:lnTo>
                  <a:pt x="0" y="0"/>
                </a:lnTo>
                <a:lnTo>
                  <a:pt x="51335" y="102858"/>
                </a:lnTo>
                <a:lnTo>
                  <a:pt x="102671" y="0"/>
                </a:lnTo>
                <a:close/>
              </a:path>
            </a:pathLst>
          </a:custGeom>
          <a:solidFill>
            <a:srgbClr val="535353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4900853" y="2866744"/>
            <a:ext cx="1473309" cy="16862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290978" y="3055346"/>
            <a:ext cx="693420" cy="1468754"/>
          </a:xfrm>
          <a:custGeom>
            <a:avLst/>
            <a:gdLst/>
            <a:ahLst/>
            <a:cxnLst/>
            <a:rect l="l" t="t" r="r" b="b"/>
            <a:pathLst>
              <a:path w="924559" h="1958339">
                <a:moveTo>
                  <a:pt x="924077" y="0"/>
                </a:moveTo>
                <a:lnTo>
                  <a:pt x="10226" y="764856"/>
                </a:lnTo>
                <a:lnTo>
                  <a:pt x="0" y="1957787"/>
                </a:lnTo>
                <a:lnTo>
                  <a:pt x="913851" y="1192931"/>
                </a:lnTo>
                <a:lnTo>
                  <a:pt x="924077" y="0"/>
                </a:lnTo>
                <a:close/>
              </a:path>
            </a:pathLst>
          </a:custGeom>
          <a:solidFill>
            <a:srgbClr val="FF2600">
              <a:alpha val="4995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724682" y="3497342"/>
            <a:ext cx="44768" cy="123825"/>
          </a:xfrm>
          <a:custGeom>
            <a:avLst/>
            <a:gdLst/>
            <a:ahLst/>
            <a:cxnLst/>
            <a:rect l="l" t="t" r="r" b="b"/>
            <a:pathLst>
              <a:path w="59690" h="165100">
                <a:moveTo>
                  <a:pt x="29742" y="0"/>
                </a:moveTo>
                <a:lnTo>
                  <a:pt x="18550" y="6038"/>
                </a:lnTo>
                <a:lnTo>
                  <a:pt x="8711" y="24155"/>
                </a:lnTo>
                <a:lnTo>
                  <a:pt x="2177" y="51437"/>
                </a:lnTo>
                <a:lnTo>
                  <a:pt x="0" y="82470"/>
                </a:lnTo>
                <a:lnTo>
                  <a:pt x="2177" y="113504"/>
                </a:lnTo>
                <a:lnTo>
                  <a:pt x="8711" y="140785"/>
                </a:lnTo>
                <a:lnTo>
                  <a:pt x="18550" y="158902"/>
                </a:lnTo>
                <a:lnTo>
                  <a:pt x="29742" y="164941"/>
                </a:lnTo>
                <a:lnTo>
                  <a:pt x="40934" y="158902"/>
                </a:lnTo>
                <a:lnTo>
                  <a:pt x="50773" y="140785"/>
                </a:lnTo>
                <a:lnTo>
                  <a:pt x="57307" y="113504"/>
                </a:lnTo>
                <a:lnTo>
                  <a:pt x="59485" y="82470"/>
                </a:lnTo>
                <a:lnTo>
                  <a:pt x="57307" y="51437"/>
                </a:lnTo>
                <a:lnTo>
                  <a:pt x="50773" y="24155"/>
                </a:lnTo>
                <a:lnTo>
                  <a:pt x="40934" y="6038"/>
                </a:lnTo>
                <a:lnTo>
                  <a:pt x="29742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669860" y="3809827"/>
            <a:ext cx="44768" cy="123825"/>
          </a:xfrm>
          <a:custGeom>
            <a:avLst/>
            <a:gdLst/>
            <a:ahLst/>
            <a:cxnLst/>
            <a:rect l="l" t="t" r="r" b="b"/>
            <a:pathLst>
              <a:path w="59690" h="165100">
                <a:moveTo>
                  <a:pt x="29742" y="0"/>
                </a:moveTo>
                <a:lnTo>
                  <a:pt x="18549" y="6038"/>
                </a:lnTo>
                <a:lnTo>
                  <a:pt x="8710" y="24155"/>
                </a:lnTo>
                <a:lnTo>
                  <a:pt x="2177" y="51437"/>
                </a:lnTo>
                <a:lnTo>
                  <a:pt x="0" y="82471"/>
                </a:lnTo>
                <a:lnTo>
                  <a:pt x="2177" y="113506"/>
                </a:lnTo>
                <a:lnTo>
                  <a:pt x="8710" y="140788"/>
                </a:lnTo>
                <a:lnTo>
                  <a:pt x="18549" y="158904"/>
                </a:lnTo>
                <a:lnTo>
                  <a:pt x="29742" y="164943"/>
                </a:lnTo>
                <a:lnTo>
                  <a:pt x="40935" y="158904"/>
                </a:lnTo>
                <a:lnTo>
                  <a:pt x="50775" y="140788"/>
                </a:lnTo>
                <a:lnTo>
                  <a:pt x="57309" y="113506"/>
                </a:lnTo>
                <a:lnTo>
                  <a:pt x="59487" y="82471"/>
                </a:lnTo>
                <a:lnTo>
                  <a:pt x="57309" y="51437"/>
                </a:lnTo>
                <a:lnTo>
                  <a:pt x="50775" y="24155"/>
                </a:lnTo>
                <a:lnTo>
                  <a:pt x="40935" y="6038"/>
                </a:lnTo>
                <a:lnTo>
                  <a:pt x="29742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363583" y="3858540"/>
            <a:ext cx="44768" cy="123825"/>
          </a:xfrm>
          <a:custGeom>
            <a:avLst/>
            <a:gdLst/>
            <a:ahLst/>
            <a:cxnLst/>
            <a:rect l="l" t="t" r="r" b="b"/>
            <a:pathLst>
              <a:path w="59690" h="165100">
                <a:moveTo>
                  <a:pt x="29742" y="0"/>
                </a:moveTo>
                <a:lnTo>
                  <a:pt x="18549" y="6038"/>
                </a:lnTo>
                <a:lnTo>
                  <a:pt x="8709" y="24154"/>
                </a:lnTo>
                <a:lnTo>
                  <a:pt x="2177" y="51436"/>
                </a:lnTo>
                <a:lnTo>
                  <a:pt x="0" y="82470"/>
                </a:lnTo>
                <a:lnTo>
                  <a:pt x="2177" y="113505"/>
                </a:lnTo>
                <a:lnTo>
                  <a:pt x="8709" y="140787"/>
                </a:lnTo>
                <a:lnTo>
                  <a:pt x="18549" y="158903"/>
                </a:lnTo>
                <a:lnTo>
                  <a:pt x="29742" y="164942"/>
                </a:lnTo>
                <a:lnTo>
                  <a:pt x="40935" y="158903"/>
                </a:lnTo>
                <a:lnTo>
                  <a:pt x="50774" y="140787"/>
                </a:lnTo>
                <a:lnTo>
                  <a:pt x="57308" y="113505"/>
                </a:lnTo>
                <a:lnTo>
                  <a:pt x="59486" y="82470"/>
                </a:lnTo>
                <a:lnTo>
                  <a:pt x="57308" y="51436"/>
                </a:lnTo>
                <a:lnTo>
                  <a:pt x="50774" y="24154"/>
                </a:lnTo>
                <a:lnTo>
                  <a:pt x="40935" y="6038"/>
                </a:lnTo>
                <a:lnTo>
                  <a:pt x="29742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553349" y="3657278"/>
            <a:ext cx="44768" cy="123825"/>
          </a:xfrm>
          <a:custGeom>
            <a:avLst/>
            <a:gdLst/>
            <a:ahLst/>
            <a:cxnLst/>
            <a:rect l="l" t="t" r="r" b="b"/>
            <a:pathLst>
              <a:path w="59690" h="165100">
                <a:moveTo>
                  <a:pt x="29742" y="0"/>
                </a:moveTo>
                <a:lnTo>
                  <a:pt x="18550" y="6038"/>
                </a:lnTo>
                <a:lnTo>
                  <a:pt x="8711" y="24155"/>
                </a:lnTo>
                <a:lnTo>
                  <a:pt x="2177" y="51436"/>
                </a:lnTo>
                <a:lnTo>
                  <a:pt x="0" y="82470"/>
                </a:lnTo>
                <a:lnTo>
                  <a:pt x="2177" y="113503"/>
                </a:lnTo>
                <a:lnTo>
                  <a:pt x="8711" y="140785"/>
                </a:lnTo>
                <a:lnTo>
                  <a:pt x="18550" y="158902"/>
                </a:lnTo>
                <a:lnTo>
                  <a:pt x="29742" y="164941"/>
                </a:lnTo>
                <a:lnTo>
                  <a:pt x="40935" y="158902"/>
                </a:lnTo>
                <a:lnTo>
                  <a:pt x="50775" y="140785"/>
                </a:lnTo>
                <a:lnTo>
                  <a:pt x="57308" y="113503"/>
                </a:lnTo>
                <a:lnTo>
                  <a:pt x="59486" y="82470"/>
                </a:lnTo>
                <a:lnTo>
                  <a:pt x="57308" y="51436"/>
                </a:lnTo>
                <a:lnTo>
                  <a:pt x="50775" y="24155"/>
                </a:lnTo>
                <a:lnTo>
                  <a:pt x="40935" y="6038"/>
                </a:lnTo>
                <a:lnTo>
                  <a:pt x="29742" y="0"/>
                </a:lnTo>
                <a:close/>
              </a:path>
            </a:pathLst>
          </a:custGeom>
          <a:solidFill>
            <a:srgbClr val="FFD59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326649" y="3476133"/>
            <a:ext cx="621983" cy="627221"/>
          </a:xfrm>
          <a:custGeom>
            <a:avLst/>
            <a:gdLst/>
            <a:ahLst/>
            <a:cxnLst/>
            <a:rect l="l" t="t" r="r" b="b"/>
            <a:pathLst>
              <a:path w="829309" h="836295">
                <a:moveTo>
                  <a:pt x="821757" y="332061"/>
                </a:moveTo>
                <a:lnTo>
                  <a:pt x="810678" y="377153"/>
                </a:lnTo>
                <a:lnTo>
                  <a:pt x="795256" y="421827"/>
                </a:lnTo>
                <a:lnTo>
                  <a:pt x="775789" y="465780"/>
                </a:lnTo>
                <a:lnTo>
                  <a:pt x="752572" y="508709"/>
                </a:lnTo>
                <a:lnTo>
                  <a:pt x="725903" y="550314"/>
                </a:lnTo>
                <a:lnTo>
                  <a:pt x="696080" y="590293"/>
                </a:lnTo>
                <a:lnTo>
                  <a:pt x="663399" y="628342"/>
                </a:lnTo>
                <a:lnTo>
                  <a:pt x="628158" y="664161"/>
                </a:lnTo>
                <a:lnTo>
                  <a:pt x="590654" y="697447"/>
                </a:lnTo>
                <a:lnTo>
                  <a:pt x="551183" y="727898"/>
                </a:lnTo>
                <a:lnTo>
                  <a:pt x="510043" y="755212"/>
                </a:lnTo>
                <a:lnTo>
                  <a:pt x="467531" y="779088"/>
                </a:lnTo>
                <a:lnTo>
                  <a:pt x="423944" y="799224"/>
                </a:lnTo>
                <a:lnTo>
                  <a:pt x="379579" y="815317"/>
                </a:lnTo>
                <a:lnTo>
                  <a:pt x="334733" y="827065"/>
                </a:lnTo>
                <a:lnTo>
                  <a:pt x="284266" y="834637"/>
                </a:lnTo>
                <a:lnTo>
                  <a:pt x="236885" y="835689"/>
                </a:lnTo>
                <a:lnTo>
                  <a:pt x="192898" y="830524"/>
                </a:lnTo>
                <a:lnTo>
                  <a:pt x="152612" y="819446"/>
                </a:lnTo>
                <a:lnTo>
                  <a:pt x="116332" y="802756"/>
                </a:lnTo>
                <a:lnTo>
                  <a:pt x="84367" y="780759"/>
                </a:lnTo>
                <a:lnTo>
                  <a:pt x="57023" y="753758"/>
                </a:lnTo>
                <a:lnTo>
                  <a:pt x="34608" y="722055"/>
                </a:lnTo>
                <a:lnTo>
                  <a:pt x="17427" y="685954"/>
                </a:lnTo>
                <a:lnTo>
                  <a:pt x="5789" y="645757"/>
                </a:lnTo>
                <a:lnTo>
                  <a:pt x="0" y="601769"/>
                </a:lnTo>
                <a:lnTo>
                  <a:pt x="366" y="554291"/>
                </a:lnTo>
                <a:lnTo>
                  <a:pt x="7196" y="503628"/>
                </a:lnTo>
                <a:lnTo>
                  <a:pt x="18274" y="458535"/>
                </a:lnTo>
                <a:lnTo>
                  <a:pt x="33696" y="413862"/>
                </a:lnTo>
                <a:lnTo>
                  <a:pt x="53164" y="369909"/>
                </a:lnTo>
                <a:lnTo>
                  <a:pt x="76381" y="326979"/>
                </a:lnTo>
                <a:lnTo>
                  <a:pt x="103049" y="285374"/>
                </a:lnTo>
                <a:lnTo>
                  <a:pt x="132872" y="245396"/>
                </a:lnTo>
                <a:lnTo>
                  <a:pt x="165553" y="207347"/>
                </a:lnTo>
                <a:lnTo>
                  <a:pt x="200794" y="171528"/>
                </a:lnTo>
                <a:lnTo>
                  <a:pt x="238299" y="138242"/>
                </a:lnTo>
                <a:lnTo>
                  <a:pt x="277770" y="107791"/>
                </a:lnTo>
                <a:lnTo>
                  <a:pt x="318910" y="80476"/>
                </a:lnTo>
                <a:lnTo>
                  <a:pt x="361422" y="56600"/>
                </a:lnTo>
                <a:lnTo>
                  <a:pt x="405009" y="36465"/>
                </a:lnTo>
                <a:lnTo>
                  <a:pt x="449374" y="20372"/>
                </a:lnTo>
                <a:lnTo>
                  <a:pt x="494219" y="8624"/>
                </a:lnTo>
                <a:lnTo>
                  <a:pt x="544686" y="1052"/>
                </a:lnTo>
                <a:lnTo>
                  <a:pt x="592067" y="0"/>
                </a:lnTo>
                <a:lnTo>
                  <a:pt x="636054" y="5164"/>
                </a:lnTo>
                <a:lnTo>
                  <a:pt x="676341" y="16243"/>
                </a:lnTo>
                <a:lnTo>
                  <a:pt x="712620" y="32932"/>
                </a:lnTo>
                <a:lnTo>
                  <a:pt x="744585" y="54929"/>
                </a:lnTo>
                <a:lnTo>
                  <a:pt x="771929" y="81931"/>
                </a:lnTo>
                <a:lnTo>
                  <a:pt x="794345" y="113634"/>
                </a:lnTo>
                <a:lnTo>
                  <a:pt x="811525" y="149735"/>
                </a:lnTo>
                <a:lnTo>
                  <a:pt x="823164" y="189932"/>
                </a:lnTo>
                <a:lnTo>
                  <a:pt x="828953" y="233920"/>
                </a:lnTo>
                <a:lnTo>
                  <a:pt x="828586" y="281398"/>
                </a:lnTo>
                <a:lnTo>
                  <a:pt x="821757" y="332061"/>
                </a:lnTo>
                <a:close/>
              </a:path>
            </a:pathLst>
          </a:custGeom>
          <a:ln w="12845">
            <a:solidFill>
              <a:srgbClr val="595959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837025" y="3486060"/>
            <a:ext cx="445294" cy="276701"/>
          </a:xfrm>
          <a:custGeom>
            <a:avLst/>
            <a:gdLst/>
            <a:ahLst/>
            <a:cxnLst/>
            <a:rect l="l" t="t" r="r" b="b"/>
            <a:pathLst>
              <a:path w="593725" h="368935">
                <a:moveTo>
                  <a:pt x="0" y="0"/>
                </a:moveTo>
                <a:lnTo>
                  <a:pt x="593506" y="368510"/>
                </a:lnTo>
              </a:path>
            </a:pathLst>
          </a:custGeom>
          <a:ln w="17130">
            <a:solidFill>
              <a:srgbClr val="1A1A1A"/>
            </a:solidFill>
            <a:prstDash val="dot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563286" y="3763039"/>
            <a:ext cx="709136" cy="354330"/>
          </a:xfrm>
          <a:custGeom>
            <a:avLst/>
            <a:gdLst/>
            <a:ahLst/>
            <a:cxnLst/>
            <a:rect l="l" t="t" r="r" b="b"/>
            <a:pathLst>
              <a:path w="945515" h="472439">
                <a:moveTo>
                  <a:pt x="0" y="472031"/>
                </a:moveTo>
                <a:lnTo>
                  <a:pt x="945384" y="0"/>
                </a:lnTo>
              </a:path>
            </a:pathLst>
          </a:custGeom>
          <a:ln w="17133">
            <a:solidFill>
              <a:srgbClr val="1A1A1A"/>
            </a:solidFill>
            <a:prstDash val="dot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6264970" y="3457472"/>
            <a:ext cx="98584" cy="683895"/>
          </a:xfrm>
          <a:custGeom>
            <a:avLst/>
            <a:gdLst/>
            <a:ahLst/>
            <a:cxnLst/>
            <a:rect l="l" t="t" r="r" b="b"/>
            <a:pathLst>
              <a:path w="131445" h="911860">
                <a:moveTo>
                  <a:pt x="0" y="911330"/>
                </a:moveTo>
                <a:lnTo>
                  <a:pt x="0" y="0"/>
                </a:lnTo>
                <a:lnTo>
                  <a:pt x="131122" y="0"/>
                </a:lnTo>
                <a:lnTo>
                  <a:pt x="131122" y="911330"/>
                </a:lnTo>
                <a:lnTo>
                  <a:pt x="0" y="911330"/>
                </a:lnTo>
                <a:close/>
              </a:path>
            </a:pathLst>
          </a:custGeom>
          <a:solidFill>
            <a:srgbClr val="A7A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790600" y="4249807"/>
            <a:ext cx="276225" cy="0"/>
          </a:xfrm>
          <a:custGeom>
            <a:avLst/>
            <a:gdLst/>
            <a:ahLst/>
            <a:cxnLst/>
            <a:rect l="l" t="t" r="r" b="b"/>
            <a:pathLst>
              <a:path w="368300">
                <a:moveTo>
                  <a:pt x="0" y="0"/>
                </a:moveTo>
                <a:lnTo>
                  <a:pt x="354888" y="0"/>
                </a:lnTo>
                <a:lnTo>
                  <a:pt x="367722" y="0"/>
                </a:lnTo>
              </a:path>
            </a:pathLst>
          </a:custGeom>
          <a:ln w="25714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6056766" y="4199663"/>
            <a:ext cx="100489" cy="100489"/>
          </a:xfrm>
          <a:custGeom>
            <a:avLst/>
            <a:gdLst/>
            <a:ahLst/>
            <a:cxnLst/>
            <a:rect l="l" t="t" r="r" b="b"/>
            <a:pathLst>
              <a:path w="133984" h="133985">
                <a:moveTo>
                  <a:pt x="0" y="0"/>
                </a:moveTo>
                <a:lnTo>
                  <a:pt x="0" y="133717"/>
                </a:lnTo>
                <a:lnTo>
                  <a:pt x="133473" y="66858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5729633" y="4349531"/>
            <a:ext cx="481965" cy="180403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 defTabSz="685800">
              <a:spcBef>
                <a:spcPts val="101"/>
              </a:spcBef>
            </a:pPr>
            <a:r>
              <a:rPr sz="1088" spc="8" dirty="0">
                <a:solidFill>
                  <a:prstClr val="black"/>
                </a:solidFill>
                <a:latin typeface="Times New Roman"/>
                <a:cs typeface="Times New Roman"/>
              </a:rPr>
              <a:t>po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088" spc="8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1088" spc="8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et</a:t>
            </a:r>
            <a:endParaRPr sz="108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774151" y="2329287"/>
            <a:ext cx="431006" cy="310515"/>
          </a:xfrm>
          <a:custGeom>
            <a:avLst/>
            <a:gdLst/>
            <a:ahLst/>
            <a:cxnLst/>
            <a:rect l="l" t="t" r="r" b="b"/>
            <a:pathLst>
              <a:path w="574675" h="414020">
                <a:moveTo>
                  <a:pt x="232012" y="0"/>
                </a:moveTo>
                <a:lnTo>
                  <a:pt x="286685" y="94871"/>
                </a:lnTo>
                <a:lnTo>
                  <a:pt x="0" y="260692"/>
                </a:lnTo>
                <a:lnTo>
                  <a:pt x="88012" y="413412"/>
                </a:lnTo>
                <a:lnTo>
                  <a:pt x="374698" y="247590"/>
                </a:lnTo>
                <a:lnTo>
                  <a:pt x="473456" y="247590"/>
                </a:lnTo>
                <a:lnTo>
                  <a:pt x="574452" y="30239"/>
                </a:lnTo>
                <a:lnTo>
                  <a:pt x="232012" y="0"/>
                </a:lnTo>
                <a:close/>
              </a:path>
              <a:path w="574675" h="414020">
                <a:moveTo>
                  <a:pt x="473456" y="247590"/>
                </a:moveTo>
                <a:lnTo>
                  <a:pt x="374698" y="247590"/>
                </a:lnTo>
                <a:lnTo>
                  <a:pt x="429371" y="342463"/>
                </a:lnTo>
                <a:lnTo>
                  <a:pt x="473456" y="247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774150" y="2329288"/>
            <a:ext cx="431006" cy="310515"/>
          </a:xfrm>
          <a:custGeom>
            <a:avLst/>
            <a:gdLst/>
            <a:ahLst/>
            <a:cxnLst/>
            <a:rect l="l" t="t" r="r" b="b"/>
            <a:pathLst>
              <a:path w="574675" h="414020">
                <a:moveTo>
                  <a:pt x="374697" y="247590"/>
                </a:moveTo>
                <a:lnTo>
                  <a:pt x="429372" y="342462"/>
                </a:lnTo>
                <a:lnTo>
                  <a:pt x="574452" y="30238"/>
                </a:lnTo>
                <a:lnTo>
                  <a:pt x="232012" y="0"/>
                </a:lnTo>
                <a:lnTo>
                  <a:pt x="286686" y="94871"/>
                </a:lnTo>
                <a:lnTo>
                  <a:pt x="0" y="260692"/>
                </a:lnTo>
                <a:lnTo>
                  <a:pt x="88011" y="413411"/>
                </a:lnTo>
                <a:lnTo>
                  <a:pt x="374697" y="247590"/>
                </a:lnTo>
                <a:close/>
              </a:path>
            </a:pathLst>
          </a:custGeom>
          <a:ln w="1713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764883" y="3379404"/>
            <a:ext cx="431006" cy="310515"/>
          </a:xfrm>
          <a:custGeom>
            <a:avLst/>
            <a:gdLst/>
            <a:ahLst/>
            <a:cxnLst/>
            <a:rect l="l" t="t" r="r" b="b"/>
            <a:pathLst>
              <a:path w="574675" h="414020">
                <a:moveTo>
                  <a:pt x="88012" y="0"/>
                </a:moveTo>
                <a:lnTo>
                  <a:pt x="0" y="152718"/>
                </a:lnTo>
                <a:lnTo>
                  <a:pt x="286687" y="318541"/>
                </a:lnTo>
                <a:lnTo>
                  <a:pt x="232012" y="413411"/>
                </a:lnTo>
                <a:lnTo>
                  <a:pt x="574452" y="383172"/>
                </a:lnTo>
                <a:lnTo>
                  <a:pt x="473456" y="165821"/>
                </a:lnTo>
                <a:lnTo>
                  <a:pt x="374699" y="165821"/>
                </a:lnTo>
                <a:lnTo>
                  <a:pt x="88012" y="0"/>
                </a:lnTo>
                <a:close/>
              </a:path>
              <a:path w="574675" h="414020">
                <a:moveTo>
                  <a:pt x="429371" y="70948"/>
                </a:moveTo>
                <a:lnTo>
                  <a:pt x="374699" y="165821"/>
                </a:lnTo>
                <a:lnTo>
                  <a:pt x="473456" y="165821"/>
                </a:lnTo>
                <a:lnTo>
                  <a:pt x="429371" y="70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764883" y="3379404"/>
            <a:ext cx="431006" cy="310515"/>
          </a:xfrm>
          <a:custGeom>
            <a:avLst/>
            <a:gdLst/>
            <a:ahLst/>
            <a:cxnLst/>
            <a:rect l="l" t="t" r="r" b="b"/>
            <a:pathLst>
              <a:path w="574675" h="414020">
                <a:moveTo>
                  <a:pt x="286686" y="318540"/>
                </a:moveTo>
                <a:lnTo>
                  <a:pt x="232012" y="413412"/>
                </a:lnTo>
                <a:lnTo>
                  <a:pt x="574452" y="383173"/>
                </a:lnTo>
                <a:lnTo>
                  <a:pt x="429372" y="70949"/>
                </a:lnTo>
                <a:lnTo>
                  <a:pt x="374697" y="165821"/>
                </a:lnTo>
                <a:lnTo>
                  <a:pt x="88011" y="0"/>
                </a:lnTo>
                <a:lnTo>
                  <a:pt x="0" y="152719"/>
                </a:lnTo>
                <a:lnTo>
                  <a:pt x="286686" y="318540"/>
                </a:lnTo>
                <a:close/>
              </a:path>
            </a:pathLst>
          </a:custGeom>
          <a:ln w="1713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8565898" y="3499613"/>
            <a:ext cx="97154" cy="570071"/>
          </a:xfrm>
          <a:custGeom>
            <a:avLst/>
            <a:gdLst/>
            <a:ahLst/>
            <a:cxnLst/>
            <a:rect l="l" t="t" r="r" b="b"/>
            <a:pathLst>
              <a:path w="129540" h="760095">
                <a:moveTo>
                  <a:pt x="0" y="759524"/>
                </a:moveTo>
                <a:lnTo>
                  <a:pt x="0" y="0"/>
                </a:lnTo>
                <a:lnTo>
                  <a:pt x="128957" y="0"/>
                </a:lnTo>
                <a:lnTo>
                  <a:pt x="128957" y="759524"/>
                </a:lnTo>
                <a:lnTo>
                  <a:pt x="0" y="759524"/>
                </a:lnTo>
                <a:close/>
              </a:path>
            </a:pathLst>
          </a:custGeom>
          <a:solidFill>
            <a:srgbClr val="A7A7A7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2917226" y="1661632"/>
            <a:ext cx="0" cy="283845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8418"/>
                </a:lnTo>
              </a:path>
            </a:pathLst>
          </a:custGeom>
          <a:ln w="1711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208118" y="1661632"/>
            <a:ext cx="0" cy="394335"/>
          </a:xfrm>
          <a:custGeom>
            <a:avLst/>
            <a:gdLst/>
            <a:ahLst/>
            <a:cxnLst/>
            <a:rect l="l" t="t" r="r" b="b"/>
            <a:pathLst>
              <a:path h="525780">
                <a:moveTo>
                  <a:pt x="0" y="0"/>
                </a:moveTo>
                <a:lnTo>
                  <a:pt x="0" y="525710"/>
                </a:lnTo>
              </a:path>
            </a:pathLst>
          </a:custGeom>
          <a:ln w="1711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2302960" y="3526653"/>
            <a:ext cx="681989" cy="335188"/>
          </a:xfrm>
          <a:prstGeom prst="rect">
            <a:avLst/>
          </a:prstGeom>
        </p:spPr>
        <p:txBody>
          <a:bodyPr vert="horz" wrap="square" lIns="0" tIns="27146" rIns="0" bIns="0" rtlCol="0">
            <a:spAutoFit/>
          </a:bodyPr>
          <a:lstStyle/>
          <a:p>
            <a:pPr marL="86201" marR="3810" indent="-77153" defTabSz="685800">
              <a:lnSpc>
                <a:spcPts val="1215"/>
              </a:lnSpc>
              <a:spcBef>
                <a:spcPts val="214"/>
              </a:spcBef>
            </a:pPr>
            <a:r>
              <a:rPr sz="1088" spc="4" dirty="0">
                <a:solidFill>
                  <a:prstClr val="black"/>
                </a:solidFill>
                <a:latin typeface="Times New Roman"/>
                <a:cs typeface="Times New Roman"/>
              </a:rPr>
              <a:t>sampling</a:t>
            </a:r>
            <a:r>
              <a:rPr sz="1088" spc="-5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88" spc="19" dirty="0">
                <a:solidFill>
                  <a:prstClr val="black"/>
                </a:solidFill>
                <a:latin typeface="Times New Roman"/>
                <a:cs typeface="Times New Roman"/>
              </a:rPr>
              <a:t>&amp;  </a:t>
            </a:r>
            <a:r>
              <a:rPr sz="1088" spc="4" dirty="0">
                <a:solidFill>
                  <a:prstClr val="black"/>
                </a:solidFill>
                <a:latin typeface="Times New Roman"/>
                <a:cs typeface="Times New Roman"/>
              </a:rPr>
              <a:t>grouping</a:t>
            </a:r>
            <a:endParaRPr sz="108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3278343" y="3552368"/>
            <a:ext cx="481965" cy="180403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 defTabSz="685800">
              <a:spcBef>
                <a:spcPts val="101"/>
              </a:spcBef>
            </a:pPr>
            <a:r>
              <a:rPr sz="1088" spc="8" dirty="0">
                <a:solidFill>
                  <a:prstClr val="black"/>
                </a:solidFill>
                <a:latin typeface="Times New Roman"/>
                <a:cs typeface="Times New Roman"/>
              </a:rPr>
              <a:t>po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088" spc="8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1088" spc="8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et</a:t>
            </a:r>
            <a:endParaRPr sz="108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6859024" y="4349531"/>
            <a:ext cx="1265873" cy="180403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 defTabSz="685800">
              <a:spcBef>
                <a:spcPts val="101"/>
              </a:spcBef>
            </a:pP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fully </a:t>
            </a:r>
            <a:r>
              <a:rPr sz="1088" spc="4" dirty="0">
                <a:solidFill>
                  <a:prstClr val="black"/>
                </a:solidFill>
                <a:latin typeface="Times New Roman"/>
                <a:cs typeface="Times New Roman"/>
              </a:rPr>
              <a:t>connected</a:t>
            </a:r>
            <a:r>
              <a:rPr sz="1088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layers</a:t>
            </a:r>
            <a:endParaRPr sz="108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2205532" y="3957336"/>
            <a:ext cx="1693545" cy="160972"/>
          </a:xfrm>
          <a:custGeom>
            <a:avLst/>
            <a:gdLst/>
            <a:ahLst/>
            <a:cxnLst/>
            <a:rect l="l" t="t" r="r" b="b"/>
            <a:pathLst>
              <a:path w="2258060" h="214629">
                <a:moveTo>
                  <a:pt x="0" y="0"/>
                </a:moveTo>
                <a:lnTo>
                  <a:pt x="8217" y="41750"/>
                </a:lnTo>
                <a:lnTo>
                  <a:pt x="30628" y="75845"/>
                </a:lnTo>
                <a:lnTo>
                  <a:pt x="63868" y="98832"/>
                </a:lnTo>
                <a:lnTo>
                  <a:pt x="104573" y="107261"/>
                </a:lnTo>
                <a:lnTo>
                  <a:pt x="1024159" y="107261"/>
                </a:lnTo>
                <a:lnTo>
                  <a:pt x="1064863" y="115690"/>
                </a:lnTo>
                <a:lnTo>
                  <a:pt x="1098103" y="138677"/>
                </a:lnTo>
                <a:lnTo>
                  <a:pt x="1120514" y="172771"/>
                </a:lnTo>
                <a:lnTo>
                  <a:pt x="1128732" y="214522"/>
                </a:lnTo>
                <a:lnTo>
                  <a:pt x="1136950" y="172771"/>
                </a:lnTo>
                <a:lnTo>
                  <a:pt x="1159361" y="138677"/>
                </a:lnTo>
                <a:lnTo>
                  <a:pt x="1192601" y="115690"/>
                </a:lnTo>
                <a:lnTo>
                  <a:pt x="1233305" y="107261"/>
                </a:lnTo>
                <a:lnTo>
                  <a:pt x="2152892" y="107261"/>
                </a:lnTo>
                <a:lnTo>
                  <a:pt x="2193596" y="98832"/>
                </a:lnTo>
                <a:lnTo>
                  <a:pt x="2226836" y="75845"/>
                </a:lnTo>
                <a:lnTo>
                  <a:pt x="2249247" y="41750"/>
                </a:lnTo>
                <a:lnTo>
                  <a:pt x="2257465" y="0"/>
                </a:lnTo>
              </a:path>
            </a:pathLst>
          </a:custGeom>
          <a:ln w="1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2610976" y="4169527"/>
            <a:ext cx="904399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 defTabSz="685800">
              <a:spcBef>
                <a:spcPts val="90"/>
              </a:spcBef>
            </a:pPr>
            <a:r>
              <a:rPr sz="1200" dirty="0">
                <a:solidFill>
                  <a:prstClr val="black"/>
                </a:solidFill>
                <a:latin typeface="Times New Roman"/>
                <a:cs typeface="Times New Roman"/>
              </a:rPr>
              <a:t>set</a:t>
            </a:r>
            <a:r>
              <a:rPr sz="1200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prstClr val="black"/>
                </a:solidFill>
                <a:latin typeface="Times New Roman"/>
                <a:cs typeface="Times New Roman"/>
              </a:rPr>
              <a:t>abstraction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4715749" y="3012354"/>
            <a:ext cx="1037749" cy="227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defTabSz="685800">
              <a:spcBef>
                <a:spcPts val="105"/>
              </a:spcBef>
            </a:pPr>
            <a:r>
              <a:rPr sz="1388" b="1" i="1" spc="4" dirty="0">
                <a:solidFill>
                  <a:prstClr val="black"/>
                </a:solidFill>
                <a:latin typeface="TimesNewRomanPS-BoldItalicMT"/>
                <a:cs typeface="TimesNewRomanPS-BoldItalicMT"/>
              </a:rPr>
              <a:t>Classification</a:t>
            </a:r>
            <a:endParaRPr sz="1388">
              <a:solidFill>
                <a:prstClr val="black"/>
              </a:solidFill>
              <a:latin typeface="TimesNewRomanPS-BoldItalicMT"/>
              <a:cs typeface="TimesNewRomanPS-BoldItalicMT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365028" y="1392313"/>
            <a:ext cx="2884170" cy="227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defTabSz="685800">
              <a:spcBef>
                <a:spcPts val="105"/>
              </a:spcBef>
            </a:pPr>
            <a:r>
              <a:rPr sz="1388" b="1" i="1" spc="4" dirty="0">
                <a:solidFill>
                  <a:prstClr val="black"/>
                </a:solidFill>
                <a:latin typeface="TimesNewRomanPS-BoldItalicMT"/>
                <a:cs typeface="TimesNewRomanPS-BoldItalicMT"/>
              </a:rPr>
              <a:t>Hierarchical point set feature learning</a:t>
            </a:r>
            <a:endParaRPr sz="1388">
              <a:solidFill>
                <a:prstClr val="black"/>
              </a:solidFill>
              <a:latin typeface="TimesNewRomanPS-BoldItalicMT"/>
              <a:cs typeface="TimesNewRomanPS-BoldItalicMT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2995724" y="2764646"/>
            <a:ext cx="0" cy="425768"/>
          </a:xfrm>
          <a:custGeom>
            <a:avLst/>
            <a:gdLst/>
            <a:ahLst/>
            <a:cxnLst/>
            <a:rect l="l" t="t" r="r" b="b"/>
            <a:pathLst>
              <a:path h="567689">
                <a:moveTo>
                  <a:pt x="0" y="0"/>
                </a:moveTo>
                <a:lnTo>
                  <a:pt x="0" y="567568"/>
                </a:lnTo>
              </a:path>
            </a:pathLst>
          </a:custGeom>
          <a:ln w="68920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8696822" y="3415837"/>
            <a:ext cx="166712" cy="68294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85800">
              <a:lnSpc>
                <a:spcPts val="1283"/>
              </a:lnSpc>
            </a:pPr>
            <a:r>
              <a:rPr sz="1088" spc="4" dirty="0">
                <a:solidFill>
                  <a:prstClr val="black"/>
                </a:solidFill>
                <a:latin typeface="Times New Roman"/>
                <a:cs typeface="Times New Roman"/>
              </a:rPr>
              <a:t>class</a:t>
            </a:r>
            <a:r>
              <a:rPr sz="1088" spc="-4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88" spc="4" dirty="0">
                <a:solidFill>
                  <a:prstClr val="black"/>
                </a:solidFill>
                <a:latin typeface="Times New Roman"/>
                <a:cs typeface="Times New Roman"/>
              </a:rPr>
              <a:t>scores</a:t>
            </a:r>
            <a:endParaRPr sz="108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6425479" y="3270391"/>
            <a:ext cx="1796870" cy="10382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8285292" y="3789516"/>
            <a:ext cx="134779" cy="0"/>
          </a:xfrm>
          <a:custGeom>
            <a:avLst/>
            <a:gdLst/>
            <a:ahLst/>
            <a:cxnLst/>
            <a:rect l="l" t="t" r="r" b="b"/>
            <a:pathLst>
              <a:path w="179704">
                <a:moveTo>
                  <a:pt x="0" y="0"/>
                </a:moveTo>
                <a:lnTo>
                  <a:pt x="166657" y="0"/>
                </a:lnTo>
                <a:lnTo>
                  <a:pt x="179490" y="0"/>
                </a:lnTo>
              </a:path>
            </a:pathLst>
          </a:custGeom>
          <a:ln w="25714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8410284" y="3739372"/>
            <a:ext cx="100489" cy="100489"/>
          </a:xfrm>
          <a:custGeom>
            <a:avLst/>
            <a:gdLst/>
            <a:ahLst/>
            <a:cxnLst/>
            <a:rect l="l" t="t" r="r" b="b"/>
            <a:pathLst>
              <a:path w="133984" h="133985">
                <a:moveTo>
                  <a:pt x="0" y="0"/>
                </a:moveTo>
                <a:lnTo>
                  <a:pt x="0" y="133717"/>
                </a:lnTo>
                <a:lnTo>
                  <a:pt x="133473" y="66859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 txBox="1"/>
          <p:nvPr/>
        </p:nvSpPr>
        <p:spPr>
          <a:xfrm rot="19200000">
            <a:off x="661847" y="2098070"/>
            <a:ext cx="40685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11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(N,d+C)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6165989" y="3256647"/>
            <a:ext cx="304800" cy="149560"/>
          </a:xfrm>
          <a:prstGeom prst="rect">
            <a:avLst/>
          </a:prstGeom>
        </p:spPr>
        <p:txBody>
          <a:bodyPr vert="horz" wrap="square" lIns="0" tIns="10954" rIns="0" bIns="0" rtlCol="0">
            <a:spAutoFit/>
          </a:bodyPr>
          <a:lstStyle/>
          <a:p>
            <a:pPr marL="9525" defTabSz="685800">
              <a:spcBef>
                <a:spcPts val="86"/>
              </a:spcBef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(1,C</a:t>
            </a:r>
            <a:r>
              <a:rPr sz="713" spc="-4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8527442" y="3295219"/>
            <a:ext cx="153828" cy="149560"/>
          </a:xfrm>
          <a:prstGeom prst="rect">
            <a:avLst/>
          </a:prstGeom>
        </p:spPr>
        <p:txBody>
          <a:bodyPr vert="horz" wrap="square" lIns="0" tIns="10954" rIns="0" bIns="0" rtlCol="0">
            <a:spAutoFit/>
          </a:bodyPr>
          <a:lstStyle/>
          <a:p>
            <a:pPr marL="9525" defTabSz="685800">
              <a:spcBef>
                <a:spcPts val="86"/>
              </a:spcBef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(k)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7" name="object 167"/>
          <p:cNvSpPr txBox="1"/>
          <p:nvPr/>
        </p:nvSpPr>
        <p:spPr>
          <a:xfrm rot="19200000">
            <a:off x="1470979" y="2226451"/>
            <a:ext cx="17752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94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(N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8" name="object 168"/>
          <p:cNvSpPr txBox="1"/>
          <p:nvPr/>
        </p:nvSpPr>
        <p:spPr>
          <a:xfrm rot="19200000">
            <a:off x="1574268" y="2192180"/>
            <a:ext cx="10977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773"/>
              </a:lnSpc>
            </a:pPr>
            <a:r>
              <a:rPr sz="713" spc="-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71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9" name="object 169"/>
          <p:cNvSpPr txBox="1"/>
          <p:nvPr/>
        </p:nvSpPr>
        <p:spPr>
          <a:xfrm rot="19200000">
            <a:off x="1587460" y="2042309"/>
            <a:ext cx="397277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11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,K,d+C)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0" name="object 170"/>
          <p:cNvSpPr txBox="1"/>
          <p:nvPr/>
        </p:nvSpPr>
        <p:spPr>
          <a:xfrm rot="19200000">
            <a:off x="2309541" y="2199624"/>
            <a:ext cx="17752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94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(N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1" name="object 171"/>
          <p:cNvSpPr txBox="1"/>
          <p:nvPr/>
        </p:nvSpPr>
        <p:spPr>
          <a:xfrm rot="19200000">
            <a:off x="2412830" y="2165353"/>
            <a:ext cx="10977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773"/>
              </a:lnSpc>
            </a:pPr>
            <a:r>
              <a:rPr sz="713" spc="-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71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2" name="object 172"/>
          <p:cNvSpPr txBox="1"/>
          <p:nvPr/>
        </p:nvSpPr>
        <p:spPr>
          <a:xfrm rot="19200000">
            <a:off x="2435550" y="2057733"/>
            <a:ext cx="263114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94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,d+C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3" name="object 173"/>
          <p:cNvSpPr txBox="1"/>
          <p:nvPr/>
        </p:nvSpPr>
        <p:spPr>
          <a:xfrm rot="19200000">
            <a:off x="2622521" y="1989081"/>
            <a:ext cx="10977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773"/>
              </a:lnSpc>
            </a:pPr>
            <a:r>
              <a:rPr sz="713" spc="-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71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4" name="object 174"/>
          <p:cNvSpPr txBox="1"/>
          <p:nvPr/>
        </p:nvSpPr>
        <p:spPr>
          <a:xfrm rot="19200000">
            <a:off x="2636921" y="1942597"/>
            <a:ext cx="133931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90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5" name="object 175"/>
          <p:cNvSpPr txBox="1"/>
          <p:nvPr/>
        </p:nvSpPr>
        <p:spPr>
          <a:xfrm rot="19200000">
            <a:off x="3147807" y="2228079"/>
            <a:ext cx="17752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94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(N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6" name="object 176"/>
          <p:cNvSpPr txBox="1"/>
          <p:nvPr/>
        </p:nvSpPr>
        <p:spPr>
          <a:xfrm rot="19200000">
            <a:off x="3251096" y="2193808"/>
            <a:ext cx="10977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773"/>
              </a:lnSpc>
            </a:pPr>
            <a:r>
              <a:rPr sz="713" spc="-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71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7" name="object 177"/>
          <p:cNvSpPr txBox="1"/>
          <p:nvPr/>
        </p:nvSpPr>
        <p:spPr>
          <a:xfrm rot="19200000">
            <a:off x="3265727" y="2049974"/>
            <a:ext cx="365325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94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,K,d+C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8" name="object 178"/>
          <p:cNvSpPr txBox="1"/>
          <p:nvPr/>
        </p:nvSpPr>
        <p:spPr>
          <a:xfrm rot="19200000">
            <a:off x="3546806" y="1945224"/>
            <a:ext cx="10977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773"/>
              </a:lnSpc>
            </a:pPr>
            <a:r>
              <a:rPr sz="713" spc="-4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71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9" name="object 179"/>
          <p:cNvSpPr txBox="1"/>
          <p:nvPr/>
        </p:nvSpPr>
        <p:spPr>
          <a:xfrm rot="19200000">
            <a:off x="3561207" y="1898740"/>
            <a:ext cx="133931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90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0" name="object 180"/>
          <p:cNvSpPr txBox="1"/>
          <p:nvPr/>
        </p:nvSpPr>
        <p:spPr>
          <a:xfrm rot="19200000">
            <a:off x="4070478" y="2170758"/>
            <a:ext cx="17752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94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(N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1" name="object 181"/>
          <p:cNvSpPr txBox="1"/>
          <p:nvPr/>
        </p:nvSpPr>
        <p:spPr>
          <a:xfrm rot="19200000">
            <a:off x="4173768" y="2136488"/>
            <a:ext cx="10977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773"/>
              </a:lnSpc>
            </a:pPr>
            <a:r>
              <a:rPr sz="713" spc="-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71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2" name="object 182"/>
          <p:cNvSpPr txBox="1"/>
          <p:nvPr/>
        </p:nvSpPr>
        <p:spPr>
          <a:xfrm rot="19200000">
            <a:off x="4196487" y="2028867"/>
            <a:ext cx="263114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94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,d+C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3" name="object 183"/>
          <p:cNvSpPr txBox="1"/>
          <p:nvPr/>
        </p:nvSpPr>
        <p:spPr>
          <a:xfrm rot="19200000">
            <a:off x="4383458" y="1960215"/>
            <a:ext cx="10977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773"/>
              </a:lnSpc>
            </a:pPr>
            <a:r>
              <a:rPr sz="713" spc="-4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71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4" name="object 184"/>
          <p:cNvSpPr txBox="1"/>
          <p:nvPr/>
        </p:nvSpPr>
        <p:spPr>
          <a:xfrm rot="19200000">
            <a:off x="4397858" y="1913731"/>
            <a:ext cx="133931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990"/>
              </a:lnSpc>
            </a:pP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4712440" y="928655"/>
            <a:ext cx="4236244" cy="2209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8831" defTabSz="685800">
              <a:lnSpc>
                <a:spcPts val="1211"/>
              </a:lnSpc>
            </a:pPr>
            <a:r>
              <a:rPr sz="1088" spc="4" dirty="0">
                <a:solidFill>
                  <a:prstClr val="black"/>
                </a:solidFill>
                <a:latin typeface="Times New Roman"/>
                <a:cs typeface="Times New Roman"/>
              </a:rPr>
              <a:t>skip link</a:t>
            </a:r>
            <a:r>
              <a:rPr sz="1088" spc="-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88" spc="4" dirty="0">
                <a:solidFill>
                  <a:prstClr val="black"/>
                </a:solidFill>
                <a:latin typeface="Times New Roman"/>
                <a:cs typeface="Times New Roman"/>
              </a:rPr>
              <a:t>concatenation</a:t>
            </a:r>
            <a:endParaRPr sz="10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85800"/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85800">
              <a:spcBef>
                <a:spcPts val="4"/>
              </a:spcBef>
            </a:pPr>
            <a:endParaRPr sz="101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636871" defTabSz="685800">
              <a:lnSpc>
                <a:spcPts val="525"/>
              </a:lnSpc>
              <a:spcBef>
                <a:spcPts val="4"/>
              </a:spcBef>
              <a:tabLst>
                <a:tab pos="2288858" algn="l"/>
                <a:tab pos="3151346" algn="l"/>
                <a:tab pos="3939540" algn="l"/>
              </a:tabLst>
            </a:pPr>
            <a:r>
              <a:rPr sz="900" spc="-221" dirty="0">
                <a:solidFill>
                  <a:prstClr val="black"/>
                </a:solidFill>
                <a:latin typeface="Times New Roman"/>
                <a:cs typeface="Times New Roman"/>
              </a:rPr>
              <a:t>+C</a:t>
            </a:r>
            <a:r>
              <a:rPr sz="1069" spc="-332" baseline="58479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1350" spc="-332" baseline="60185" dirty="0">
                <a:solidFill>
                  <a:prstClr val="black"/>
                </a:solidFill>
                <a:latin typeface="Times New Roman"/>
                <a:cs typeface="Times New Roman"/>
              </a:rPr>
              <a:t>)	</a:t>
            </a:r>
            <a:r>
              <a:rPr sz="1350" spc="-219" baseline="-39351" dirty="0">
                <a:solidFill>
                  <a:prstClr val="black"/>
                </a:solidFill>
                <a:latin typeface="Times New Roman"/>
                <a:cs typeface="Times New Roman"/>
              </a:rPr>
              <a:t>,d+C</a:t>
            </a:r>
            <a:r>
              <a:rPr sz="1069" spc="-219" baseline="40935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r>
              <a:rPr sz="1350" spc="-219" baseline="46296" dirty="0">
                <a:solidFill>
                  <a:prstClr val="black"/>
                </a:solidFill>
                <a:latin typeface="Times New Roman"/>
                <a:cs typeface="Times New Roman"/>
              </a:rPr>
              <a:t>)	</a:t>
            </a: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+C)	</a:t>
            </a:r>
            <a:r>
              <a:rPr sz="1350" baseline="9259" dirty="0">
                <a:solidFill>
                  <a:prstClr val="black"/>
                </a:solidFill>
                <a:latin typeface="Times New Roman"/>
                <a:cs typeface="Times New Roman"/>
              </a:rPr>
              <a:t>,k)</a:t>
            </a:r>
            <a:endParaRPr sz="1350" baseline="925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85800">
              <a:lnSpc>
                <a:spcPts val="986"/>
              </a:lnSpc>
              <a:tabLst>
                <a:tab pos="1426845" algn="l"/>
                <a:tab pos="2161223" algn="l"/>
                <a:tab pos="3131820" algn="l"/>
                <a:tab pos="3845719" algn="l"/>
              </a:tabLst>
            </a:pPr>
            <a:r>
              <a:rPr sz="2081" b="1" i="1" spc="5" baseline="3003" dirty="0">
                <a:solidFill>
                  <a:prstClr val="black"/>
                </a:solidFill>
                <a:latin typeface="TimesNewRomanPS-BoldItalicMT"/>
                <a:cs typeface="TimesNewRomanPS-BoldItalicMT"/>
              </a:rPr>
              <a:t>Segmentation	</a:t>
            </a:r>
            <a:r>
              <a:rPr sz="1350" spc="-157" baseline="-55555" dirty="0">
                <a:solidFill>
                  <a:prstClr val="black"/>
                </a:solidFill>
                <a:latin typeface="Times New Roman"/>
                <a:cs typeface="Times New Roman"/>
              </a:rPr>
              <a:t>,d+C</a:t>
            </a:r>
            <a:r>
              <a:rPr sz="1069" spc="-157" baseline="17543" dirty="0">
                <a:solidFill>
                  <a:prstClr val="black"/>
                </a:solidFill>
                <a:latin typeface="Times New Roman"/>
                <a:cs typeface="Times New Roman"/>
              </a:rPr>
              <a:t>2	</a:t>
            </a:r>
            <a:r>
              <a:rPr sz="1350" spc="-264" baseline="-64814" dirty="0">
                <a:solidFill>
                  <a:prstClr val="black"/>
                </a:solidFill>
                <a:latin typeface="Times New Roman"/>
                <a:cs typeface="Times New Roman"/>
              </a:rPr>
              <a:t>(N</a:t>
            </a:r>
            <a:r>
              <a:rPr sz="1069" spc="-264" baseline="-32163" dirty="0">
                <a:solidFill>
                  <a:prstClr val="black"/>
                </a:solidFill>
                <a:latin typeface="Times New Roman"/>
                <a:cs typeface="Times New Roman"/>
              </a:rPr>
              <a:t>1	</a:t>
            </a:r>
            <a:r>
              <a:rPr sz="1069" spc="-5" baseline="17543" dirty="0">
                <a:solidFill>
                  <a:prstClr val="black"/>
                </a:solidFill>
                <a:latin typeface="Times New Roman"/>
                <a:cs typeface="Times New Roman"/>
              </a:rPr>
              <a:t>3	</a:t>
            </a:r>
            <a:r>
              <a:rPr sz="900" dirty="0">
                <a:solidFill>
                  <a:prstClr val="black"/>
                </a:solidFill>
                <a:latin typeface="Times New Roman"/>
                <a:cs typeface="Times New Roman"/>
              </a:rPr>
              <a:t>(N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99210" defTabSz="685800">
              <a:lnSpc>
                <a:spcPts val="956"/>
              </a:lnSpc>
              <a:tabLst>
                <a:tab pos="2848451" algn="l"/>
              </a:tabLst>
            </a:pPr>
            <a:r>
              <a:rPr sz="1350" spc="-264" baseline="-50925" dirty="0">
                <a:solidFill>
                  <a:prstClr val="black"/>
                </a:solidFill>
                <a:latin typeface="Times New Roman"/>
                <a:cs typeface="Times New Roman"/>
              </a:rPr>
              <a:t>(N</a:t>
            </a:r>
            <a:r>
              <a:rPr sz="1069" spc="-264" baseline="-17543" dirty="0">
                <a:solidFill>
                  <a:prstClr val="black"/>
                </a:solidFill>
                <a:latin typeface="Times New Roman"/>
                <a:cs typeface="Times New Roman"/>
              </a:rPr>
              <a:t>1	</a:t>
            </a:r>
            <a:r>
              <a:rPr sz="1350" spc="-157" baseline="-37037" dirty="0">
                <a:solidFill>
                  <a:prstClr val="black"/>
                </a:solidFill>
                <a:latin typeface="Times New Roman"/>
                <a:cs typeface="Times New Roman"/>
              </a:rPr>
              <a:t>(N</a:t>
            </a:r>
            <a:r>
              <a:rPr sz="900" spc="-105" dirty="0">
                <a:solidFill>
                  <a:prstClr val="black"/>
                </a:solidFill>
                <a:latin typeface="Times New Roman"/>
                <a:cs typeface="Times New Roman"/>
              </a:rPr>
              <a:t>,d+C</a:t>
            </a:r>
            <a:endParaRPr sz="9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85800"/>
            <a:endParaRPr sz="277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85800"/>
            <a:endParaRPr sz="2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27623" algn="r" defTabSz="685800">
              <a:lnSpc>
                <a:spcPts val="1091"/>
              </a:lnSpc>
            </a:pP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-po</a:t>
            </a:r>
            <a:r>
              <a:rPr sz="1088" spc="-769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631" spc="5" baseline="57471" dirty="0">
                <a:solidFill>
                  <a:prstClr val="black"/>
                </a:solidFill>
                <a:latin typeface="Times New Roman"/>
                <a:cs typeface="Times New Roman"/>
              </a:rPr>
              <a:t>nt</a:t>
            </a:r>
            <a:endParaRPr sz="1631" baseline="5747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r" defTabSz="685800">
              <a:lnSpc>
                <a:spcPts val="1080"/>
              </a:lnSpc>
            </a:pPr>
            <a:r>
              <a:rPr sz="1088" spc="-158" dirty="0">
                <a:solidFill>
                  <a:prstClr val="black"/>
                </a:solidFill>
                <a:latin typeface="Times New Roman"/>
                <a:cs typeface="Times New Roman"/>
              </a:rPr>
              <a:t>pe</a:t>
            </a:r>
            <a:r>
              <a:rPr sz="1631" spc="-236" baseline="34482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1631" spc="-338" baseline="3448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31" spc="-174" baseline="1915" dirty="0">
                <a:solidFill>
                  <a:prstClr val="black"/>
                </a:solidFill>
                <a:latin typeface="Times New Roman"/>
                <a:cs typeface="Times New Roman"/>
              </a:rPr>
              <a:t>ore</a:t>
            </a:r>
            <a:r>
              <a:rPr sz="1631" spc="-174" baseline="47892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endParaRPr sz="1631" baseline="4789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05802" defTabSz="685800">
              <a:lnSpc>
                <a:spcPts val="1046"/>
              </a:lnSpc>
              <a:tabLst>
                <a:tab pos="1616869" algn="l"/>
                <a:tab pos="2206943" algn="l"/>
                <a:tab pos="3118484" algn="l"/>
                <a:tab pos="3862864" algn="l"/>
              </a:tabLst>
            </a:pP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interpolate	</a:t>
            </a:r>
            <a:r>
              <a:rPr sz="1631" spc="5" baseline="21072" dirty="0">
                <a:solidFill>
                  <a:prstClr val="black"/>
                </a:solidFill>
                <a:latin typeface="Times New Roman"/>
                <a:cs typeface="Times New Roman"/>
              </a:rPr>
              <a:t>unit	</a:t>
            </a:r>
            <a:r>
              <a:rPr sz="1088" dirty="0">
                <a:solidFill>
                  <a:prstClr val="black"/>
                </a:solidFill>
                <a:latin typeface="Times New Roman"/>
                <a:cs typeface="Times New Roman"/>
              </a:rPr>
              <a:t>interpolate	</a:t>
            </a:r>
            <a:r>
              <a:rPr sz="1631" spc="5" baseline="15325" dirty="0">
                <a:solidFill>
                  <a:prstClr val="black"/>
                </a:solidFill>
                <a:latin typeface="Times New Roman"/>
                <a:cs typeface="Times New Roman"/>
              </a:rPr>
              <a:t>unit	</a:t>
            </a:r>
            <a:r>
              <a:rPr sz="1631" spc="-314" baseline="3831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1631" spc="-314" baseline="51724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endParaRPr sz="1631" baseline="5172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501140" defTabSz="685800">
              <a:lnSpc>
                <a:spcPts val="1058"/>
              </a:lnSpc>
              <a:tabLst>
                <a:tab pos="3002756" algn="l"/>
              </a:tabLst>
            </a:pPr>
            <a:r>
              <a:rPr sz="1088" spc="4" dirty="0">
                <a:solidFill>
                  <a:prstClr val="black"/>
                </a:solidFill>
                <a:latin typeface="Times New Roman"/>
                <a:cs typeface="Times New Roman"/>
              </a:rPr>
              <a:t>pointnet	</a:t>
            </a:r>
            <a:r>
              <a:rPr sz="1631" spc="5" baseline="-5747" dirty="0">
                <a:solidFill>
                  <a:prstClr val="black"/>
                </a:solidFill>
                <a:latin typeface="Times New Roman"/>
                <a:cs typeface="Times New Roman"/>
              </a:rPr>
              <a:t>pointnet</a:t>
            </a:r>
            <a:endParaRPr sz="1631" baseline="-57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6383340" y="1205879"/>
            <a:ext cx="1423841" cy="18275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6761235" y="1388690"/>
            <a:ext cx="668179" cy="1415415"/>
          </a:xfrm>
          <a:custGeom>
            <a:avLst/>
            <a:gdLst/>
            <a:ahLst/>
            <a:cxnLst/>
            <a:rect l="l" t="t" r="r" b="b"/>
            <a:pathLst>
              <a:path w="890904" h="1887220">
                <a:moveTo>
                  <a:pt x="890732" y="0"/>
                </a:moveTo>
                <a:lnTo>
                  <a:pt x="9859" y="737254"/>
                </a:lnTo>
                <a:lnTo>
                  <a:pt x="0" y="1887133"/>
                </a:lnTo>
                <a:lnTo>
                  <a:pt x="880873" y="1149880"/>
                </a:lnTo>
                <a:lnTo>
                  <a:pt x="890732" y="0"/>
                </a:lnTo>
                <a:close/>
              </a:path>
            </a:pathLst>
          </a:custGeom>
          <a:solidFill>
            <a:srgbClr val="0096FF">
              <a:alpha val="4908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7224523" y="1864333"/>
            <a:ext cx="607695" cy="94773"/>
          </a:xfrm>
          <a:custGeom>
            <a:avLst/>
            <a:gdLst/>
            <a:ahLst/>
            <a:cxnLst/>
            <a:rect l="l" t="t" r="r" b="b"/>
            <a:pathLst>
              <a:path w="810259" h="126364">
                <a:moveTo>
                  <a:pt x="0" y="0"/>
                </a:moveTo>
                <a:lnTo>
                  <a:pt x="801243" y="124754"/>
                </a:lnTo>
                <a:lnTo>
                  <a:pt x="809698" y="126070"/>
                </a:lnTo>
              </a:path>
            </a:pathLst>
          </a:custGeom>
          <a:ln w="17141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7819543" y="1919784"/>
            <a:ext cx="82391" cy="76676"/>
          </a:xfrm>
          <a:custGeom>
            <a:avLst/>
            <a:gdLst/>
            <a:ahLst/>
            <a:cxnLst/>
            <a:rect l="l" t="t" r="r" b="b"/>
            <a:pathLst>
              <a:path w="109854" h="102235">
                <a:moveTo>
                  <a:pt x="15767" y="0"/>
                </a:moveTo>
                <a:lnTo>
                  <a:pt x="0" y="101639"/>
                </a:lnTo>
                <a:lnTo>
                  <a:pt x="109336" y="66615"/>
                </a:lnTo>
                <a:lnTo>
                  <a:pt x="15767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7294906" y="1981839"/>
            <a:ext cx="531019" cy="118586"/>
          </a:xfrm>
          <a:custGeom>
            <a:avLst/>
            <a:gdLst/>
            <a:ahLst/>
            <a:cxnLst/>
            <a:rect l="l" t="t" r="r" b="b"/>
            <a:pathLst>
              <a:path w="708025" h="158114">
                <a:moveTo>
                  <a:pt x="0" y="158053"/>
                </a:moveTo>
                <a:lnTo>
                  <a:pt x="699366" y="1865"/>
                </a:lnTo>
                <a:lnTo>
                  <a:pt x="707717" y="0"/>
                </a:lnTo>
              </a:path>
            </a:pathLst>
          </a:custGeom>
          <a:ln w="1714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7792262" y="1949786"/>
            <a:ext cx="83820" cy="75724"/>
          </a:xfrm>
          <a:custGeom>
            <a:avLst/>
            <a:gdLst/>
            <a:ahLst/>
            <a:cxnLst/>
            <a:rect l="l" t="t" r="r" b="b"/>
            <a:pathLst>
              <a:path w="111759" h="100964">
                <a:moveTo>
                  <a:pt x="0" y="0"/>
                </a:moveTo>
                <a:lnTo>
                  <a:pt x="36222" y="44601"/>
                </a:lnTo>
                <a:lnTo>
                  <a:pt x="22340" y="100394"/>
                </a:lnTo>
                <a:lnTo>
                  <a:pt x="111382" y="27816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7141207" y="1961002"/>
            <a:ext cx="672941" cy="11906"/>
          </a:xfrm>
          <a:custGeom>
            <a:avLst/>
            <a:gdLst/>
            <a:ahLst/>
            <a:cxnLst/>
            <a:rect l="l" t="t" r="r" b="b"/>
            <a:pathLst>
              <a:path w="897254" h="15875">
                <a:moveTo>
                  <a:pt x="0" y="0"/>
                </a:moveTo>
                <a:lnTo>
                  <a:pt x="888368" y="15636"/>
                </a:lnTo>
                <a:lnTo>
                  <a:pt x="896923" y="15787"/>
                </a:lnTo>
              </a:path>
            </a:pathLst>
          </a:custGeom>
          <a:ln w="17143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7806808" y="1934162"/>
            <a:ext cx="78104" cy="77153"/>
          </a:xfrm>
          <a:custGeom>
            <a:avLst/>
            <a:gdLst/>
            <a:ahLst/>
            <a:cxnLst/>
            <a:rect l="l" t="t" r="r" b="b"/>
            <a:pathLst>
              <a:path w="104140" h="102869">
                <a:moveTo>
                  <a:pt x="1803" y="0"/>
                </a:moveTo>
                <a:lnTo>
                  <a:pt x="0" y="102842"/>
                </a:lnTo>
                <a:lnTo>
                  <a:pt x="103555" y="53226"/>
                </a:lnTo>
                <a:lnTo>
                  <a:pt x="1803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7114237" y="1209931"/>
            <a:ext cx="1423841" cy="18275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7492134" y="1392740"/>
            <a:ext cx="668179" cy="1415415"/>
          </a:xfrm>
          <a:custGeom>
            <a:avLst/>
            <a:gdLst/>
            <a:ahLst/>
            <a:cxnLst/>
            <a:rect l="l" t="t" r="r" b="b"/>
            <a:pathLst>
              <a:path w="890904" h="1887220">
                <a:moveTo>
                  <a:pt x="890732" y="0"/>
                </a:moveTo>
                <a:lnTo>
                  <a:pt x="9856" y="737254"/>
                </a:lnTo>
                <a:lnTo>
                  <a:pt x="0" y="1887136"/>
                </a:lnTo>
                <a:lnTo>
                  <a:pt x="880873" y="1149880"/>
                </a:lnTo>
                <a:lnTo>
                  <a:pt x="890732" y="0"/>
                </a:lnTo>
                <a:close/>
              </a:path>
            </a:pathLst>
          </a:custGeom>
          <a:solidFill>
            <a:srgbClr val="009051">
              <a:alpha val="4960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7944714" y="1854776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8" y="0"/>
                </a:moveTo>
                <a:lnTo>
                  <a:pt x="17849" y="2155"/>
                </a:lnTo>
                <a:lnTo>
                  <a:pt x="8381" y="8620"/>
                </a:lnTo>
                <a:lnTo>
                  <a:pt x="2095" y="18356"/>
                </a:lnTo>
                <a:lnTo>
                  <a:pt x="0" y="29431"/>
                </a:lnTo>
                <a:lnTo>
                  <a:pt x="2095" y="40506"/>
                </a:lnTo>
                <a:lnTo>
                  <a:pt x="8381" y="50241"/>
                </a:lnTo>
                <a:lnTo>
                  <a:pt x="17849" y="56707"/>
                </a:lnTo>
                <a:lnTo>
                  <a:pt x="28618" y="58862"/>
                </a:lnTo>
                <a:lnTo>
                  <a:pt x="39388" y="56707"/>
                </a:lnTo>
                <a:lnTo>
                  <a:pt x="48856" y="50241"/>
                </a:lnTo>
                <a:lnTo>
                  <a:pt x="55143" y="40506"/>
                </a:lnTo>
                <a:lnTo>
                  <a:pt x="57238" y="29431"/>
                </a:lnTo>
                <a:lnTo>
                  <a:pt x="55143" y="18356"/>
                </a:lnTo>
                <a:lnTo>
                  <a:pt x="48856" y="8620"/>
                </a:lnTo>
                <a:lnTo>
                  <a:pt x="39388" y="2155"/>
                </a:lnTo>
                <a:lnTo>
                  <a:pt x="2861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7900957" y="1898613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4"/>
                </a:lnTo>
                <a:lnTo>
                  <a:pt x="8381" y="8619"/>
                </a:lnTo>
                <a:lnTo>
                  <a:pt x="2095" y="18355"/>
                </a:lnTo>
                <a:lnTo>
                  <a:pt x="0" y="29431"/>
                </a:lnTo>
                <a:lnTo>
                  <a:pt x="2095" y="40506"/>
                </a:lnTo>
                <a:lnTo>
                  <a:pt x="8381" y="50242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3" y="40506"/>
                </a:lnTo>
                <a:lnTo>
                  <a:pt x="57238" y="29431"/>
                </a:lnTo>
                <a:lnTo>
                  <a:pt x="55143" y="18355"/>
                </a:lnTo>
                <a:lnTo>
                  <a:pt x="48856" y="8619"/>
                </a:lnTo>
                <a:lnTo>
                  <a:pt x="39389" y="2154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7857201" y="1942450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8" y="0"/>
                </a:moveTo>
                <a:lnTo>
                  <a:pt x="17849" y="2155"/>
                </a:lnTo>
                <a:lnTo>
                  <a:pt x="8381" y="8620"/>
                </a:lnTo>
                <a:lnTo>
                  <a:pt x="2095" y="18356"/>
                </a:lnTo>
                <a:lnTo>
                  <a:pt x="0" y="29430"/>
                </a:lnTo>
                <a:lnTo>
                  <a:pt x="2095" y="40505"/>
                </a:lnTo>
                <a:lnTo>
                  <a:pt x="8381" y="50241"/>
                </a:lnTo>
                <a:lnTo>
                  <a:pt x="17849" y="56707"/>
                </a:lnTo>
                <a:lnTo>
                  <a:pt x="28618" y="58862"/>
                </a:lnTo>
                <a:lnTo>
                  <a:pt x="39388" y="56707"/>
                </a:lnTo>
                <a:lnTo>
                  <a:pt x="48856" y="50241"/>
                </a:lnTo>
                <a:lnTo>
                  <a:pt x="55143" y="40505"/>
                </a:lnTo>
                <a:lnTo>
                  <a:pt x="57238" y="29430"/>
                </a:lnTo>
                <a:lnTo>
                  <a:pt x="55143" y="18356"/>
                </a:lnTo>
                <a:lnTo>
                  <a:pt x="48856" y="8620"/>
                </a:lnTo>
                <a:lnTo>
                  <a:pt x="39388" y="2155"/>
                </a:lnTo>
                <a:lnTo>
                  <a:pt x="2861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813445" y="1986286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2" y="8621"/>
                </a:lnTo>
                <a:lnTo>
                  <a:pt x="2095" y="18357"/>
                </a:lnTo>
                <a:lnTo>
                  <a:pt x="0" y="29432"/>
                </a:lnTo>
                <a:lnTo>
                  <a:pt x="2095" y="40507"/>
                </a:lnTo>
                <a:lnTo>
                  <a:pt x="8382" y="50244"/>
                </a:lnTo>
                <a:lnTo>
                  <a:pt x="17850" y="56708"/>
                </a:lnTo>
                <a:lnTo>
                  <a:pt x="28619" y="58863"/>
                </a:lnTo>
                <a:lnTo>
                  <a:pt x="39389" y="56708"/>
                </a:lnTo>
                <a:lnTo>
                  <a:pt x="48857" y="50244"/>
                </a:lnTo>
                <a:lnTo>
                  <a:pt x="55144" y="40507"/>
                </a:lnTo>
                <a:lnTo>
                  <a:pt x="57239" y="29432"/>
                </a:lnTo>
                <a:lnTo>
                  <a:pt x="55144" y="18357"/>
                </a:lnTo>
                <a:lnTo>
                  <a:pt x="48857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7769688" y="2030122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3" y="8620"/>
                </a:lnTo>
                <a:lnTo>
                  <a:pt x="2095" y="18356"/>
                </a:lnTo>
                <a:lnTo>
                  <a:pt x="0" y="29431"/>
                </a:lnTo>
                <a:lnTo>
                  <a:pt x="2095" y="40506"/>
                </a:lnTo>
                <a:lnTo>
                  <a:pt x="8383" y="50243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3"/>
                </a:lnTo>
                <a:lnTo>
                  <a:pt x="55144" y="40506"/>
                </a:lnTo>
                <a:lnTo>
                  <a:pt x="57240" y="29431"/>
                </a:lnTo>
                <a:lnTo>
                  <a:pt x="55144" y="18356"/>
                </a:lnTo>
                <a:lnTo>
                  <a:pt x="48856" y="8620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7725931" y="2073958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2" y="8621"/>
                </a:lnTo>
                <a:lnTo>
                  <a:pt x="2095" y="18356"/>
                </a:lnTo>
                <a:lnTo>
                  <a:pt x="0" y="29430"/>
                </a:lnTo>
                <a:lnTo>
                  <a:pt x="2095" y="40506"/>
                </a:lnTo>
                <a:lnTo>
                  <a:pt x="8382" y="50242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3" y="40506"/>
                </a:lnTo>
                <a:lnTo>
                  <a:pt x="57239" y="29430"/>
                </a:lnTo>
                <a:lnTo>
                  <a:pt x="55143" y="18356"/>
                </a:lnTo>
                <a:lnTo>
                  <a:pt x="48856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7682175" y="2117794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49" y="2155"/>
                </a:lnTo>
                <a:lnTo>
                  <a:pt x="8381" y="8621"/>
                </a:lnTo>
                <a:lnTo>
                  <a:pt x="2095" y="18357"/>
                </a:lnTo>
                <a:lnTo>
                  <a:pt x="0" y="29432"/>
                </a:lnTo>
                <a:lnTo>
                  <a:pt x="2095" y="40507"/>
                </a:lnTo>
                <a:lnTo>
                  <a:pt x="8381" y="50242"/>
                </a:lnTo>
                <a:lnTo>
                  <a:pt x="17849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4" y="40507"/>
                </a:lnTo>
                <a:lnTo>
                  <a:pt x="57239" y="29432"/>
                </a:lnTo>
                <a:lnTo>
                  <a:pt x="55144" y="18357"/>
                </a:lnTo>
                <a:lnTo>
                  <a:pt x="48856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7638419" y="2161632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49" y="2154"/>
                </a:lnTo>
                <a:lnTo>
                  <a:pt x="8381" y="8619"/>
                </a:lnTo>
                <a:lnTo>
                  <a:pt x="2095" y="18355"/>
                </a:lnTo>
                <a:lnTo>
                  <a:pt x="0" y="29431"/>
                </a:lnTo>
                <a:lnTo>
                  <a:pt x="2095" y="40506"/>
                </a:lnTo>
                <a:lnTo>
                  <a:pt x="8381" y="50242"/>
                </a:lnTo>
                <a:lnTo>
                  <a:pt x="17849" y="56707"/>
                </a:lnTo>
                <a:lnTo>
                  <a:pt x="28619" y="58863"/>
                </a:lnTo>
                <a:lnTo>
                  <a:pt x="39388" y="56707"/>
                </a:lnTo>
                <a:lnTo>
                  <a:pt x="48857" y="50242"/>
                </a:lnTo>
                <a:lnTo>
                  <a:pt x="55143" y="40506"/>
                </a:lnTo>
                <a:lnTo>
                  <a:pt x="57238" y="29431"/>
                </a:lnTo>
                <a:lnTo>
                  <a:pt x="55143" y="18355"/>
                </a:lnTo>
                <a:lnTo>
                  <a:pt x="48857" y="8619"/>
                </a:lnTo>
                <a:lnTo>
                  <a:pt x="39388" y="2154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7594662" y="2205468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49" y="2155"/>
                </a:lnTo>
                <a:lnTo>
                  <a:pt x="8381" y="8620"/>
                </a:lnTo>
                <a:lnTo>
                  <a:pt x="2095" y="18356"/>
                </a:lnTo>
                <a:lnTo>
                  <a:pt x="0" y="29431"/>
                </a:lnTo>
                <a:lnTo>
                  <a:pt x="2095" y="40506"/>
                </a:lnTo>
                <a:lnTo>
                  <a:pt x="8381" y="50241"/>
                </a:lnTo>
                <a:lnTo>
                  <a:pt x="17849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1"/>
                </a:lnTo>
                <a:lnTo>
                  <a:pt x="55143" y="40506"/>
                </a:lnTo>
                <a:lnTo>
                  <a:pt x="57238" y="29431"/>
                </a:lnTo>
                <a:lnTo>
                  <a:pt x="55143" y="18356"/>
                </a:lnTo>
                <a:lnTo>
                  <a:pt x="48856" y="8620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7981718" y="1922505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4"/>
                </a:lnTo>
                <a:lnTo>
                  <a:pt x="8383" y="8619"/>
                </a:lnTo>
                <a:lnTo>
                  <a:pt x="2095" y="18355"/>
                </a:lnTo>
                <a:lnTo>
                  <a:pt x="0" y="29431"/>
                </a:lnTo>
                <a:lnTo>
                  <a:pt x="2095" y="40506"/>
                </a:lnTo>
                <a:lnTo>
                  <a:pt x="8383" y="50242"/>
                </a:lnTo>
                <a:lnTo>
                  <a:pt x="17850" y="56707"/>
                </a:lnTo>
                <a:lnTo>
                  <a:pt x="28619" y="58863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3" y="40506"/>
                </a:lnTo>
                <a:lnTo>
                  <a:pt x="57239" y="29431"/>
                </a:lnTo>
                <a:lnTo>
                  <a:pt x="55143" y="18355"/>
                </a:lnTo>
                <a:lnTo>
                  <a:pt x="48856" y="8619"/>
                </a:lnTo>
                <a:lnTo>
                  <a:pt x="39389" y="2154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8001747" y="1990232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49" y="2155"/>
                </a:lnTo>
                <a:lnTo>
                  <a:pt x="8381" y="8620"/>
                </a:lnTo>
                <a:lnTo>
                  <a:pt x="2095" y="18356"/>
                </a:lnTo>
                <a:lnTo>
                  <a:pt x="0" y="29431"/>
                </a:lnTo>
                <a:lnTo>
                  <a:pt x="2095" y="40506"/>
                </a:lnTo>
                <a:lnTo>
                  <a:pt x="8381" y="50241"/>
                </a:lnTo>
                <a:lnTo>
                  <a:pt x="17849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1"/>
                </a:lnTo>
                <a:lnTo>
                  <a:pt x="55143" y="40506"/>
                </a:lnTo>
                <a:lnTo>
                  <a:pt x="57238" y="29431"/>
                </a:lnTo>
                <a:lnTo>
                  <a:pt x="55143" y="18356"/>
                </a:lnTo>
                <a:lnTo>
                  <a:pt x="48856" y="8620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8001747" y="2073958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49" y="2155"/>
                </a:lnTo>
                <a:lnTo>
                  <a:pt x="8381" y="8621"/>
                </a:lnTo>
                <a:lnTo>
                  <a:pt x="2095" y="18356"/>
                </a:lnTo>
                <a:lnTo>
                  <a:pt x="0" y="29430"/>
                </a:lnTo>
                <a:lnTo>
                  <a:pt x="2095" y="40506"/>
                </a:lnTo>
                <a:lnTo>
                  <a:pt x="8381" y="50242"/>
                </a:lnTo>
                <a:lnTo>
                  <a:pt x="17849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3" y="40506"/>
                </a:lnTo>
                <a:lnTo>
                  <a:pt x="57238" y="29430"/>
                </a:lnTo>
                <a:lnTo>
                  <a:pt x="55143" y="18356"/>
                </a:lnTo>
                <a:lnTo>
                  <a:pt x="48856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7968591" y="2122178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49" y="2155"/>
                </a:lnTo>
                <a:lnTo>
                  <a:pt x="8381" y="8620"/>
                </a:lnTo>
                <a:lnTo>
                  <a:pt x="2095" y="18356"/>
                </a:lnTo>
                <a:lnTo>
                  <a:pt x="0" y="29431"/>
                </a:lnTo>
                <a:lnTo>
                  <a:pt x="2095" y="40506"/>
                </a:lnTo>
                <a:lnTo>
                  <a:pt x="8381" y="50241"/>
                </a:lnTo>
                <a:lnTo>
                  <a:pt x="17849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1"/>
                </a:lnTo>
                <a:lnTo>
                  <a:pt x="55143" y="40506"/>
                </a:lnTo>
                <a:lnTo>
                  <a:pt x="57238" y="29431"/>
                </a:lnTo>
                <a:lnTo>
                  <a:pt x="55143" y="18356"/>
                </a:lnTo>
                <a:lnTo>
                  <a:pt x="48856" y="8620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7911732" y="2157248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2" y="8621"/>
                </a:lnTo>
                <a:lnTo>
                  <a:pt x="2095" y="18356"/>
                </a:lnTo>
                <a:lnTo>
                  <a:pt x="0" y="29430"/>
                </a:lnTo>
                <a:lnTo>
                  <a:pt x="2095" y="40506"/>
                </a:lnTo>
                <a:lnTo>
                  <a:pt x="8382" y="50242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7" y="50242"/>
                </a:lnTo>
                <a:lnTo>
                  <a:pt x="55144" y="40506"/>
                </a:lnTo>
                <a:lnTo>
                  <a:pt x="57239" y="29430"/>
                </a:lnTo>
                <a:lnTo>
                  <a:pt x="55144" y="18356"/>
                </a:lnTo>
                <a:lnTo>
                  <a:pt x="48857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7852825" y="2122178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2" y="8620"/>
                </a:lnTo>
                <a:lnTo>
                  <a:pt x="2095" y="18356"/>
                </a:lnTo>
                <a:lnTo>
                  <a:pt x="0" y="29431"/>
                </a:lnTo>
                <a:lnTo>
                  <a:pt x="2095" y="40506"/>
                </a:lnTo>
                <a:lnTo>
                  <a:pt x="8382" y="50241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1"/>
                </a:lnTo>
                <a:lnTo>
                  <a:pt x="55143" y="40506"/>
                </a:lnTo>
                <a:lnTo>
                  <a:pt x="57239" y="29431"/>
                </a:lnTo>
                <a:lnTo>
                  <a:pt x="55143" y="18356"/>
                </a:lnTo>
                <a:lnTo>
                  <a:pt x="48856" y="8620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7822196" y="2052040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2" y="8621"/>
                </a:lnTo>
                <a:lnTo>
                  <a:pt x="2095" y="18356"/>
                </a:lnTo>
                <a:lnTo>
                  <a:pt x="0" y="29430"/>
                </a:lnTo>
                <a:lnTo>
                  <a:pt x="2095" y="40506"/>
                </a:lnTo>
                <a:lnTo>
                  <a:pt x="8382" y="50242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8" y="56707"/>
                </a:lnTo>
                <a:lnTo>
                  <a:pt x="48855" y="50242"/>
                </a:lnTo>
                <a:lnTo>
                  <a:pt x="55143" y="40506"/>
                </a:lnTo>
                <a:lnTo>
                  <a:pt x="57239" y="29430"/>
                </a:lnTo>
                <a:lnTo>
                  <a:pt x="55143" y="18356"/>
                </a:lnTo>
                <a:lnTo>
                  <a:pt x="48855" y="8621"/>
                </a:lnTo>
                <a:lnTo>
                  <a:pt x="39388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7860571" y="1212196"/>
            <a:ext cx="1064354" cy="18275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8238467" y="1395005"/>
            <a:ext cx="668179" cy="1415415"/>
          </a:xfrm>
          <a:custGeom>
            <a:avLst/>
            <a:gdLst/>
            <a:ahLst/>
            <a:cxnLst/>
            <a:rect l="l" t="t" r="r" b="b"/>
            <a:pathLst>
              <a:path w="890904" h="1887220">
                <a:moveTo>
                  <a:pt x="890732" y="0"/>
                </a:moveTo>
                <a:lnTo>
                  <a:pt x="9859" y="737254"/>
                </a:lnTo>
                <a:lnTo>
                  <a:pt x="0" y="1887136"/>
                </a:lnTo>
                <a:lnTo>
                  <a:pt x="880875" y="1149880"/>
                </a:lnTo>
                <a:lnTo>
                  <a:pt x="890732" y="0"/>
                </a:lnTo>
                <a:close/>
              </a:path>
            </a:pathLst>
          </a:custGeom>
          <a:solidFill>
            <a:srgbClr val="009051">
              <a:alpha val="49609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8691048" y="1857042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4"/>
                </a:lnTo>
                <a:lnTo>
                  <a:pt x="8382" y="8619"/>
                </a:lnTo>
                <a:lnTo>
                  <a:pt x="2095" y="18355"/>
                </a:lnTo>
                <a:lnTo>
                  <a:pt x="0" y="29431"/>
                </a:lnTo>
                <a:lnTo>
                  <a:pt x="2095" y="40506"/>
                </a:lnTo>
                <a:lnTo>
                  <a:pt x="8382" y="50242"/>
                </a:lnTo>
                <a:lnTo>
                  <a:pt x="17850" y="56707"/>
                </a:lnTo>
                <a:lnTo>
                  <a:pt x="28619" y="58863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3" y="40506"/>
                </a:lnTo>
                <a:lnTo>
                  <a:pt x="57239" y="29431"/>
                </a:lnTo>
                <a:lnTo>
                  <a:pt x="55143" y="18355"/>
                </a:lnTo>
                <a:lnTo>
                  <a:pt x="48856" y="8619"/>
                </a:lnTo>
                <a:lnTo>
                  <a:pt x="39389" y="2154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8647291" y="1900879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49" y="2155"/>
                </a:lnTo>
                <a:lnTo>
                  <a:pt x="8381" y="8620"/>
                </a:lnTo>
                <a:lnTo>
                  <a:pt x="2095" y="18356"/>
                </a:lnTo>
                <a:lnTo>
                  <a:pt x="0" y="29431"/>
                </a:lnTo>
                <a:lnTo>
                  <a:pt x="2095" y="40506"/>
                </a:lnTo>
                <a:lnTo>
                  <a:pt x="8381" y="50241"/>
                </a:lnTo>
                <a:lnTo>
                  <a:pt x="17849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1"/>
                </a:lnTo>
                <a:lnTo>
                  <a:pt x="55144" y="40506"/>
                </a:lnTo>
                <a:lnTo>
                  <a:pt x="57239" y="29431"/>
                </a:lnTo>
                <a:lnTo>
                  <a:pt x="55144" y="18356"/>
                </a:lnTo>
                <a:lnTo>
                  <a:pt x="48856" y="8620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8603534" y="1944715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1" y="8620"/>
                </a:lnTo>
                <a:lnTo>
                  <a:pt x="2095" y="18356"/>
                </a:lnTo>
                <a:lnTo>
                  <a:pt x="0" y="29431"/>
                </a:lnTo>
                <a:lnTo>
                  <a:pt x="2095" y="40506"/>
                </a:lnTo>
                <a:lnTo>
                  <a:pt x="8381" y="50243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3"/>
                </a:lnTo>
                <a:lnTo>
                  <a:pt x="55143" y="40506"/>
                </a:lnTo>
                <a:lnTo>
                  <a:pt x="57238" y="29431"/>
                </a:lnTo>
                <a:lnTo>
                  <a:pt x="55143" y="18356"/>
                </a:lnTo>
                <a:lnTo>
                  <a:pt x="48856" y="8620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8559779" y="1988551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49" y="2155"/>
                </a:lnTo>
                <a:lnTo>
                  <a:pt x="8381" y="8621"/>
                </a:lnTo>
                <a:lnTo>
                  <a:pt x="2095" y="18356"/>
                </a:lnTo>
                <a:lnTo>
                  <a:pt x="0" y="29430"/>
                </a:lnTo>
                <a:lnTo>
                  <a:pt x="2095" y="40506"/>
                </a:lnTo>
                <a:lnTo>
                  <a:pt x="8381" y="50242"/>
                </a:lnTo>
                <a:lnTo>
                  <a:pt x="17849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3" y="40506"/>
                </a:lnTo>
                <a:lnTo>
                  <a:pt x="57238" y="29430"/>
                </a:lnTo>
                <a:lnTo>
                  <a:pt x="55143" y="18356"/>
                </a:lnTo>
                <a:lnTo>
                  <a:pt x="48856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8516022" y="2032387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49" y="2155"/>
                </a:lnTo>
                <a:lnTo>
                  <a:pt x="8381" y="8621"/>
                </a:lnTo>
                <a:lnTo>
                  <a:pt x="2095" y="18356"/>
                </a:lnTo>
                <a:lnTo>
                  <a:pt x="0" y="29430"/>
                </a:lnTo>
                <a:lnTo>
                  <a:pt x="2095" y="40506"/>
                </a:lnTo>
                <a:lnTo>
                  <a:pt x="8381" y="50242"/>
                </a:lnTo>
                <a:lnTo>
                  <a:pt x="17849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3" y="40506"/>
                </a:lnTo>
                <a:lnTo>
                  <a:pt x="57238" y="29430"/>
                </a:lnTo>
                <a:lnTo>
                  <a:pt x="55143" y="18356"/>
                </a:lnTo>
                <a:lnTo>
                  <a:pt x="48856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8472267" y="2076223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8" y="0"/>
                </a:moveTo>
                <a:lnTo>
                  <a:pt x="17849" y="2155"/>
                </a:lnTo>
                <a:lnTo>
                  <a:pt x="8381" y="8621"/>
                </a:lnTo>
                <a:lnTo>
                  <a:pt x="2095" y="18357"/>
                </a:lnTo>
                <a:lnTo>
                  <a:pt x="0" y="29432"/>
                </a:lnTo>
                <a:lnTo>
                  <a:pt x="2095" y="40507"/>
                </a:lnTo>
                <a:lnTo>
                  <a:pt x="8381" y="50244"/>
                </a:lnTo>
                <a:lnTo>
                  <a:pt x="17849" y="56708"/>
                </a:lnTo>
                <a:lnTo>
                  <a:pt x="28618" y="58863"/>
                </a:lnTo>
                <a:lnTo>
                  <a:pt x="39388" y="56708"/>
                </a:lnTo>
                <a:lnTo>
                  <a:pt x="48856" y="50244"/>
                </a:lnTo>
                <a:lnTo>
                  <a:pt x="55142" y="40507"/>
                </a:lnTo>
                <a:lnTo>
                  <a:pt x="57237" y="29432"/>
                </a:lnTo>
                <a:lnTo>
                  <a:pt x="55142" y="18357"/>
                </a:lnTo>
                <a:lnTo>
                  <a:pt x="48856" y="8621"/>
                </a:lnTo>
                <a:lnTo>
                  <a:pt x="39388" y="2155"/>
                </a:lnTo>
                <a:lnTo>
                  <a:pt x="28618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8428509" y="2120061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2" y="8620"/>
                </a:lnTo>
                <a:lnTo>
                  <a:pt x="2095" y="18356"/>
                </a:lnTo>
                <a:lnTo>
                  <a:pt x="0" y="29430"/>
                </a:lnTo>
                <a:lnTo>
                  <a:pt x="2095" y="40505"/>
                </a:lnTo>
                <a:lnTo>
                  <a:pt x="8382" y="50241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1"/>
                </a:lnTo>
                <a:lnTo>
                  <a:pt x="55143" y="40505"/>
                </a:lnTo>
                <a:lnTo>
                  <a:pt x="57239" y="29430"/>
                </a:lnTo>
                <a:lnTo>
                  <a:pt x="55143" y="18356"/>
                </a:lnTo>
                <a:lnTo>
                  <a:pt x="48856" y="8620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8384753" y="2163897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2" y="8620"/>
                </a:lnTo>
                <a:lnTo>
                  <a:pt x="2095" y="18356"/>
                </a:lnTo>
                <a:lnTo>
                  <a:pt x="0" y="29431"/>
                </a:lnTo>
                <a:lnTo>
                  <a:pt x="2095" y="40506"/>
                </a:lnTo>
                <a:lnTo>
                  <a:pt x="8382" y="50241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1"/>
                </a:lnTo>
                <a:lnTo>
                  <a:pt x="55143" y="40506"/>
                </a:lnTo>
                <a:lnTo>
                  <a:pt x="57239" y="29431"/>
                </a:lnTo>
                <a:lnTo>
                  <a:pt x="55143" y="18356"/>
                </a:lnTo>
                <a:lnTo>
                  <a:pt x="48856" y="8620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8340997" y="2207734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4"/>
                </a:lnTo>
                <a:lnTo>
                  <a:pt x="8382" y="8619"/>
                </a:lnTo>
                <a:lnTo>
                  <a:pt x="2095" y="18355"/>
                </a:lnTo>
                <a:lnTo>
                  <a:pt x="0" y="29431"/>
                </a:lnTo>
                <a:lnTo>
                  <a:pt x="2095" y="40506"/>
                </a:lnTo>
                <a:lnTo>
                  <a:pt x="8382" y="50242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8" y="56707"/>
                </a:lnTo>
                <a:lnTo>
                  <a:pt x="48855" y="50242"/>
                </a:lnTo>
                <a:lnTo>
                  <a:pt x="55143" y="40506"/>
                </a:lnTo>
                <a:lnTo>
                  <a:pt x="57239" y="29431"/>
                </a:lnTo>
                <a:lnTo>
                  <a:pt x="55143" y="18355"/>
                </a:lnTo>
                <a:lnTo>
                  <a:pt x="48855" y="8619"/>
                </a:lnTo>
                <a:lnTo>
                  <a:pt x="39388" y="2154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8728052" y="1924770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2" y="8620"/>
                </a:lnTo>
                <a:lnTo>
                  <a:pt x="2095" y="18356"/>
                </a:lnTo>
                <a:lnTo>
                  <a:pt x="0" y="29432"/>
                </a:lnTo>
                <a:lnTo>
                  <a:pt x="2095" y="40507"/>
                </a:lnTo>
                <a:lnTo>
                  <a:pt x="8382" y="50244"/>
                </a:lnTo>
                <a:lnTo>
                  <a:pt x="17850" y="56708"/>
                </a:lnTo>
                <a:lnTo>
                  <a:pt x="28619" y="58863"/>
                </a:lnTo>
                <a:lnTo>
                  <a:pt x="39388" y="56708"/>
                </a:lnTo>
                <a:lnTo>
                  <a:pt x="48855" y="50244"/>
                </a:lnTo>
                <a:lnTo>
                  <a:pt x="55143" y="40507"/>
                </a:lnTo>
                <a:lnTo>
                  <a:pt x="57239" y="29432"/>
                </a:lnTo>
                <a:lnTo>
                  <a:pt x="55143" y="18356"/>
                </a:lnTo>
                <a:lnTo>
                  <a:pt x="48855" y="8620"/>
                </a:lnTo>
                <a:lnTo>
                  <a:pt x="39388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8748081" y="1992499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3" y="8621"/>
                </a:lnTo>
                <a:lnTo>
                  <a:pt x="2095" y="18356"/>
                </a:lnTo>
                <a:lnTo>
                  <a:pt x="0" y="29430"/>
                </a:lnTo>
                <a:lnTo>
                  <a:pt x="2095" y="40506"/>
                </a:lnTo>
                <a:lnTo>
                  <a:pt x="8383" y="50242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4" y="40506"/>
                </a:lnTo>
                <a:lnTo>
                  <a:pt x="57240" y="29430"/>
                </a:lnTo>
                <a:lnTo>
                  <a:pt x="55144" y="18356"/>
                </a:lnTo>
                <a:lnTo>
                  <a:pt x="48856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8748081" y="2076223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3" y="8621"/>
                </a:lnTo>
                <a:lnTo>
                  <a:pt x="2095" y="18357"/>
                </a:lnTo>
                <a:lnTo>
                  <a:pt x="0" y="29432"/>
                </a:lnTo>
                <a:lnTo>
                  <a:pt x="2095" y="40507"/>
                </a:lnTo>
                <a:lnTo>
                  <a:pt x="8383" y="50244"/>
                </a:lnTo>
                <a:lnTo>
                  <a:pt x="17850" y="56708"/>
                </a:lnTo>
                <a:lnTo>
                  <a:pt x="28619" y="58863"/>
                </a:lnTo>
                <a:lnTo>
                  <a:pt x="39389" y="56708"/>
                </a:lnTo>
                <a:lnTo>
                  <a:pt x="48856" y="50244"/>
                </a:lnTo>
                <a:lnTo>
                  <a:pt x="55144" y="40507"/>
                </a:lnTo>
                <a:lnTo>
                  <a:pt x="57240" y="29432"/>
                </a:lnTo>
                <a:lnTo>
                  <a:pt x="55144" y="18357"/>
                </a:lnTo>
                <a:lnTo>
                  <a:pt x="48856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8714925" y="2124444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4"/>
                </a:lnTo>
                <a:lnTo>
                  <a:pt x="8383" y="8619"/>
                </a:lnTo>
                <a:lnTo>
                  <a:pt x="2095" y="18355"/>
                </a:lnTo>
                <a:lnTo>
                  <a:pt x="0" y="29431"/>
                </a:lnTo>
                <a:lnTo>
                  <a:pt x="2095" y="40506"/>
                </a:lnTo>
                <a:lnTo>
                  <a:pt x="8383" y="50242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3" y="40506"/>
                </a:lnTo>
                <a:lnTo>
                  <a:pt x="57239" y="29431"/>
                </a:lnTo>
                <a:lnTo>
                  <a:pt x="55143" y="18355"/>
                </a:lnTo>
                <a:lnTo>
                  <a:pt x="48856" y="8619"/>
                </a:lnTo>
                <a:lnTo>
                  <a:pt x="39389" y="2154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8658066" y="2159513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5"/>
                </a:lnTo>
                <a:lnTo>
                  <a:pt x="8381" y="8621"/>
                </a:lnTo>
                <a:lnTo>
                  <a:pt x="2095" y="18357"/>
                </a:lnTo>
                <a:lnTo>
                  <a:pt x="0" y="29432"/>
                </a:lnTo>
                <a:lnTo>
                  <a:pt x="2095" y="40507"/>
                </a:lnTo>
                <a:lnTo>
                  <a:pt x="8381" y="50244"/>
                </a:lnTo>
                <a:lnTo>
                  <a:pt x="17850" y="56708"/>
                </a:lnTo>
                <a:lnTo>
                  <a:pt x="28619" y="58863"/>
                </a:lnTo>
                <a:lnTo>
                  <a:pt x="39389" y="56708"/>
                </a:lnTo>
                <a:lnTo>
                  <a:pt x="48856" y="50244"/>
                </a:lnTo>
                <a:lnTo>
                  <a:pt x="55143" y="40507"/>
                </a:lnTo>
                <a:lnTo>
                  <a:pt x="57238" y="29432"/>
                </a:lnTo>
                <a:lnTo>
                  <a:pt x="55143" y="18357"/>
                </a:lnTo>
                <a:lnTo>
                  <a:pt x="48856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8599159" y="2124444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50" y="2154"/>
                </a:lnTo>
                <a:lnTo>
                  <a:pt x="8382" y="8619"/>
                </a:lnTo>
                <a:lnTo>
                  <a:pt x="2095" y="18355"/>
                </a:lnTo>
                <a:lnTo>
                  <a:pt x="0" y="29431"/>
                </a:lnTo>
                <a:lnTo>
                  <a:pt x="2095" y="40506"/>
                </a:lnTo>
                <a:lnTo>
                  <a:pt x="8382" y="50242"/>
                </a:lnTo>
                <a:lnTo>
                  <a:pt x="17850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7" y="50242"/>
                </a:lnTo>
                <a:lnTo>
                  <a:pt x="55144" y="40506"/>
                </a:lnTo>
                <a:lnTo>
                  <a:pt x="57239" y="29431"/>
                </a:lnTo>
                <a:lnTo>
                  <a:pt x="55144" y="18355"/>
                </a:lnTo>
                <a:lnTo>
                  <a:pt x="48857" y="8619"/>
                </a:lnTo>
                <a:lnTo>
                  <a:pt x="39389" y="2154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8568530" y="2054305"/>
            <a:ext cx="43339" cy="44291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28619" y="0"/>
                </a:moveTo>
                <a:lnTo>
                  <a:pt x="17849" y="2155"/>
                </a:lnTo>
                <a:lnTo>
                  <a:pt x="8381" y="8621"/>
                </a:lnTo>
                <a:lnTo>
                  <a:pt x="2095" y="18357"/>
                </a:lnTo>
                <a:lnTo>
                  <a:pt x="0" y="29431"/>
                </a:lnTo>
                <a:lnTo>
                  <a:pt x="2095" y="40506"/>
                </a:lnTo>
                <a:lnTo>
                  <a:pt x="8381" y="50242"/>
                </a:lnTo>
                <a:lnTo>
                  <a:pt x="17849" y="56707"/>
                </a:lnTo>
                <a:lnTo>
                  <a:pt x="28619" y="58862"/>
                </a:lnTo>
                <a:lnTo>
                  <a:pt x="39389" y="56707"/>
                </a:lnTo>
                <a:lnTo>
                  <a:pt x="48856" y="50242"/>
                </a:lnTo>
                <a:lnTo>
                  <a:pt x="55143" y="40506"/>
                </a:lnTo>
                <a:lnTo>
                  <a:pt x="57238" y="29431"/>
                </a:lnTo>
                <a:lnTo>
                  <a:pt x="55143" y="18357"/>
                </a:lnTo>
                <a:lnTo>
                  <a:pt x="48856" y="8621"/>
                </a:lnTo>
                <a:lnTo>
                  <a:pt x="39389" y="2155"/>
                </a:lnTo>
                <a:lnTo>
                  <a:pt x="28619" y="0"/>
                </a:lnTo>
                <a:close/>
              </a:path>
            </a:pathLst>
          </a:custGeom>
          <a:solidFill>
            <a:srgbClr val="BCC8C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4703503" y="816021"/>
            <a:ext cx="4350068" cy="2261235"/>
          </a:xfrm>
          <a:custGeom>
            <a:avLst/>
            <a:gdLst/>
            <a:ahLst/>
            <a:cxnLst/>
            <a:rect l="l" t="t" r="r" b="b"/>
            <a:pathLst>
              <a:path w="5800090" h="3014979">
                <a:moveTo>
                  <a:pt x="0" y="0"/>
                </a:moveTo>
                <a:lnTo>
                  <a:pt x="5799489" y="0"/>
                </a:lnTo>
                <a:lnTo>
                  <a:pt x="5799489" y="3014789"/>
                </a:lnTo>
                <a:lnTo>
                  <a:pt x="0" y="30147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1024288" y="1055212"/>
            <a:ext cx="4350068" cy="345281"/>
          </a:xfrm>
          <a:custGeom>
            <a:avLst/>
            <a:gdLst/>
            <a:ahLst/>
            <a:cxnLst/>
            <a:rect l="l" t="t" r="r" b="b"/>
            <a:pathLst>
              <a:path w="5800090" h="460375">
                <a:moveTo>
                  <a:pt x="0" y="0"/>
                </a:moveTo>
                <a:lnTo>
                  <a:pt x="5799489" y="0"/>
                </a:lnTo>
                <a:lnTo>
                  <a:pt x="5799489" y="460162"/>
                </a:lnTo>
                <a:lnTo>
                  <a:pt x="0" y="4601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0">
            <a:extLst>
              <a:ext uri="{FF2B5EF4-FFF2-40B4-BE49-F238E27FC236}">
                <a16:creationId xmlns:a16="http://schemas.microsoft.com/office/drawing/2014/main" id="{CDFB71EE-D87D-2A47-8667-7B5107688CAF}"/>
              </a:ext>
            </a:extLst>
          </p:cNvPr>
          <p:cNvSpPr/>
          <p:nvPr/>
        </p:nvSpPr>
        <p:spPr>
          <a:xfrm>
            <a:off x="6047549" y="868045"/>
            <a:ext cx="3096451" cy="2261235"/>
          </a:xfrm>
          <a:custGeom>
            <a:avLst/>
            <a:gdLst/>
            <a:ahLst/>
            <a:cxnLst/>
            <a:rect l="l" t="t" r="r" b="b"/>
            <a:pathLst>
              <a:path w="5800090" h="3014979">
                <a:moveTo>
                  <a:pt x="0" y="0"/>
                </a:moveTo>
                <a:lnTo>
                  <a:pt x="5799489" y="0"/>
                </a:lnTo>
                <a:lnTo>
                  <a:pt x="5799489" y="3014789"/>
                </a:lnTo>
                <a:lnTo>
                  <a:pt x="0" y="30147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7645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758338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021681" algn="l"/>
              </a:tabLst>
            </a:pPr>
            <a:r>
              <a:rPr sz="3000" spc="-4" dirty="0"/>
              <a:t>PointNet++	Results:</a:t>
            </a:r>
            <a:r>
              <a:rPr sz="3000" spc="-8" dirty="0"/>
              <a:t> </a:t>
            </a:r>
            <a:r>
              <a:rPr sz="3000" spc="-4" dirty="0"/>
              <a:t>Classification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978502" y="1957160"/>
            <a:ext cx="5180170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962025"/>
            <a:ext cx="8508683" cy="56098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spcBef>
                <a:spcPts val="60"/>
              </a:spcBef>
            </a:pP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By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hierarchical feature learning,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we can achieve even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better results than the original  PointNet.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By using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normals,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we can even beat best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view-CNN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based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method.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369921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1" y="85725"/>
            <a:ext cx="719947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021681" algn="l"/>
                <a:tab pos="6108859" algn="l"/>
              </a:tabLst>
            </a:pPr>
            <a:r>
              <a:rPr sz="3000" dirty="0"/>
              <a:t>Poin</a:t>
            </a:r>
            <a:r>
              <a:rPr sz="3000" spc="-4" dirty="0"/>
              <a:t>t</a:t>
            </a:r>
            <a:r>
              <a:rPr sz="3000" dirty="0"/>
              <a:t>Ne</a:t>
            </a:r>
            <a:r>
              <a:rPr sz="3000" spc="-4" dirty="0"/>
              <a:t>t</a:t>
            </a:r>
            <a:r>
              <a:rPr sz="3000" dirty="0"/>
              <a:t>++	Resul</a:t>
            </a:r>
            <a:r>
              <a:rPr sz="3000" spc="-4" dirty="0"/>
              <a:t>t</a:t>
            </a:r>
            <a:r>
              <a:rPr sz="3000" dirty="0"/>
              <a:t>s:</a:t>
            </a:r>
            <a:r>
              <a:rPr sz="3000" spc="-4" dirty="0"/>
              <a:t> </a:t>
            </a:r>
            <a:r>
              <a:rPr sz="3000" dirty="0"/>
              <a:t>Non</a:t>
            </a:r>
            <a:r>
              <a:rPr sz="3000" spc="-4" dirty="0"/>
              <a:t>-E</a:t>
            </a:r>
            <a:r>
              <a:rPr sz="3000" dirty="0"/>
              <a:t>uclidean	Space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52759" y="2512584"/>
            <a:ext cx="2829197" cy="1678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09035" y="2712234"/>
            <a:ext cx="5113366" cy="1484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1123950"/>
            <a:ext cx="8382000" cy="8442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52425" marR="3810" indent="-342900" defTabSz="685800">
              <a:lnSpc>
                <a:spcPct val="100699"/>
              </a:lnSpc>
              <a:spcBef>
                <a:spcPts val="60"/>
              </a:spcBef>
            </a:pP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For organic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shape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recognition, PointNet++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can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generalize to non-Euclidean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space: 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intrinsic 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point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features (HKS, WKS, Gaussian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curvature)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  <a:p>
            <a:pPr marL="352425" defTabSz="685800">
              <a:spcBef>
                <a:spcPts val="15"/>
              </a:spcBef>
            </a:pP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intrinsic distance metric</a:t>
            </a:r>
            <a:r>
              <a:rPr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pc="-4" dirty="0">
                <a:solidFill>
                  <a:prstClr val="black"/>
                </a:solidFill>
                <a:latin typeface="Helvetica"/>
                <a:cs typeface="Helvetica"/>
              </a:rPr>
              <a:t>(geodesic)</a:t>
            </a:r>
            <a:endParaRPr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150930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" y="85725"/>
            <a:ext cx="558307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021681" algn="l"/>
              </a:tabLst>
            </a:pPr>
            <a:r>
              <a:rPr sz="3000" spc="-4" dirty="0"/>
              <a:t>PointNet++	</a:t>
            </a:r>
            <a:r>
              <a:rPr lang="en-US" sz="3000" spc="-4" dirty="0"/>
              <a:t>Output</a:t>
            </a:r>
            <a:endParaRPr sz="3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EE5A26E-A261-4D46-B269-0491C6173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95"/>
          <a:stretch/>
        </p:blipFill>
        <p:spPr>
          <a:xfrm>
            <a:off x="1331883" y="782082"/>
            <a:ext cx="6560832" cy="405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313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1A51-4722-734F-A54A-680FF10A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Methods for Point Set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1E390F-301E-934C-821E-1DD80AB8B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2251025"/>
            <a:ext cx="7921091" cy="1354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7DB9A9-53B2-254A-91DD-5DB4F2AA0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7" y="3705825"/>
            <a:ext cx="8077277" cy="1220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54081-31C1-6F41-B8F1-2BAF6AE71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03" y="791591"/>
            <a:ext cx="5930537" cy="14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004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1A51-4722-734F-A54A-680FF10A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Deep Learning: 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D312C-D918-B648-9A88-C7535F46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714622"/>
          </a:xfrm>
        </p:spPr>
        <p:txBody>
          <a:bodyPr/>
          <a:lstStyle/>
          <a:p>
            <a:r>
              <a:rPr lang="en-US" dirty="0"/>
              <a:t>Leveraging synthetic environments</a:t>
            </a:r>
          </a:p>
          <a:p>
            <a:pPr lvl="1"/>
            <a:r>
              <a:rPr lang="en-US" dirty="0"/>
              <a:t>Reliable ground truth, benchmarking algorithms</a:t>
            </a:r>
          </a:p>
          <a:p>
            <a:pPr lvl="1"/>
            <a:r>
              <a:rPr lang="en-US" dirty="0"/>
              <a:t>Training 3D deep networks in large 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580C1-9B12-CE49-BBA1-91947B0F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4"/>
          <a:stretch/>
        </p:blipFill>
        <p:spPr>
          <a:xfrm>
            <a:off x="720969" y="2914773"/>
            <a:ext cx="7702061" cy="205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045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1A51-4722-734F-A54A-680FF10A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Deep Learning: 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D312C-D918-B648-9A88-C7535F46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714622"/>
          </a:xfrm>
        </p:spPr>
        <p:txBody>
          <a:bodyPr/>
          <a:lstStyle/>
          <a:p>
            <a:r>
              <a:rPr lang="en-US" dirty="0"/>
              <a:t>Leveraging simulation environments</a:t>
            </a:r>
          </a:p>
          <a:p>
            <a:pPr lvl="1"/>
            <a:r>
              <a:rPr lang="en-US" dirty="0"/>
              <a:t>New tasks: </a:t>
            </a:r>
            <a:r>
              <a:rPr lang="en-US" b="1" dirty="0"/>
              <a:t>Embodied-QA</a:t>
            </a:r>
            <a:r>
              <a:rPr lang="en-US" dirty="0"/>
              <a:t>, Visual Navigation</a:t>
            </a:r>
          </a:p>
        </p:txBody>
      </p:sp>
      <p:pic>
        <p:nvPicPr>
          <p:cNvPr id="5" name="Picture 2" descr="https://embodiedqa.org/static/img/embodiedqa/teaser.jpg">
            <a:extLst>
              <a:ext uri="{FF2B5EF4-FFF2-40B4-BE49-F238E27FC236}">
                <a16:creationId xmlns:a16="http://schemas.microsoft.com/office/drawing/2014/main" id="{50B38E0A-F3B3-A640-BA10-BA745FCD5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31" y="2322126"/>
            <a:ext cx="5328138" cy="26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59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B1626-C00E-734B-95A7-2F4F21FC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Repositories on the Internet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BC334-21BC-B749-A1CE-3824FB763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34"/>
          <a:stretch/>
        </p:blipFill>
        <p:spPr>
          <a:xfrm>
            <a:off x="672029" y="1089224"/>
            <a:ext cx="7502487" cy="364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052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Agents that can See, Talk, Act, and Reason"/>
          <p:cNvSpPr txBox="1"/>
          <p:nvPr/>
        </p:nvSpPr>
        <p:spPr>
          <a:xfrm>
            <a:off x="575872" y="3318865"/>
            <a:ext cx="7992257" cy="69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>
            <a:normAutofit/>
          </a:bodyPr>
          <a:lstStyle/>
          <a:p>
            <a:pPr algn="ctr" defTabSz="308074" hangingPunct="0">
              <a:defRPr sz="60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 kern="0">
                <a:solidFill>
                  <a:srgbClr val="5E5E5E"/>
                </a:solidFill>
                <a:latin typeface="Helvetica"/>
                <a:sym typeface="Helvetica"/>
              </a:rPr>
              <a:t>Agents that can </a:t>
            </a:r>
            <a:r>
              <a:rPr sz="2250" kern="0">
                <a:solidFill>
                  <a:srgbClr val="D81E00"/>
                </a:solidFill>
                <a:latin typeface="Helvetica"/>
                <a:sym typeface="Helvetica"/>
              </a:rPr>
              <a:t>See</a:t>
            </a:r>
            <a:r>
              <a:rPr sz="2250" kern="0">
                <a:solidFill>
                  <a:srgbClr val="5E5E5E"/>
                </a:solidFill>
                <a:latin typeface="Helvetica"/>
                <a:sym typeface="Helvetica"/>
              </a:rPr>
              <a:t>, </a:t>
            </a:r>
            <a:r>
              <a:rPr sz="2250" kern="0">
                <a:solidFill>
                  <a:srgbClr val="D81E00"/>
                </a:solidFill>
                <a:latin typeface="Helvetica"/>
                <a:sym typeface="Helvetica"/>
              </a:rPr>
              <a:t>Talk</a:t>
            </a:r>
            <a:r>
              <a:rPr sz="2250" kern="0">
                <a:solidFill>
                  <a:srgbClr val="5E5E5E"/>
                </a:solidFill>
                <a:latin typeface="Helvetica"/>
                <a:sym typeface="Helvetica"/>
              </a:rPr>
              <a:t>, </a:t>
            </a:r>
            <a:r>
              <a:rPr sz="2250" kern="0">
                <a:solidFill>
                  <a:srgbClr val="D81E00"/>
                </a:solidFill>
                <a:latin typeface="Helvetica"/>
                <a:sym typeface="Helvetica"/>
              </a:rPr>
              <a:t>Act</a:t>
            </a:r>
            <a:r>
              <a:rPr sz="2250" kern="0">
                <a:solidFill>
                  <a:srgbClr val="5E5E5E"/>
                </a:solidFill>
                <a:latin typeface="Helvetica"/>
                <a:sym typeface="Helvetica"/>
              </a:rPr>
              <a:t>, and </a:t>
            </a:r>
            <a:r>
              <a:rPr sz="2250" kern="0">
                <a:solidFill>
                  <a:srgbClr val="D81E00"/>
                </a:solidFill>
                <a:latin typeface="Helvetica"/>
                <a:sym typeface="Helvetica"/>
              </a:rPr>
              <a:t>Reason</a:t>
            </a:r>
          </a:p>
        </p:txBody>
      </p:sp>
      <p:pic>
        <p:nvPicPr>
          <p:cNvPr id="528" name="mbot_anim.mp4" descr="mbot_anim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47443" y="676419"/>
            <a:ext cx="2049114" cy="1755607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EmbodiedQA"/>
          <p:cNvSpPr txBox="1"/>
          <p:nvPr/>
        </p:nvSpPr>
        <p:spPr>
          <a:xfrm>
            <a:off x="2185511" y="2760989"/>
            <a:ext cx="4772978" cy="562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b">
            <a:normAutofit/>
          </a:bodyPr>
          <a:lstStyle>
            <a:lvl1pPr defTabSz="821531">
              <a:defRPr sz="8400" b="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74" hangingPunct="0"/>
            <a:r>
              <a:rPr sz="3150" kern="0"/>
              <a:t>EmbodiedQA</a:t>
            </a:r>
          </a:p>
        </p:txBody>
      </p:sp>
    </p:spTree>
    <p:extLst>
      <p:ext uri="{BB962C8B-B14F-4D97-AF65-F5344CB8AC3E}">
        <p14:creationId xmlns:p14="http://schemas.microsoft.com/office/powerpoint/2010/main" val="291685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666" fill="hold"/>
                                        <p:tgtEl>
                                          <p:spTgt spid="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28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81</a:t>
            </a:fld>
            <a:endParaRPr kern="0"/>
          </a:p>
        </p:txBody>
      </p:sp>
      <p:pic>
        <p:nvPicPr>
          <p:cNvPr id="5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6866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4967" y="341870"/>
            <a:ext cx="1553519" cy="44597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3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82</a:t>
            </a:fld>
            <a:endParaRPr kern="0"/>
          </a:p>
        </p:txBody>
      </p:sp>
      <p:pic>
        <p:nvPicPr>
          <p:cNvPr id="5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4967" y="341870"/>
            <a:ext cx="1553519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42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83</a:t>
            </a:fld>
            <a:endParaRPr kern="0"/>
          </a:p>
        </p:txBody>
      </p:sp>
      <p:pic>
        <p:nvPicPr>
          <p:cNvPr id="5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4967" y="341870"/>
            <a:ext cx="1553519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4794" y="2062892"/>
            <a:ext cx="2153636" cy="3868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982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84</a:t>
            </a:fld>
            <a:endParaRPr kern="0"/>
          </a:p>
        </p:txBody>
      </p:sp>
      <p:pic>
        <p:nvPicPr>
          <p:cNvPr id="5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4967" y="341870"/>
            <a:ext cx="1553519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4794" y="2062892"/>
            <a:ext cx="2153636" cy="386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8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85</a:t>
            </a:fld>
            <a:endParaRPr kern="0"/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4967" y="341870"/>
            <a:ext cx="1553519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4794" y="2062892"/>
            <a:ext cx="2153636" cy="3868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421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86</a:t>
            </a:fld>
            <a:endParaRPr kern="0"/>
          </a:p>
        </p:txBody>
      </p:sp>
      <p:pic>
        <p:nvPicPr>
          <p:cNvPr id="5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4967" y="341870"/>
            <a:ext cx="1553519" cy="445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4794" y="2062892"/>
            <a:ext cx="2153636" cy="3868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376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87</a:t>
            </a:fld>
            <a:endParaRPr kern="0"/>
          </a:p>
        </p:txBody>
      </p:sp>
      <p:pic>
        <p:nvPicPr>
          <p:cNvPr id="5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9542" y="1105018"/>
            <a:ext cx="376081" cy="376082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Forward"/>
          <p:cNvSpPr txBox="1"/>
          <p:nvPr/>
        </p:nvSpPr>
        <p:spPr>
          <a:xfrm>
            <a:off x="3743687" y="595633"/>
            <a:ext cx="2047791" cy="50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>
            <a:lvl1pPr defTabSz="821531">
              <a:defRPr sz="600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 algn="ctr" defTabSz="308074" hangingPunct="0"/>
            <a:r>
              <a:rPr sz="2250" b="1" kern="0"/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394206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88</a:t>
            </a:fld>
            <a:endParaRPr kern="0"/>
          </a:p>
        </p:txBody>
      </p:sp>
      <p:pic>
        <p:nvPicPr>
          <p:cNvPr id="5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9542" y="1105018"/>
            <a:ext cx="376081" cy="376082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Forward"/>
          <p:cNvSpPr txBox="1"/>
          <p:nvPr/>
        </p:nvSpPr>
        <p:spPr>
          <a:xfrm>
            <a:off x="3743687" y="595633"/>
            <a:ext cx="2047791" cy="50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>
            <a:lvl1pPr defTabSz="821531">
              <a:defRPr sz="600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 algn="ctr" defTabSz="308074" hangingPunct="0"/>
            <a:r>
              <a:rPr sz="2250" b="1" kern="0"/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284412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89</a:t>
            </a:fld>
            <a:endParaRPr kern="0"/>
          </a:p>
        </p:txBody>
      </p:sp>
      <p:pic>
        <p:nvPicPr>
          <p:cNvPr id="5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9542" y="1105018"/>
            <a:ext cx="376081" cy="376082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Turn Left"/>
          <p:cNvSpPr txBox="1"/>
          <p:nvPr/>
        </p:nvSpPr>
        <p:spPr>
          <a:xfrm>
            <a:off x="3743687" y="595633"/>
            <a:ext cx="2047791" cy="50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>
            <a:lvl1pPr defTabSz="821531">
              <a:defRPr sz="600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 algn="ctr" defTabSz="308074" hangingPunct="0"/>
            <a:r>
              <a:rPr sz="2250" b="1" kern="0"/>
              <a:t>Turn Left</a:t>
            </a:r>
          </a:p>
        </p:txBody>
      </p:sp>
    </p:spTree>
    <p:extLst>
      <p:ext uri="{BB962C8B-B14F-4D97-AF65-F5344CB8AC3E}">
        <p14:creationId xmlns:p14="http://schemas.microsoft.com/office/powerpoint/2010/main" val="187564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B1626-C00E-734B-95A7-2F4F21FC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Repositories on the Internet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BC334-21BC-B749-A1CE-3824FB763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34"/>
          <a:stretch/>
        </p:blipFill>
        <p:spPr>
          <a:xfrm>
            <a:off x="672029" y="1089224"/>
            <a:ext cx="7502487" cy="3649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1090C-F751-CF47-B94D-EA11683F9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761" y="1465374"/>
            <a:ext cx="6550478" cy="34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601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90</a:t>
            </a:fld>
            <a:endParaRPr kern="0"/>
          </a:p>
        </p:txBody>
      </p:sp>
      <p:pic>
        <p:nvPicPr>
          <p:cNvPr id="5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&lt;STOP&gt;"/>
          <p:cNvSpPr txBox="1"/>
          <p:nvPr/>
        </p:nvSpPr>
        <p:spPr>
          <a:xfrm>
            <a:off x="3743687" y="595633"/>
            <a:ext cx="2047791" cy="50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>
            <a:lvl1pPr defTabSz="821531">
              <a:defRPr sz="600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 algn="ctr" defTabSz="308074" hangingPunct="0"/>
            <a:r>
              <a:rPr sz="2250" b="1" kern="0"/>
              <a:t>&lt;STOP&gt;</a:t>
            </a:r>
          </a:p>
        </p:txBody>
      </p:sp>
    </p:spTree>
    <p:extLst>
      <p:ext uri="{BB962C8B-B14F-4D97-AF65-F5344CB8AC3E}">
        <p14:creationId xmlns:p14="http://schemas.microsoft.com/office/powerpoint/2010/main" val="176416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64" y="341870"/>
            <a:ext cx="6679073" cy="4459760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9003" y="1839515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91</a:t>
            </a:fld>
            <a:endParaRPr kern="0"/>
          </a:p>
        </p:txBody>
      </p:sp>
      <p:pic>
        <p:nvPicPr>
          <p:cNvPr id="5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6922" y="2516059"/>
            <a:ext cx="1601147" cy="210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1656" y="2504927"/>
            <a:ext cx="1512728" cy="6974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155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4" name="what_color_is_the_bathtub_light_gray.mov" descr="what_color_is_the_bathtub_light_gra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6304" y="694073"/>
            <a:ext cx="4327034" cy="2433957"/>
          </a:xfrm>
          <a:prstGeom prst="rect">
            <a:avLst/>
          </a:prstGeom>
          <a:ln w="12700">
            <a:miter lim="400000"/>
          </a:ln>
        </p:spPr>
      </p:pic>
      <p:sp>
        <p:nvSpPr>
          <p:cNvPr id="2547" name="Q: What color is the bathtub? A: Light grey"/>
          <p:cNvSpPr txBox="1"/>
          <p:nvPr/>
        </p:nvSpPr>
        <p:spPr>
          <a:xfrm>
            <a:off x="-70171" y="3524573"/>
            <a:ext cx="4397205" cy="61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>
            <a:normAutofit/>
          </a:bodyPr>
          <a:lstStyle/>
          <a:p>
            <a:pPr algn="ctr" defTabSz="308074" hangingPunct="0">
              <a:defRPr sz="4800" b="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b="1" kern="0" dirty="0">
                <a:solidFill>
                  <a:srgbClr val="5E5E5E"/>
                </a:solidFill>
                <a:latin typeface="Helvetica"/>
                <a:sym typeface="Helvetica"/>
              </a:rPr>
              <a:t>Q</a:t>
            </a:r>
            <a:r>
              <a:rPr sz="1600" kern="0" dirty="0">
                <a:solidFill>
                  <a:srgbClr val="5E5E5E"/>
                </a:solidFill>
                <a:latin typeface="Helvetica"/>
                <a:sym typeface="Helvetica"/>
              </a:rPr>
              <a:t>: What color is the bathtub? </a:t>
            </a:r>
            <a:endParaRPr lang="en-US" sz="1600" kern="0" dirty="0">
              <a:solidFill>
                <a:srgbClr val="5E5E5E"/>
              </a:solidFill>
              <a:latin typeface="Helvetica"/>
              <a:sym typeface="Helvetica"/>
            </a:endParaRPr>
          </a:p>
          <a:p>
            <a:pPr algn="ctr" defTabSz="308074" hangingPunct="0">
              <a:defRPr sz="4800" b="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b="1" kern="0" dirty="0">
                <a:solidFill>
                  <a:srgbClr val="5E5E5E"/>
                </a:solidFill>
                <a:latin typeface="Helvetica"/>
                <a:sym typeface="Helvetica"/>
              </a:rPr>
              <a:t>A</a:t>
            </a:r>
            <a:r>
              <a:rPr sz="1600" kern="0" dirty="0">
                <a:solidFill>
                  <a:srgbClr val="5E5E5E"/>
                </a:solidFill>
                <a:latin typeface="Helvetica"/>
                <a:sym typeface="Helvetica"/>
              </a:rPr>
              <a:t>: Light grey</a:t>
            </a:r>
          </a:p>
        </p:txBody>
      </p:sp>
      <p:pic>
        <p:nvPicPr>
          <p:cNvPr id="11" name="what_color_is_the_fish_tank_in_the_living_room_light_blue.mov" descr="what_color_is_the_fish_tank_in_the_living_room_light_blue.mov">
            <a:extLst>
              <a:ext uri="{FF2B5EF4-FFF2-40B4-BE49-F238E27FC236}">
                <a16:creationId xmlns:a16="http://schemas.microsoft.com/office/drawing/2014/main" id="{3C69B98D-BD1A-0D4F-87B2-F4F0936E1567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645152" y="730649"/>
            <a:ext cx="4327034" cy="243395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0189F34-53E8-2048-A751-CE6C54A12C7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74296" y="13081000"/>
            <a:ext cx="622708" cy="461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92</a:t>
            </a:fld>
            <a:endParaRPr/>
          </a:p>
        </p:txBody>
      </p:sp>
      <p:sp>
        <p:nvSpPr>
          <p:cNvPr id="17" name="Q: What color is the fishtank in the living room? A: Light blue">
            <a:extLst>
              <a:ext uri="{FF2B5EF4-FFF2-40B4-BE49-F238E27FC236}">
                <a16:creationId xmlns:a16="http://schemas.microsoft.com/office/drawing/2014/main" id="{C05EC54F-E552-0D40-B579-50DF7B16A2CB}"/>
              </a:ext>
            </a:extLst>
          </p:cNvPr>
          <p:cNvSpPr txBox="1"/>
          <p:nvPr/>
        </p:nvSpPr>
        <p:spPr>
          <a:xfrm>
            <a:off x="4457823" y="3524573"/>
            <a:ext cx="4686177" cy="84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/>
          <a:p>
            <a:pPr algn="ctr" defTabSz="821531">
              <a:defRPr sz="4800" b="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b="1" dirty="0"/>
              <a:t>Q</a:t>
            </a:r>
            <a:r>
              <a:rPr sz="1600" dirty="0"/>
              <a:t>: What color is the </a:t>
            </a:r>
            <a:r>
              <a:rPr sz="1600" dirty="0" err="1"/>
              <a:t>fishtank</a:t>
            </a:r>
            <a:r>
              <a:rPr sz="1600" dirty="0"/>
              <a:t> in the living room? </a:t>
            </a:r>
            <a:endParaRPr lang="en-US" sz="1600" dirty="0"/>
          </a:p>
          <a:p>
            <a:pPr algn="ctr" defTabSz="821531">
              <a:defRPr sz="4800" b="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b="1" dirty="0"/>
              <a:t>A</a:t>
            </a:r>
            <a:r>
              <a:rPr sz="1600" dirty="0"/>
              <a:t>: Light blue</a:t>
            </a:r>
          </a:p>
        </p:txBody>
      </p:sp>
    </p:spTree>
    <p:extLst>
      <p:ext uri="{BB962C8B-B14F-4D97-AF65-F5344CB8AC3E}">
        <p14:creationId xmlns:p14="http://schemas.microsoft.com/office/powerpoint/2010/main" val="28506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1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544"/>
                </p:tgtEl>
              </p:cMediaNode>
            </p:video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1A51-4722-734F-A54A-680FF10A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Deep Learning: 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D312C-D918-B648-9A88-C7535F46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43249"/>
          </a:xfrm>
        </p:spPr>
        <p:txBody>
          <a:bodyPr>
            <a:normAutofit/>
          </a:bodyPr>
          <a:lstStyle/>
          <a:p>
            <a:r>
              <a:rPr lang="en-US" dirty="0"/>
              <a:t>Dealing with objects in multiple views</a:t>
            </a:r>
          </a:p>
          <a:p>
            <a:r>
              <a:rPr lang="en-US" dirty="0"/>
              <a:t>Understanding </a:t>
            </a:r>
            <a:r>
              <a:rPr lang="en-US" b="1" dirty="0"/>
              <a:t>why</a:t>
            </a:r>
            <a:r>
              <a:rPr lang="en-US" dirty="0"/>
              <a:t> 3D CNNs cannot work off-the-shelf</a:t>
            </a:r>
          </a:p>
          <a:p>
            <a:r>
              <a:rPr lang="en-US" dirty="0"/>
              <a:t>Connecting 3D &amp; 2D deep learning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177196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D312C-D918-B648-9A88-C7535F46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807" y="2277208"/>
            <a:ext cx="2057400" cy="614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108545007"/>
      </p:ext>
    </p:extLst>
  </p:cSld>
  <p:clrMapOvr>
    <a:masterClrMapping/>
  </p:clrMapOvr>
</p:sld>
</file>

<file path=ppt/theme/theme1.xml><?xml version="1.0" encoding="utf-8"?>
<a:theme xmlns:a="http://schemas.openxmlformats.org/drawingml/2006/main" name="r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en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50252</TotalTime>
  <Words>1716</Words>
  <Application>Microsoft Macintosh PowerPoint</Application>
  <PresentationFormat>On-screen Show (16:9)</PresentationFormat>
  <Paragraphs>435</Paragraphs>
  <Slides>94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94</vt:i4>
      </vt:variant>
    </vt:vector>
  </HeadingPairs>
  <TitlesOfParts>
    <vt:vector size="115" baseType="lpstr">
      <vt:lpstr>Open Sans</vt:lpstr>
      <vt:lpstr>宋体</vt:lpstr>
      <vt:lpstr>TimesNewRomanPS-BoldItalicMT</vt:lpstr>
      <vt:lpstr>Arial</vt:lpstr>
      <vt:lpstr>Calibri</vt:lpstr>
      <vt:lpstr>Courier New</vt:lpstr>
      <vt:lpstr>Helvetica</vt:lpstr>
      <vt:lpstr>Helvetica Light</vt:lpstr>
      <vt:lpstr>Helvetica Neue</vt:lpstr>
      <vt:lpstr>Helvetica Neue Light</vt:lpstr>
      <vt:lpstr>Helvetica Neue Medium</vt:lpstr>
      <vt:lpstr>Myriad Pro</vt:lpstr>
      <vt:lpstr>Symbol</vt:lpstr>
      <vt:lpstr>Times New Roman</vt:lpstr>
      <vt:lpstr>Trebuchet MS</vt:lpstr>
      <vt:lpstr>Wingdings</vt:lpstr>
      <vt:lpstr>ren</vt:lpstr>
      <vt:lpstr>ren_theme</vt:lpstr>
      <vt:lpstr>Office Theme</vt:lpstr>
      <vt:lpstr>2_Office Theme</vt:lpstr>
      <vt:lpstr>White</vt:lpstr>
      <vt:lpstr>3D CNNs</vt:lpstr>
      <vt:lpstr>3D Deep Learning (on point sets)</vt:lpstr>
      <vt:lpstr>Scene Understanding on RGB Images</vt:lpstr>
      <vt:lpstr>3D Scene Understanding</vt:lpstr>
      <vt:lpstr>3D Deep Learning Tasks</vt:lpstr>
      <vt:lpstr>3D Deep Learning Tasks</vt:lpstr>
      <vt:lpstr>The Lack of 3D Data</vt:lpstr>
      <vt:lpstr>3D Repositories on the Internet</vt:lpstr>
      <vt:lpstr>3D Repositories on the Internet</vt:lpstr>
      <vt:lpstr>Deep Learning on RGB Images</vt:lpstr>
      <vt:lpstr>3D Representations</vt:lpstr>
      <vt:lpstr>3D CNNs on Voxelized Data</vt:lpstr>
      <vt:lpstr>3D ShapeNet</vt:lpstr>
      <vt:lpstr>Unordered Point Set</vt:lpstr>
      <vt:lpstr>(Deep) Learning on 3D point sets</vt:lpstr>
      <vt:lpstr>(Deep) Learning on 3D point sets</vt:lpstr>
      <vt:lpstr>PointNet</vt:lpstr>
      <vt:lpstr>PointNet</vt:lpstr>
      <vt:lpstr>PointNet</vt:lpstr>
      <vt:lpstr>Challenges</vt:lpstr>
      <vt:lpstr>Challenges</vt:lpstr>
      <vt:lpstr>Unordered Input</vt:lpstr>
      <vt:lpstr>Unordered Input</vt:lpstr>
      <vt:lpstr>Unordered Input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Universal Set Function Approximator</vt:lpstr>
      <vt:lpstr>Basic PointNet Architecture</vt:lpstr>
      <vt:lpstr>Challenges</vt:lpstr>
      <vt:lpstr>Input Alignment by Transformer Network</vt:lpstr>
      <vt:lpstr>Input Alignment by Transformer Network</vt:lpstr>
      <vt:lpstr>Embedding Space Alignment</vt:lpstr>
      <vt:lpstr>Embedding Space Alignment</vt:lpstr>
      <vt:lpstr>PointNet Classification Network</vt:lpstr>
      <vt:lpstr>PointNet Classification Network</vt:lpstr>
      <vt:lpstr>PointNet Classification Network</vt:lpstr>
      <vt:lpstr>PointNet Classification Network</vt:lpstr>
      <vt:lpstr>PointNet Classification Network</vt:lpstr>
      <vt:lpstr>PointNet Classification Network</vt:lpstr>
      <vt:lpstr>PointNet Classification Network</vt:lpstr>
      <vt:lpstr>Extension to PointNet Segmentation Network</vt:lpstr>
      <vt:lpstr>Extension to PointNet Segmentation Network</vt:lpstr>
      <vt:lpstr>Results</vt:lpstr>
      <vt:lpstr>Dataset</vt:lpstr>
      <vt:lpstr>Results on Object Classification</vt:lpstr>
      <vt:lpstr>Results on Object Part Segmentation</vt:lpstr>
      <vt:lpstr>Results on Object Part Segmentation</vt:lpstr>
      <vt:lpstr>Results on Semantic Scene Parsing</vt:lpstr>
      <vt:lpstr>Robustness to Data Corruption</vt:lpstr>
      <vt:lpstr>Robustness to Data Corruption</vt:lpstr>
      <vt:lpstr>Robustness to Data Corruption</vt:lpstr>
      <vt:lpstr>Robustness to Data Corruption</vt:lpstr>
      <vt:lpstr>Visualizing Global Point Cloud Features</vt:lpstr>
      <vt:lpstr>Visualizing Global Point Cloud Features</vt:lpstr>
      <vt:lpstr>Conclusion</vt:lpstr>
      <vt:lpstr>(Deep) Learning on 3D point sets</vt:lpstr>
      <vt:lpstr>Limitations of PointNet</vt:lpstr>
      <vt:lpstr>Limitations of PointNet</vt:lpstr>
      <vt:lpstr>Limitation of PointNet</vt:lpstr>
      <vt:lpstr>Limitation of PointNet</vt:lpstr>
      <vt:lpstr>PointNet++</vt:lpstr>
      <vt:lpstr>PointNet++</vt:lpstr>
      <vt:lpstr>Hierarchical Point Set Feature Learning</vt:lpstr>
      <vt:lpstr>Hierarchical Point Set Feature Learning</vt:lpstr>
      <vt:lpstr>Hierarchical Point Set Feature Learning</vt:lpstr>
      <vt:lpstr>PointNet layer v.s. Convolution layer</vt:lpstr>
      <vt:lpstr>PointNet++ for Classification and Segmentation</vt:lpstr>
      <vt:lpstr>PointNet++ Results: Classification</vt:lpstr>
      <vt:lpstr>PointNet++ Results: Non-Euclidean Space</vt:lpstr>
      <vt:lpstr>PointNet++ Output</vt:lpstr>
      <vt:lpstr>Other Methods for Point Set Analysis</vt:lpstr>
      <vt:lpstr>3D Deep Learning: What’s Next?</vt:lpstr>
      <vt:lpstr>3D Deep Learning: 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Deep Learning: What’s Next?</vt:lpstr>
      <vt:lpstr>PowerPoint Presentation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Sudderth</dc:creator>
  <cp:lastModifiedBy>Zhile Ren</cp:lastModifiedBy>
  <cp:revision>2160</cp:revision>
  <cp:lastPrinted>2015-02-02T16:55:19Z</cp:lastPrinted>
  <dcterms:created xsi:type="dcterms:W3CDTF">2014-07-08T19:19:13Z</dcterms:created>
  <dcterms:modified xsi:type="dcterms:W3CDTF">2018-10-11T16:43:14Z</dcterms:modified>
</cp:coreProperties>
</file>