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5" r:id="rId1"/>
    <p:sldMasterId id="2147483687" r:id="rId2"/>
  </p:sldMasterIdLst>
  <p:notesMasterIdLst>
    <p:notesMasterId r:id="rId82"/>
  </p:notesMasterIdLst>
  <p:handoutMasterIdLst>
    <p:handoutMasterId r:id="rId83"/>
  </p:handoutMasterIdLst>
  <p:sldIdLst>
    <p:sldId id="256" r:id="rId3"/>
    <p:sldId id="313" r:id="rId4"/>
    <p:sldId id="260" r:id="rId5"/>
    <p:sldId id="326" r:id="rId6"/>
    <p:sldId id="1505" r:id="rId7"/>
    <p:sldId id="1476" r:id="rId8"/>
    <p:sldId id="1478" r:id="rId9"/>
    <p:sldId id="1479" r:id="rId10"/>
    <p:sldId id="1480" r:id="rId11"/>
    <p:sldId id="1481" r:id="rId12"/>
    <p:sldId id="1482" r:id="rId13"/>
    <p:sldId id="1483" r:id="rId14"/>
    <p:sldId id="1484" r:id="rId15"/>
    <p:sldId id="1508" r:id="rId16"/>
    <p:sldId id="271" r:id="rId17"/>
    <p:sldId id="272" r:id="rId18"/>
    <p:sldId id="534" r:id="rId19"/>
    <p:sldId id="1648" r:id="rId20"/>
    <p:sldId id="535" r:id="rId21"/>
    <p:sldId id="378" r:id="rId22"/>
    <p:sldId id="1594" r:id="rId23"/>
    <p:sldId id="1626" r:id="rId24"/>
    <p:sldId id="1580" r:id="rId25"/>
    <p:sldId id="1570" r:id="rId26"/>
    <p:sldId id="1572" r:id="rId27"/>
    <p:sldId id="380" r:id="rId28"/>
    <p:sldId id="429" r:id="rId29"/>
    <p:sldId id="381" r:id="rId30"/>
    <p:sldId id="382" r:id="rId31"/>
    <p:sldId id="544" r:id="rId32"/>
    <p:sldId id="273" r:id="rId33"/>
    <p:sldId id="274" r:id="rId34"/>
    <p:sldId id="275" r:id="rId35"/>
    <p:sldId id="285" r:id="rId36"/>
    <p:sldId id="286" r:id="rId37"/>
    <p:sldId id="1611" r:id="rId38"/>
    <p:sldId id="1612" r:id="rId39"/>
    <p:sldId id="1613" r:id="rId40"/>
    <p:sldId id="1614" r:id="rId41"/>
    <p:sldId id="276" r:id="rId42"/>
    <p:sldId id="277" r:id="rId43"/>
    <p:sldId id="278" r:id="rId44"/>
    <p:sldId id="279" r:id="rId45"/>
    <p:sldId id="280" r:id="rId46"/>
    <p:sldId id="281" r:id="rId47"/>
    <p:sldId id="282" r:id="rId48"/>
    <p:sldId id="283" r:id="rId49"/>
    <p:sldId id="284" r:id="rId50"/>
    <p:sldId id="1625" r:id="rId51"/>
    <p:sldId id="1624" r:id="rId52"/>
    <p:sldId id="287" r:id="rId53"/>
    <p:sldId id="288" r:id="rId54"/>
    <p:sldId id="290" r:id="rId55"/>
    <p:sldId id="291" r:id="rId56"/>
    <p:sldId id="292" r:id="rId57"/>
    <p:sldId id="293" r:id="rId58"/>
    <p:sldId id="294" r:id="rId59"/>
    <p:sldId id="295" r:id="rId60"/>
    <p:sldId id="296" r:id="rId61"/>
    <p:sldId id="297" r:id="rId62"/>
    <p:sldId id="298" r:id="rId63"/>
    <p:sldId id="1530" r:id="rId64"/>
    <p:sldId id="1531" r:id="rId65"/>
    <p:sldId id="1532" r:id="rId66"/>
    <p:sldId id="1533" r:id="rId67"/>
    <p:sldId id="1534" r:id="rId68"/>
    <p:sldId id="1535" r:id="rId69"/>
    <p:sldId id="1536" r:id="rId70"/>
    <p:sldId id="1537" r:id="rId71"/>
    <p:sldId id="1538" r:id="rId72"/>
    <p:sldId id="1539" r:id="rId73"/>
    <p:sldId id="1540" r:id="rId74"/>
    <p:sldId id="1643" r:id="rId75"/>
    <p:sldId id="299" r:id="rId76"/>
    <p:sldId id="300" r:id="rId77"/>
    <p:sldId id="1644" r:id="rId78"/>
    <p:sldId id="1646" r:id="rId79"/>
    <p:sldId id="1645" r:id="rId80"/>
    <p:sldId id="301" r:id="rId81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9E8FF"/>
    <a:srgbClr val="5B5B64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00" autoAdjust="0"/>
    <p:restoredTop sz="93469" autoAdjust="0"/>
  </p:normalViewPr>
  <p:slideViewPr>
    <p:cSldViewPr>
      <p:cViewPr varScale="1">
        <p:scale>
          <a:sx n="105" d="100"/>
          <a:sy n="105" d="100"/>
        </p:scale>
        <p:origin x="192" y="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16"/>
    </p:cViewPr>
  </p:sorterViewPr>
  <p:notesViewPr>
    <p:cSldViewPr>
      <p:cViewPr varScale="1">
        <p:scale>
          <a:sx n="88" d="100"/>
          <a:sy n="88" d="100"/>
        </p:scale>
        <p:origin x="-207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presProps" Target="pres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E4735-A5D0-044D-BE7E-3A4B3C0A561F}" type="datetimeFigureOut">
              <a:rPr lang="en-US" smtClean="0"/>
              <a:pPr/>
              <a:t>8/22/19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6C03F-7434-D740-BBB1-1637C88A1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637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07DD8A4E-80D5-E442-8CCA-D5A1F77B1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481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9811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1891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0898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963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90185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08701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9684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05346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Shape 3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85972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Shape 3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838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27423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10194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56533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4228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11322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Shape 3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32238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Shape 3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33854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Shape 3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88006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29032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Shape 3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35184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Shape 3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3613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Shape 6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18179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Shape 4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87269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Shape 4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73614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Shape 4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51120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Shape 4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53617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86524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Shape 4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34885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Shape 4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48872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Shape 4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34120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Shape 5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57684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Shape 5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7919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70053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343FC0-741C-5041-8E9F-51C724807624}" type="slidenum">
              <a:rPr lang="en-US"/>
              <a:pPr/>
              <a:t>63</a:t>
            </a:fld>
            <a:endParaRPr lang="en-US"/>
          </a:p>
        </p:txBody>
      </p:sp>
      <p:sp>
        <p:nvSpPr>
          <p:cNvPr id="41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Now we take our gist (and mask and color image) and find it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L2 nearest neighbors in the database of 2.3 million images.</a:t>
            </a:r>
          </a:p>
        </p:txBody>
      </p:sp>
    </p:spTree>
    <p:extLst>
      <p:ext uri="{BB962C8B-B14F-4D97-AF65-F5344CB8AC3E}">
        <p14:creationId xmlns:p14="http://schemas.microsoft.com/office/powerpoint/2010/main" val="20321720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14B19C-6A3E-2E4B-8A60-5E4767B27233}" type="slidenum">
              <a:rPr lang="en-US"/>
              <a:pPr/>
              <a:t>64</a:t>
            </a:fld>
            <a:endParaRPr lang="en-US"/>
          </a:p>
        </p:txBody>
      </p:sp>
      <p:sp>
        <p:nvSpPr>
          <p:cNvPr id="67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7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431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48C965-24AB-5C41-8567-59F31DDF821A}" type="slidenum">
              <a:rPr lang="en-US"/>
              <a:pPr/>
              <a:t>67</a:t>
            </a:fld>
            <a:endParaRPr lang="en-US"/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 just for the cases where the data</a:t>
            </a:r>
          </a:p>
          <a:p>
            <a:r>
              <a:rPr lang="en-US"/>
              <a:t> needed simply isn't available in the source image (show several such examples)</a:t>
            </a:r>
          </a:p>
        </p:txBody>
      </p:sp>
    </p:spTree>
    <p:extLst>
      <p:ext uri="{BB962C8B-B14F-4D97-AF65-F5344CB8AC3E}">
        <p14:creationId xmlns:p14="http://schemas.microsoft.com/office/powerpoint/2010/main" val="38655153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40E532-5DA7-994F-9BF7-C089E859AF15}" type="slidenum">
              <a:rPr lang="en-US"/>
              <a:pPr/>
              <a:t>68</a:t>
            </a:fld>
            <a:endParaRPr lang="en-US"/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 just for the cases where the data</a:t>
            </a:r>
          </a:p>
          <a:p>
            <a:r>
              <a:rPr lang="en-US"/>
              <a:t> needed simply isn't available in the source image (show several such examples)</a:t>
            </a:r>
          </a:p>
        </p:txBody>
      </p:sp>
    </p:spTree>
    <p:extLst>
      <p:ext uri="{BB962C8B-B14F-4D97-AF65-F5344CB8AC3E}">
        <p14:creationId xmlns:p14="http://schemas.microsoft.com/office/powerpoint/2010/main" val="32078150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3609DE-80C3-D64B-9A51-5B189CECCE02}" type="slidenum">
              <a:rPr lang="en-US"/>
              <a:pPr/>
              <a:t>69</a:t>
            </a:fld>
            <a:endParaRPr lang="en-US"/>
          </a:p>
        </p:txBody>
      </p:sp>
      <p:sp>
        <p:nvSpPr>
          <p:cNvPr id="623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23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 just for the cases where the data</a:t>
            </a:r>
          </a:p>
          <a:p>
            <a:r>
              <a:rPr lang="en-US"/>
              <a:t> needed simply isn't available in the source image (show several such examples)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2321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0CB021-7296-3842-8C83-6F67226BF8CB}" type="slidenum">
              <a:rPr lang="en-US"/>
              <a:pPr/>
              <a:t>70</a:t>
            </a:fld>
            <a:endParaRPr lang="en-US"/>
          </a:p>
        </p:txBody>
      </p:sp>
      <p:sp>
        <p:nvSpPr>
          <p:cNvPr id="539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39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60031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2B14DD-161D-7447-AC41-1D881E6E4003}" type="slidenum">
              <a:rPr lang="en-US"/>
              <a:pPr/>
              <a:t>71</a:t>
            </a:fld>
            <a:endParaRPr lang="en-US"/>
          </a:p>
        </p:txBody>
      </p:sp>
      <p:sp>
        <p:nvSpPr>
          <p:cNvPr id="540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40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4519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E4A194-A202-CA45-B984-72C5EB03576E}" type="slidenum">
              <a:rPr lang="en-US"/>
              <a:pPr/>
              <a:t>72</a:t>
            </a:fld>
            <a:endParaRPr lang="en-US"/>
          </a:p>
        </p:txBody>
      </p:sp>
      <p:sp>
        <p:nvSpPr>
          <p:cNvPr id="632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32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71684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Shape 5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360974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Shape 5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Shape 5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9587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934865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Shape 6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8831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8489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014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0892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5967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C6FF14-906B-8C43-8206-00F0F407B0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AFEEC-C182-2D4A-848B-6A0ED98C1F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168A2-5B33-FA46-93E8-3B514973237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Research at TTI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101600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311700" y="934633"/>
            <a:ext cx="8520600" cy="504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6296857" y="6179655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</a:pPr>
            <a:fld id="{00000000-1234-1234-1234-123412341234}" type="slidenum">
              <a:rPr lang="en" smtClean="0"/>
              <a:pPr>
                <a:spcBef>
                  <a:spcPts val="0"/>
                </a:spcBef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735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D4A4B-0330-AF4E-991D-7D58C0870B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489279-66D6-F54A-8DF6-8569F0E44D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2DD396-FCC9-5D4C-A19A-0D227FF654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8D718F-682B-7343-BB3C-8AD7033243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1E281-1F8F-6944-BFC1-D0DAE21D9B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CCFAE8-AF25-AC44-B97D-AB359B592C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>
                <a:latin typeface="Arial Narrow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sarahcord/364252525" TargetMode="External"/><Relationship Id="rId13" Type="http://schemas.openxmlformats.org/officeDocument/2006/relationships/hyperlink" Target="https://www.flickr.com/photos/34745138@N00/4068996309" TargetMode="External"/><Relationship Id="rId3" Type="http://schemas.openxmlformats.org/officeDocument/2006/relationships/hyperlink" Target="https://www.flickr.com/photos/kaibara/3625964429/in/photostream/" TargetMode="External"/><Relationship Id="rId7" Type="http://schemas.openxmlformats.org/officeDocument/2006/relationships/hyperlink" Target="https://www.flickr.com/photos/eviltomthai/" TargetMode="External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c1.staticflickr.com/5/4101/4877610923_52c9a5fedf_b.jpg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creativecommons.org/licenses/by/2.0/" TargetMode="External"/><Relationship Id="rId10" Type="http://schemas.openxmlformats.org/officeDocument/2006/relationships/image" Target="../media/image8.png"/><Relationship Id="rId4" Type="http://schemas.openxmlformats.org/officeDocument/2006/relationships/hyperlink" Target="https://www.flickr.com/photos/kaibara/" TargetMode="External"/><Relationship Id="rId9" Type="http://schemas.openxmlformats.org/officeDocument/2006/relationships/hyperlink" Target="https://www.flickr.com/photos/sarahcord/" TargetMode="External"/><Relationship Id="rId1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pixabay.com/p-393294/?no_redirect" TargetMode="External"/><Relationship Id="rId7" Type="http://schemas.openxmlformats.org/officeDocument/2006/relationships/hyperlink" Target="https://creativecommons.org/licenses/by/2.0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flickr.com/people/81571077@N00?rb=1" TargetMode="External"/><Relationship Id="rId11" Type="http://schemas.openxmlformats.org/officeDocument/2006/relationships/image" Target="../media/image14.png"/><Relationship Id="rId5" Type="http://schemas.openxmlformats.org/officeDocument/2006/relationships/hyperlink" Target="https://commons.wikimedia.org/wiki/File:New_hiding_place_(4224719255).jpg" TargetMode="External"/><Relationship Id="rId10" Type="http://schemas.openxmlformats.org/officeDocument/2006/relationships/hyperlink" Target="https://pixabay.com/en/cat-hidden-meadow-green-summer-1009957/" TargetMode="External"/><Relationship Id="rId4" Type="http://schemas.openxmlformats.org/officeDocument/2006/relationships/hyperlink" Target="https://creativecommons.org/publicdomain/zero/1.0/deed.en" TargetMode="External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hyperlink" Target="https://www.pexels.com/photo/view-of-cat-in-snow-248276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png"/><Relationship Id="rId5" Type="http://schemas.openxmlformats.org/officeDocument/2006/relationships/hyperlink" Target="https://creativecommons.org/publicdomain/zero/1.0/deed.en" TargetMode="External"/><Relationship Id="rId4" Type="http://schemas.openxmlformats.org/officeDocument/2006/relationships/hyperlink" Target="https://pixabay.com/en/cat-camouflage-autumn-fur-animals-408728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5" Type="http://schemas.openxmlformats.org/officeDocument/2006/relationships/hyperlink" Target="https://creativecommons.org/publicdomain/zero/1.0/deed.en" TargetMode="External"/><Relationship Id="rId4" Type="http://schemas.openxmlformats.org/officeDocument/2006/relationships/hyperlink" Target="http://maxpixel.freegreatpicture.com/Cat-Kittens-Free-Float-Kitten-Rush-Cat-Puppy-555822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E/%5Cpedro%5Cpart1%5Cimage4.jpg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E/%5Cpedro%5Cpart1%5Cimage4.jpg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://cs231n.github.io/python-numpy-tutorial/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://vision.stanford.edu/teaching/cs231n-demos/knn/" TargetMode="Externa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png"/><Relationship Id="rId5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malfet/142819805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png"/><Relationship Id="rId5" Type="http://schemas.openxmlformats.org/officeDocument/2006/relationships/hyperlink" Target="https://creativecommons.org/licenses/by/2.0/" TargetMode="External"/><Relationship Id="rId4" Type="http://schemas.openxmlformats.org/officeDocument/2006/relationships/hyperlink" Target="https://www.flickr.com/photos/malfet/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malfet/1428198050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png"/><Relationship Id="rId5" Type="http://schemas.openxmlformats.org/officeDocument/2006/relationships/hyperlink" Target="https://creativecommons.org/licenses/by/2.0/" TargetMode="External"/><Relationship Id="rId4" Type="http://schemas.openxmlformats.org/officeDocument/2006/relationships/hyperlink" Target="https://www.flickr.com/photos/malfet/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image" Target="../media/image49.jpg"/><Relationship Id="rId7" Type="http://schemas.openxmlformats.org/officeDocument/2006/relationships/hyperlink" Target="https://www.pexels.com/photo/blonde-haired-woman-in-blue-shirt-y-27411/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3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creativecommons.org/licenses/by/2.0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flickr.com/photos/malfet/" TargetMode="External"/><Relationship Id="rId5" Type="http://schemas.openxmlformats.org/officeDocument/2006/relationships/hyperlink" Target="https://www.flickr.com/photos/malfet/1428198050" TargetMode="Externa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hyperlink" Target="http://maxpixel.freegreatpicture.com/Cats-Silhouette-Cats-Eyes-Silhouette-Cat-694730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png"/><Relationship Id="rId11" Type="http://schemas.openxmlformats.org/officeDocument/2006/relationships/hyperlink" Target="http://maxpixel.freegreatpicture.com/Animals-Tree-Sun-Cat-In-Tree-Cat-Feline-Titus-63683" TargetMode="External"/><Relationship Id="rId5" Type="http://schemas.openxmlformats.org/officeDocument/2006/relationships/hyperlink" Target="https://creativecommons.org/publicdomain/zero/1.0/deed.en" TargetMode="External"/><Relationship Id="rId10" Type="http://schemas.openxmlformats.org/officeDocument/2006/relationships/image" Target="../media/image7.png"/><Relationship Id="rId4" Type="http://schemas.openxmlformats.org/officeDocument/2006/relationships/hyperlink" Target="https://pixabay.com/en/cat-cat-in-the-dark-eyes-staring-987528/" TargetMode="External"/><Relationship Id="rId9" Type="http://schemas.openxmlformats.org/officeDocument/2006/relationships/hyperlink" Target="https://pixabay.com/en/red-cat-animals-cat-face-cat-red-1451799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dirty="0"/>
              <a:t>CS 4803 / 7643: Deep Learning</a:t>
            </a:r>
            <a:endParaRPr lang="en-US" sz="3200" dirty="0"/>
          </a:p>
        </p:txBody>
      </p:sp>
      <p:sp>
        <p:nvSpPr>
          <p:cNvPr id="16" name="Subtitle 3"/>
          <p:cNvSpPr>
            <a:spLocks noGrp="1"/>
          </p:cNvSpPr>
          <p:nvPr>
            <p:ph type="subTitle" idx="1"/>
          </p:nvPr>
        </p:nvSpPr>
        <p:spPr>
          <a:xfrm>
            <a:off x="0" y="4648200"/>
            <a:ext cx="9144000" cy="1752600"/>
          </a:xfrm>
        </p:spPr>
        <p:txBody>
          <a:bodyPr/>
          <a:lstStyle/>
          <a:p>
            <a:endParaRPr lang="en-US" dirty="0"/>
          </a:p>
          <a:p>
            <a:r>
              <a:rPr lang="en-US" sz="2800" dirty="0"/>
              <a:t>Dhruv Batra </a:t>
            </a:r>
          </a:p>
          <a:p>
            <a:r>
              <a:rPr lang="en-US" sz="2800"/>
              <a:t>Georgia </a:t>
            </a:r>
            <a:r>
              <a:rPr lang="en-US" sz="2800" dirty="0"/>
              <a:t>Tech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2307610"/>
            <a:ext cx="693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ct val="20000"/>
              </a:spcBef>
            </a:pPr>
            <a:r>
              <a:rPr lang="en-US" sz="2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Topics: 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Image Classification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Supervised Learning view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K-NN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400" b="1"/>
              <a:t>Challenges</a:t>
            </a:r>
            <a:r>
              <a:rPr lang="en" sz="2400"/>
              <a:t>: Deformation</a:t>
            </a:r>
          </a:p>
        </p:txBody>
      </p:sp>
      <p:sp>
        <p:nvSpPr>
          <p:cNvPr id="159" name="Shape 159"/>
          <p:cNvSpPr txBox="1"/>
          <p:nvPr/>
        </p:nvSpPr>
        <p:spPr>
          <a:xfrm>
            <a:off x="543918" y="4540325"/>
            <a:ext cx="1344299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3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Umberto Salvagnin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CC-BY 2.0</a:t>
            </a:r>
          </a:p>
        </p:txBody>
      </p:sp>
      <p:sp>
        <p:nvSpPr>
          <p:cNvPr id="160" name="Shape 160"/>
          <p:cNvSpPr txBox="1"/>
          <p:nvPr/>
        </p:nvSpPr>
        <p:spPr>
          <a:xfrm>
            <a:off x="7280592" y="4555475"/>
            <a:ext cx="13116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6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7"/>
              </a:rPr>
              <a:t>Tom Thai 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is licensed under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CC-BY 2.0 </a:t>
            </a:r>
          </a:p>
        </p:txBody>
      </p:sp>
      <p:sp>
        <p:nvSpPr>
          <p:cNvPr id="161" name="Shape 161"/>
          <p:cNvSpPr txBox="1"/>
          <p:nvPr/>
        </p:nvSpPr>
        <p:spPr>
          <a:xfrm>
            <a:off x="5094114" y="4570625"/>
            <a:ext cx="12672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8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9"/>
              </a:rPr>
              <a:t>sare bear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CC-BY 2.0</a:t>
            </a:r>
          </a:p>
        </p:txBody>
      </p:sp>
      <p:pic>
        <p:nvPicPr>
          <p:cNvPr id="162" name="Shape 162"/>
          <p:cNvPicPr preferRelativeResize="0"/>
          <p:nvPr/>
        </p:nvPicPr>
        <p:blipFill rotWithShape="1">
          <a:blip r:embed="rId10">
            <a:alphaModFix/>
          </a:blip>
          <a:srcRect r="5970"/>
          <a:stretch/>
        </p:blipFill>
        <p:spPr>
          <a:xfrm>
            <a:off x="97242" y="2160526"/>
            <a:ext cx="2237624" cy="237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 rotWithShape="1">
          <a:blip r:embed="rId11">
            <a:alphaModFix/>
          </a:blip>
          <a:srcRect t="11428" r="10217" b="8372"/>
          <a:stretch/>
        </p:blipFill>
        <p:spPr>
          <a:xfrm>
            <a:off x="4728643" y="2160526"/>
            <a:ext cx="1998115" cy="237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/>
          <p:cNvPicPr preferRelativeResize="0"/>
          <p:nvPr/>
        </p:nvPicPr>
        <p:blipFill rotWithShape="1">
          <a:blip r:embed="rId12">
            <a:alphaModFix/>
          </a:blip>
          <a:srcRect r="8441"/>
          <a:stretch/>
        </p:blipFill>
        <p:spPr>
          <a:xfrm>
            <a:off x="2442318" y="2160526"/>
            <a:ext cx="2178875" cy="237980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Shape 165"/>
          <p:cNvSpPr txBox="1"/>
          <p:nvPr/>
        </p:nvSpPr>
        <p:spPr>
          <a:xfrm>
            <a:off x="2859617" y="4570625"/>
            <a:ext cx="1344300" cy="18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13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Umberto Salvagnin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CC-BY 2.0</a:t>
            </a:r>
          </a:p>
        </p:txBody>
      </p:sp>
      <p:pic>
        <p:nvPicPr>
          <p:cNvPr id="166" name="Shape 166"/>
          <p:cNvPicPr preferRelativeResize="0"/>
          <p:nvPr/>
        </p:nvPicPr>
        <p:blipFill rotWithShape="1">
          <a:blip r:embed="rId14">
            <a:alphaModFix/>
          </a:blip>
          <a:srcRect l="12173" t="5802" r="31204" b="5340"/>
          <a:stretch/>
        </p:blipFill>
        <p:spPr>
          <a:xfrm>
            <a:off x="6799557" y="2160525"/>
            <a:ext cx="2273684" cy="237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926D787-9FBA-024A-AC43-F73013145BA4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980703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400" b="1"/>
              <a:t>Challenges</a:t>
            </a:r>
            <a:r>
              <a:rPr lang="en" sz="2400"/>
              <a:t>: Occlusion</a:t>
            </a:r>
          </a:p>
        </p:txBody>
      </p:sp>
      <p:sp>
        <p:nvSpPr>
          <p:cNvPr id="173" name="Shape 173"/>
          <p:cNvSpPr txBox="1"/>
          <p:nvPr/>
        </p:nvSpPr>
        <p:spPr>
          <a:xfrm>
            <a:off x="948100" y="4300700"/>
            <a:ext cx="15423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3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public domain</a:t>
            </a:r>
          </a:p>
        </p:txBody>
      </p:sp>
      <p:sp>
        <p:nvSpPr>
          <p:cNvPr id="174" name="Shape 174"/>
          <p:cNvSpPr txBox="1"/>
          <p:nvPr/>
        </p:nvSpPr>
        <p:spPr>
          <a:xfrm>
            <a:off x="6606775" y="4300700"/>
            <a:ext cx="13443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6"/>
              </a:rPr>
              <a:t>jonsson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7"/>
              </a:rPr>
              <a:t>CC-BY 2.0</a:t>
            </a:r>
          </a:p>
        </p:txBody>
      </p:sp>
      <p:pic>
        <p:nvPicPr>
          <p:cNvPr id="175" name="Shape 175"/>
          <p:cNvPicPr preferRelativeResize="0"/>
          <p:nvPr/>
        </p:nvPicPr>
        <p:blipFill rotWithShape="1">
          <a:blip r:embed="rId8">
            <a:alphaModFix/>
          </a:blip>
          <a:srcRect l="20488" r="22534" b="19878"/>
          <a:stretch/>
        </p:blipFill>
        <p:spPr>
          <a:xfrm>
            <a:off x="596337" y="2211651"/>
            <a:ext cx="2245824" cy="2089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Shape 176"/>
          <p:cNvPicPr preferRelativeResize="0"/>
          <p:nvPr/>
        </p:nvPicPr>
        <p:blipFill rotWithShape="1">
          <a:blip r:embed="rId9">
            <a:alphaModFix/>
          </a:blip>
          <a:srcRect l="11469" t="7532" r="7584" b="12339"/>
          <a:stretch/>
        </p:blipFill>
        <p:spPr>
          <a:xfrm>
            <a:off x="2904825" y="2211651"/>
            <a:ext cx="2936325" cy="208904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 txBox="1"/>
          <p:nvPr/>
        </p:nvSpPr>
        <p:spPr>
          <a:xfrm>
            <a:off x="3601837" y="4300700"/>
            <a:ext cx="15423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10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public domain</a:t>
            </a:r>
          </a:p>
        </p:txBody>
      </p:sp>
      <p:pic>
        <p:nvPicPr>
          <p:cNvPr id="178" name="Shape 17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903823" y="2224849"/>
            <a:ext cx="2750200" cy="20626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AAD40C8-9AA4-5F42-A15F-7124FADC203E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832761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400" b="1"/>
              <a:t>Challenges</a:t>
            </a:r>
            <a:r>
              <a:rPr lang="en" sz="2400"/>
              <a:t>: Background Clutter</a:t>
            </a:r>
          </a:p>
        </p:txBody>
      </p:sp>
      <p:pic>
        <p:nvPicPr>
          <p:cNvPr id="184" name="Shape 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7675" y="2047488"/>
            <a:ext cx="3824150" cy="254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Shape 185"/>
          <p:cNvSpPr txBox="1"/>
          <p:nvPr/>
        </p:nvSpPr>
        <p:spPr>
          <a:xfrm>
            <a:off x="1971225" y="4596912"/>
            <a:ext cx="15423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public domain</a:t>
            </a:r>
          </a:p>
        </p:txBody>
      </p:sp>
      <p:pic>
        <p:nvPicPr>
          <p:cNvPr id="187" name="Shape 187"/>
          <p:cNvPicPr preferRelativeResize="0"/>
          <p:nvPr/>
        </p:nvPicPr>
        <p:blipFill rotWithShape="1">
          <a:blip r:embed="rId6">
            <a:alphaModFix/>
          </a:blip>
          <a:srcRect t="13509" r="29622"/>
          <a:stretch/>
        </p:blipFill>
        <p:spPr>
          <a:xfrm>
            <a:off x="4918001" y="2047498"/>
            <a:ext cx="3112239" cy="2549422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Shape 188"/>
          <p:cNvSpPr txBox="1"/>
          <p:nvPr/>
        </p:nvSpPr>
        <p:spPr>
          <a:xfrm>
            <a:off x="5702975" y="4596912"/>
            <a:ext cx="15423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7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public domain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68BAC683-3703-6E4D-9F52-2E54C9DBD84B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58202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400" b="1"/>
              <a:t>Challenges</a:t>
            </a:r>
            <a:r>
              <a:rPr lang="en" sz="2400"/>
              <a:t>: Intraclass variation</a:t>
            </a:r>
          </a:p>
        </p:txBody>
      </p:sp>
      <p:pic>
        <p:nvPicPr>
          <p:cNvPr id="195" name="Shape 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9050" y="1785976"/>
            <a:ext cx="5480280" cy="304269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Shape 196"/>
          <p:cNvSpPr txBox="1"/>
          <p:nvPr/>
        </p:nvSpPr>
        <p:spPr>
          <a:xfrm>
            <a:off x="3800837" y="4828676"/>
            <a:ext cx="1542300" cy="21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public domain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BC72E-FB69-7F45-B6CF-1F318F58DD63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272329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An image classifier</a:t>
            </a:r>
            <a:endParaRPr dirty="0"/>
          </a:p>
        </p:txBody>
      </p:sp>
      <p:sp>
        <p:nvSpPr>
          <p:cNvPr id="209" name="Shape 209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14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</p:txBody>
      </p:sp>
      <p:pic>
        <p:nvPicPr>
          <p:cNvPr id="210" name="Shape 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4650" y="1993551"/>
            <a:ext cx="3314700" cy="115252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Shape 211"/>
          <p:cNvSpPr txBox="1"/>
          <p:nvPr/>
        </p:nvSpPr>
        <p:spPr>
          <a:xfrm>
            <a:off x="834000" y="3475825"/>
            <a:ext cx="7476000" cy="15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Unlike e.g. sorting a list of numbers,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 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no obvious way</a:t>
            </a: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 to hard-code the algorithm for recognizing a cat, or other classes.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76674E5-B71B-0849-A62C-0FB26D2752A4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2054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Attempts have been made</a:t>
            </a:r>
            <a:endParaRPr/>
          </a:p>
        </p:txBody>
      </p:sp>
      <p:sp>
        <p:nvSpPr>
          <p:cNvPr id="217" name="Shape 217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15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18" name="Shape 218"/>
          <p:cNvPicPr preferRelativeResize="0"/>
          <p:nvPr/>
        </p:nvPicPr>
        <p:blipFill rotWithShape="1">
          <a:blip r:embed="rId3">
            <a:alphaModFix/>
          </a:blip>
          <a:srcRect t="13186"/>
          <a:stretch/>
        </p:blipFill>
        <p:spPr>
          <a:xfrm>
            <a:off x="250625" y="1921264"/>
            <a:ext cx="2021800" cy="280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Shape 219"/>
          <p:cNvPicPr preferRelativeResize="0"/>
          <p:nvPr/>
        </p:nvPicPr>
        <p:blipFill rotWithShape="1">
          <a:blip r:embed="rId4">
            <a:alphaModFix/>
          </a:blip>
          <a:srcRect t="13186"/>
          <a:stretch/>
        </p:blipFill>
        <p:spPr>
          <a:xfrm>
            <a:off x="3444650" y="1921251"/>
            <a:ext cx="2021800" cy="280382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Shape 220"/>
          <p:cNvSpPr txBox="1"/>
          <p:nvPr/>
        </p:nvSpPr>
        <p:spPr>
          <a:xfrm>
            <a:off x="0" y="5140200"/>
            <a:ext cx="3783600" cy="1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John Canny, “A Computational Approach to Edge Detection”, IEEE TPAMI 1986</a:t>
            </a:r>
            <a:endParaRPr sz="600" kern="0">
              <a:solidFill>
                <a:srgbClr val="B7B7B7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1" name="Shape 221"/>
          <p:cNvCxnSpPr>
            <a:stCxn id="218" idx="3"/>
            <a:endCxn id="219" idx="1"/>
          </p:cNvCxnSpPr>
          <p:nvPr/>
        </p:nvCxnSpPr>
        <p:spPr>
          <a:xfrm>
            <a:off x="2272425" y="3323175"/>
            <a:ext cx="11721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222" name="Shape 222"/>
          <p:cNvGrpSpPr/>
          <p:nvPr/>
        </p:nvGrpSpPr>
        <p:grpSpPr>
          <a:xfrm>
            <a:off x="6879026" y="3212400"/>
            <a:ext cx="387693" cy="295500"/>
            <a:chOff x="5964625" y="2736150"/>
            <a:chExt cx="387693" cy="295500"/>
          </a:xfrm>
        </p:grpSpPr>
        <p:cxnSp>
          <p:nvCxnSpPr>
            <p:cNvPr id="223" name="Shape 223"/>
            <p:cNvCxnSpPr/>
            <p:nvPr/>
          </p:nvCxnSpPr>
          <p:spPr>
            <a:xfrm>
              <a:off x="5964625" y="2824650"/>
              <a:ext cx="207000" cy="2070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" name="Shape 224"/>
            <p:cNvCxnSpPr/>
            <p:nvPr/>
          </p:nvCxnSpPr>
          <p:spPr>
            <a:xfrm flipH="1">
              <a:off x="6151918" y="2827950"/>
              <a:ext cx="200400" cy="2004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" name="Shape 225"/>
            <p:cNvCxnSpPr/>
            <p:nvPr/>
          </p:nvCxnSpPr>
          <p:spPr>
            <a:xfrm>
              <a:off x="6158475" y="2736150"/>
              <a:ext cx="0" cy="2955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26" name="Shape 226"/>
          <p:cNvGrpSpPr/>
          <p:nvPr/>
        </p:nvGrpSpPr>
        <p:grpSpPr>
          <a:xfrm rot="10800000">
            <a:off x="7957676" y="3212400"/>
            <a:ext cx="387693" cy="295500"/>
            <a:chOff x="5964625" y="2736150"/>
            <a:chExt cx="387693" cy="295500"/>
          </a:xfrm>
        </p:grpSpPr>
        <p:cxnSp>
          <p:nvCxnSpPr>
            <p:cNvPr id="227" name="Shape 227"/>
            <p:cNvCxnSpPr/>
            <p:nvPr/>
          </p:nvCxnSpPr>
          <p:spPr>
            <a:xfrm>
              <a:off x="5964625" y="2824650"/>
              <a:ext cx="207000" cy="2070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" name="Shape 228"/>
            <p:cNvCxnSpPr/>
            <p:nvPr/>
          </p:nvCxnSpPr>
          <p:spPr>
            <a:xfrm flipH="1">
              <a:off x="6151918" y="2827950"/>
              <a:ext cx="200400" cy="2004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" name="Shape 229"/>
            <p:cNvCxnSpPr/>
            <p:nvPr/>
          </p:nvCxnSpPr>
          <p:spPr>
            <a:xfrm>
              <a:off x="6158475" y="2736150"/>
              <a:ext cx="0" cy="2955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30" name="Shape 230"/>
          <p:cNvGrpSpPr/>
          <p:nvPr/>
        </p:nvGrpSpPr>
        <p:grpSpPr>
          <a:xfrm rot="5400000">
            <a:off x="7418351" y="3212400"/>
            <a:ext cx="387693" cy="295500"/>
            <a:chOff x="5964625" y="2736150"/>
            <a:chExt cx="387693" cy="295500"/>
          </a:xfrm>
        </p:grpSpPr>
        <p:cxnSp>
          <p:nvCxnSpPr>
            <p:cNvPr id="231" name="Shape 231"/>
            <p:cNvCxnSpPr/>
            <p:nvPr/>
          </p:nvCxnSpPr>
          <p:spPr>
            <a:xfrm>
              <a:off x="5964625" y="2824650"/>
              <a:ext cx="207000" cy="2070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Shape 232"/>
            <p:cNvCxnSpPr/>
            <p:nvPr/>
          </p:nvCxnSpPr>
          <p:spPr>
            <a:xfrm flipH="1">
              <a:off x="6151918" y="2827950"/>
              <a:ext cx="200400" cy="2004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Shape 233"/>
            <p:cNvCxnSpPr/>
            <p:nvPr/>
          </p:nvCxnSpPr>
          <p:spPr>
            <a:xfrm>
              <a:off x="6158475" y="2736150"/>
              <a:ext cx="0" cy="2955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34" name="Shape 234"/>
          <p:cNvGrpSpPr/>
          <p:nvPr/>
        </p:nvGrpSpPr>
        <p:grpSpPr>
          <a:xfrm rot="-5400000">
            <a:off x="8497001" y="3212400"/>
            <a:ext cx="387693" cy="295500"/>
            <a:chOff x="5964625" y="2736150"/>
            <a:chExt cx="387693" cy="295500"/>
          </a:xfrm>
        </p:grpSpPr>
        <p:cxnSp>
          <p:nvCxnSpPr>
            <p:cNvPr id="235" name="Shape 235"/>
            <p:cNvCxnSpPr/>
            <p:nvPr/>
          </p:nvCxnSpPr>
          <p:spPr>
            <a:xfrm>
              <a:off x="5964625" y="2824650"/>
              <a:ext cx="207000" cy="2070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Shape 236"/>
            <p:cNvCxnSpPr/>
            <p:nvPr/>
          </p:nvCxnSpPr>
          <p:spPr>
            <a:xfrm flipH="1">
              <a:off x="6151918" y="2827950"/>
              <a:ext cx="200400" cy="2004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Shape 237"/>
            <p:cNvCxnSpPr/>
            <p:nvPr/>
          </p:nvCxnSpPr>
          <p:spPr>
            <a:xfrm>
              <a:off x="6158475" y="2736150"/>
              <a:ext cx="0" cy="2955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38" name="Shape 238"/>
          <p:cNvSpPr txBox="1"/>
          <p:nvPr/>
        </p:nvSpPr>
        <p:spPr>
          <a:xfrm>
            <a:off x="2318850" y="2898775"/>
            <a:ext cx="1372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Find edges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39" name="Shape 239"/>
          <p:cNvCxnSpPr/>
          <p:nvPr/>
        </p:nvCxnSpPr>
        <p:spPr>
          <a:xfrm>
            <a:off x="5466438" y="3360150"/>
            <a:ext cx="11721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40" name="Shape 240"/>
          <p:cNvSpPr txBox="1"/>
          <p:nvPr/>
        </p:nvSpPr>
        <p:spPr>
          <a:xfrm>
            <a:off x="5442288" y="2966550"/>
            <a:ext cx="1372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Find corners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1" name="Shape 241"/>
          <p:cNvSpPr txBox="1"/>
          <p:nvPr/>
        </p:nvSpPr>
        <p:spPr>
          <a:xfrm>
            <a:off x="7629841" y="4572675"/>
            <a:ext cx="387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?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42" name="Shape 242"/>
          <p:cNvCxnSpPr/>
          <p:nvPr/>
        </p:nvCxnSpPr>
        <p:spPr>
          <a:xfrm>
            <a:off x="7823650" y="3651025"/>
            <a:ext cx="0" cy="9195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" name="Slide Number Placeholder 4">
            <a:extLst>
              <a:ext uri="{FF2B5EF4-FFF2-40B4-BE49-F238E27FC236}">
                <a16:creationId xmlns:a16="http://schemas.microsoft.com/office/drawing/2014/main" id="{7D157928-53C2-BD49-934E-A59475E1BF10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447154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ML: A Data-Driven Approach</a:t>
            </a:r>
            <a:endParaRPr dirty="0"/>
          </a:p>
        </p:txBody>
      </p:sp>
      <p:sp>
        <p:nvSpPr>
          <p:cNvPr id="248" name="Shape 248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16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9" name="Shape 249"/>
          <p:cNvSpPr txBox="1"/>
          <p:nvPr/>
        </p:nvSpPr>
        <p:spPr>
          <a:xfrm>
            <a:off x="1333500" y="1338600"/>
            <a:ext cx="6477000" cy="1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810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lang="en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Collect a dataset of images and labels</a:t>
            </a: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810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lang="en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Use Machine Learning to train a classifier</a:t>
            </a: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810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lang="en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Evaluate the classifier on new images</a:t>
            </a: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" name="Shape 250"/>
          <p:cNvSpPr txBox="1"/>
          <p:nvPr/>
        </p:nvSpPr>
        <p:spPr>
          <a:xfrm>
            <a:off x="2985691" y="2928208"/>
            <a:ext cx="4260600" cy="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Example training set</a:t>
            </a:r>
            <a:endParaRPr sz="14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51" name="Shape 2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576" y="3239600"/>
            <a:ext cx="3061103" cy="217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Shape 252"/>
          <p:cNvPicPr preferRelativeResize="0"/>
          <p:nvPr/>
        </p:nvPicPr>
        <p:blipFill rotWithShape="1">
          <a:blip r:embed="rId4">
            <a:alphaModFix/>
          </a:blip>
          <a:srcRect b="50037"/>
          <a:stretch/>
        </p:blipFill>
        <p:spPr>
          <a:xfrm>
            <a:off x="3884476" y="3383450"/>
            <a:ext cx="4781675" cy="176802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632C844F-DAB7-114E-843A-D0191321162D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647654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662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Input: x   			(images, text, emails…)</a:t>
            </a:r>
          </a:p>
          <a:p>
            <a:endParaRPr lang="en-US" dirty="0"/>
          </a:p>
          <a:p>
            <a:r>
              <a:rPr lang="en-US" dirty="0"/>
              <a:t>Output: y			(spam or non-spam…)</a:t>
            </a:r>
          </a:p>
          <a:p>
            <a:endParaRPr lang="en-US" dirty="0"/>
          </a:p>
          <a:p>
            <a:r>
              <a:rPr lang="en-US" dirty="0"/>
              <a:t>(Unknown) Target Function</a:t>
            </a:r>
          </a:p>
          <a:p>
            <a:pPr lvl="1"/>
            <a:r>
              <a:rPr lang="en-US" dirty="0"/>
              <a:t>f: X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Y			(the “true” mapping / reality)</a:t>
            </a:r>
          </a:p>
          <a:p>
            <a:endParaRPr lang="en-US" dirty="0"/>
          </a:p>
          <a:p>
            <a:r>
              <a:rPr lang="en-US" dirty="0"/>
              <a:t>Data  </a:t>
            </a:r>
          </a:p>
          <a:p>
            <a:pPr lvl="1"/>
            <a:r>
              <a:rPr lang="en-US" dirty="0"/>
              <a:t>{ (x</a:t>
            </a:r>
            <a:r>
              <a:rPr lang="en-US" baseline="-25000" dirty="0"/>
              <a:t>1</a:t>
            </a:r>
            <a:r>
              <a:rPr lang="en-US" dirty="0"/>
              <a:t>,y</a:t>
            </a:r>
            <a:r>
              <a:rPr lang="en-US" baseline="-25000" dirty="0"/>
              <a:t>1</a:t>
            </a:r>
            <a:r>
              <a:rPr lang="en-US" dirty="0"/>
              <a:t>), (x</a:t>
            </a:r>
            <a:r>
              <a:rPr lang="en-US" baseline="-25000" dirty="0"/>
              <a:t>2</a:t>
            </a:r>
            <a:r>
              <a:rPr lang="en-US" dirty="0"/>
              <a:t>,y</a:t>
            </a:r>
            <a:r>
              <a:rPr lang="en-US" baseline="-25000" dirty="0"/>
              <a:t>2</a:t>
            </a:r>
            <a:r>
              <a:rPr lang="en-US" dirty="0"/>
              <a:t>), …, (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 err="1"/>
              <a:t>,y</a:t>
            </a:r>
            <a:r>
              <a:rPr lang="en-US" baseline="-25000" dirty="0" err="1"/>
              <a:t>N</a:t>
            </a:r>
            <a:r>
              <a:rPr lang="en-US" dirty="0"/>
              <a:t>) }</a:t>
            </a:r>
          </a:p>
          <a:p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Model / Hypothesis Class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 = {h: X </a:t>
            </a:r>
            <a:r>
              <a:rPr lang="en-US" dirty="0">
                <a:solidFill>
                  <a:schemeClr val="bg1"/>
                </a:solidFill>
                <a:sym typeface="Wingdings"/>
              </a:rPr>
              <a:t></a:t>
            </a:r>
            <a:r>
              <a:rPr lang="en-US" dirty="0">
                <a:solidFill>
                  <a:schemeClr val="bg1"/>
                </a:solidFill>
              </a:rPr>
              <a:t> Y}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e.g. y = h(x) = sign(</a:t>
            </a:r>
            <a:r>
              <a:rPr lang="en-US" dirty="0" err="1">
                <a:solidFill>
                  <a:schemeClr val="bg1"/>
                </a:solidFill>
              </a:rPr>
              <a:t>w</a:t>
            </a:r>
            <a:r>
              <a:rPr lang="en-US" baseline="30000" dirty="0" err="1">
                <a:solidFill>
                  <a:schemeClr val="bg1"/>
                </a:solidFill>
              </a:rPr>
              <a:t>T</a:t>
            </a:r>
            <a:r>
              <a:rPr lang="en-US" dirty="0" err="1">
                <a:solidFill>
                  <a:schemeClr val="bg1"/>
                </a:solidFill>
              </a:rPr>
              <a:t>x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Learning = Search in hypothesis space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Find best g in model class.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57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64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Administrativia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Piazza</a:t>
            </a:r>
          </a:p>
          <a:p>
            <a:pPr lvl="1"/>
            <a:r>
              <a:rPr lang="en-US" dirty="0"/>
              <a:t>165/222 people signed up. Please use that for questions. </a:t>
            </a:r>
          </a:p>
          <a:p>
            <a:endParaRPr lang="en-US" dirty="0"/>
          </a:p>
          <a:p>
            <a:r>
              <a:rPr lang="en-US" dirty="0" err="1"/>
              <a:t>Gradescope</a:t>
            </a:r>
            <a:r>
              <a:rPr lang="en-US" dirty="0"/>
              <a:t>/Canvas </a:t>
            </a:r>
          </a:p>
          <a:p>
            <a:pPr lvl="1"/>
            <a:r>
              <a:rPr lang="en-US" dirty="0"/>
              <a:t>Anybody not have access?</a:t>
            </a:r>
          </a:p>
          <a:p>
            <a:pPr lvl="1"/>
            <a:r>
              <a:rPr lang="en-US" dirty="0"/>
              <a:t>See note on Piazza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0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Input: x   			(images, text, emails…)</a:t>
            </a:r>
          </a:p>
          <a:p>
            <a:endParaRPr lang="en-US" dirty="0"/>
          </a:p>
          <a:p>
            <a:r>
              <a:rPr lang="en-US" dirty="0"/>
              <a:t>Output: y			(spam or non-spam…)</a:t>
            </a:r>
          </a:p>
          <a:p>
            <a:endParaRPr lang="en-US" dirty="0"/>
          </a:p>
          <a:p>
            <a:r>
              <a:rPr lang="en-US" dirty="0"/>
              <a:t>(Unknown) Target Function</a:t>
            </a:r>
          </a:p>
          <a:p>
            <a:pPr lvl="1"/>
            <a:r>
              <a:rPr lang="en-US" dirty="0"/>
              <a:t>f: X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Y			(the “true” mapping / reality)</a:t>
            </a:r>
          </a:p>
          <a:p>
            <a:endParaRPr lang="en-US" dirty="0"/>
          </a:p>
          <a:p>
            <a:r>
              <a:rPr lang="en-US" dirty="0"/>
              <a:t>Data  </a:t>
            </a:r>
          </a:p>
          <a:p>
            <a:pPr lvl="1"/>
            <a:r>
              <a:rPr lang="en-US" dirty="0"/>
              <a:t>{ (x</a:t>
            </a:r>
            <a:r>
              <a:rPr lang="en-US" baseline="-25000" dirty="0"/>
              <a:t>1</a:t>
            </a:r>
            <a:r>
              <a:rPr lang="en-US" dirty="0"/>
              <a:t>,y</a:t>
            </a:r>
            <a:r>
              <a:rPr lang="en-US" baseline="-25000" dirty="0"/>
              <a:t>1</a:t>
            </a:r>
            <a:r>
              <a:rPr lang="en-US" dirty="0"/>
              <a:t>), (x</a:t>
            </a:r>
            <a:r>
              <a:rPr lang="en-US" baseline="-25000" dirty="0"/>
              <a:t>2</a:t>
            </a:r>
            <a:r>
              <a:rPr lang="en-US" dirty="0"/>
              <a:t>,y</a:t>
            </a:r>
            <a:r>
              <a:rPr lang="en-US" baseline="-25000" dirty="0"/>
              <a:t>2</a:t>
            </a:r>
            <a:r>
              <a:rPr lang="en-US" dirty="0"/>
              <a:t>), …, (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 err="1"/>
              <a:t>,y</a:t>
            </a:r>
            <a:r>
              <a:rPr lang="en-US" baseline="-25000" dirty="0" err="1"/>
              <a:t>N</a:t>
            </a:r>
            <a:r>
              <a:rPr lang="en-US" dirty="0"/>
              <a:t>) }</a:t>
            </a:r>
          </a:p>
          <a:p>
            <a:endParaRPr lang="en-US" dirty="0"/>
          </a:p>
          <a:p>
            <a:r>
              <a:rPr lang="en-US" dirty="0"/>
              <a:t>Model / Hypothesis Class</a:t>
            </a:r>
          </a:p>
          <a:p>
            <a:pPr lvl="1"/>
            <a:r>
              <a:rPr lang="en-US" dirty="0"/>
              <a:t>H = {h: X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Y}</a:t>
            </a:r>
          </a:p>
          <a:p>
            <a:pPr lvl="1"/>
            <a:r>
              <a:rPr lang="en-US" dirty="0"/>
              <a:t>e.g. y = h(x) = sign(</a:t>
            </a:r>
            <a:r>
              <a:rPr lang="en-US" dirty="0" err="1"/>
              <a:t>w</a:t>
            </a:r>
            <a:r>
              <a:rPr lang="en-US" baseline="30000" dirty="0" err="1"/>
              <a:t>T</a:t>
            </a:r>
            <a:r>
              <a:rPr lang="en-US" dirty="0" err="1"/>
              <a:t>x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Learning = Search in hypothesis space</a:t>
            </a:r>
          </a:p>
          <a:p>
            <a:pPr lvl="1"/>
            <a:r>
              <a:rPr lang="en-US" dirty="0"/>
              <a:t>Find best g in model class.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590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is hard!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7" name="Picture 2" descr="E:\pedro\part1\image4.jpg"/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7" t="7691" r="24176" b="24909"/>
          <a:stretch>
            <a:fillRect/>
          </a:stretch>
        </p:blipFill>
        <p:spPr bwMode="auto">
          <a:xfrm>
            <a:off x="1790700" y="1600200"/>
            <a:ext cx="56007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37393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is hard!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assumptions = No learning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7" name="Picture 2" descr="E:\pedro\part1\image4.jpg"/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7" t="7691" r="24176" b="24909"/>
          <a:stretch>
            <a:fillRect/>
          </a:stretch>
        </p:blipFill>
        <p:spPr bwMode="auto">
          <a:xfrm>
            <a:off x="1790700" y="1600200"/>
            <a:ext cx="56007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9125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Procedural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257800"/>
          </a:xfrm>
        </p:spPr>
        <p:txBody>
          <a:bodyPr/>
          <a:lstStyle/>
          <a:p>
            <a:r>
              <a:rPr lang="en-US" dirty="0"/>
              <a:t>Training Stage:</a:t>
            </a:r>
          </a:p>
          <a:p>
            <a:pPr lvl="1"/>
            <a:r>
              <a:rPr lang="en-US" dirty="0">
                <a:sym typeface="Wingdings"/>
              </a:rPr>
              <a:t>Training Data { (</a:t>
            </a:r>
            <a:r>
              <a:rPr lang="en-US" dirty="0" err="1">
                <a:sym typeface="Wingdings"/>
              </a:rPr>
              <a:t>x</a:t>
            </a:r>
            <a:r>
              <a:rPr lang="en-US" baseline="-25000" dirty="0" err="1">
                <a:sym typeface="Wingdings"/>
              </a:rPr>
              <a:t>i</a:t>
            </a:r>
            <a:r>
              <a:rPr lang="en-US" dirty="0" err="1">
                <a:sym typeface="Wingdings"/>
              </a:rPr>
              <a:t>,y</a:t>
            </a:r>
            <a:r>
              <a:rPr lang="en-US" baseline="-25000" dirty="0" err="1">
                <a:sym typeface="Wingdings"/>
              </a:rPr>
              <a:t>i</a:t>
            </a:r>
            <a:r>
              <a:rPr lang="en-US" dirty="0">
                <a:sym typeface="Wingdings"/>
              </a:rPr>
              <a:t>) }  h 			(Learning)</a:t>
            </a:r>
          </a:p>
          <a:p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Testing Stage</a:t>
            </a:r>
          </a:p>
          <a:p>
            <a:pPr lvl="1"/>
            <a:r>
              <a:rPr lang="en-US" dirty="0"/>
              <a:t>Test Data x </a:t>
            </a:r>
            <a:r>
              <a:rPr lang="en-US" dirty="0">
                <a:sym typeface="Wingdings"/>
              </a:rPr>
              <a:t> h(x) 	      (Apply function, Evaluate error)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7632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Estimation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Probabilities to rescue:</a:t>
            </a:r>
          </a:p>
          <a:p>
            <a:pPr lvl="1"/>
            <a:r>
              <a:rPr lang="en-US" dirty="0"/>
              <a:t>X and Y are </a:t>
            </a:r>
            <a:r>
              <a:rPr lang="en-US" i="1" dirty="0"/>
              <a:t>random</a:t>
            </a:r>
            <a:r>
              <a:rPr lang="en-US" dirty="0"/>
              <a:t> </a:t>
            </a:r>
            <a:r>
              <a:rPr lang="en-US" i="1" dirty="0"/>
              <a:t>variables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D = (x</a:t>
            </a:r>
            <a:r>
              <a:rPr lang="en-US" baseline="-25000" dirty="0"/>
              <a:t>1</a:t>
            </a:r>
            <a:r>
              <a:rPr lang="en-US" dirty="0"/>
              <a:t>,y</a:t>
            </a:r>
            <a:r>
              <a:rPr lang="en-US" baseline="-25000" dirty="0"/>
              <a:t>1</a:t>
            </a:r>
            <a:r>
              <a:rPr lang="en-US" dirty="0"/>
              <a:t>), (x</a:t>
            </a:r>
            <a:r>
              <a:rPr lang="en-US" baseline="-25000" dirty="0"/>
              <a:t>2</a:t>
            </a:r>
            <a:r>
              <a:rPr lang="en-US" dirty="0"/>
              <a:t>,y</a:t>
            </a:r>
            <a:r>
              <a:rPr lang="en-US" baseline="-25000" dirty="0"/>
              <a:t>2</a:t>
            </a:r>
            <a:r>
              <a:rPr lang="en-US" dirty="0"/>
              <a:t>), …, (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 err="1"/>
              <a:t>,y</a:t>
            </a:r>
            <a:r>
              <a:rPr lang="en-US" baseline="-25000" dirty="0" err="1"/>
              <a:t>N</a:t>
            </a:r>
            <a:r>
              <a:rPr lang="en-US" dirty="0"/>
              <a:t>) 	~ P(X,Y)</a:t>
            </a:r>
          </a:p>
          <a:p>
            <a:pPr lvl="1"/>
            <a:endParaRPr lang="en-US" dirty="0"/>
          </a:p>
          <a:p>
            <a:r>
              <a:rPr lang="en-US" dirty="0"/>
              <a:t>IID: Independent Identically Distributed</a:t>
            </a:r>
          </a:p>
          <a:p>
            <a:pPr lvl="1"/>
            <a:r>
              <a:rPr lang="en-US" dirty="0"/>
              <a:t>Both training &amp; testing data sampled IID from P(X,Y)</a:t>
            </a:r>
          </a:p>
          <a:p>
            <a:pPr lvl="1"/>
            <a:r>
              <a:rPr lang="en-US" dirty="0"/>
              <a:t>Learn on training set</a:t>
            </a:r>
          </a:p>
          <a:p>
            <a:pPr lvl="1"/>
            <a:r>
              <a:rPr lang="en-US" dirty="0"/>
              <a:t>Have some hope of </a:t>
            </a:r>
            <a:r>
              <a:rPr lang="en-US" i="1" dirty="0"/>
              <a:t>generalizing</a:t>
            </a:r>
            <a:r>
              <a:rPr lang="en-US" dirty="0"/>
              <a:t> to test set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2593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Guarantees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 years of research in Learning Theory oversimplified:</a:t>
            </a:r>
          </a:p>
          <a:p>
            <a:endParaRPr lang="en-US" dirty="0"/>
          </a:p>
          <a:p>
            <a:r>
              <a:rPr lang="en-US" dirty="0"/>
              <a:t>If you have:</a:t>
            </a:r>
          </a:p>
          <a:p>
            <a:pPr lvl="1"/>
            <a:r>
              <a:rPr lang="en-US" dirty="0"/>
              <a:t>Enough training data D</a:t>
            </a:r>
          </a:p>
          <a:p>
            <a:pPr lvl="1"/>
            <a:r>
              <a:rPr lang="en-US" dirty="0"/>
              <a:t>and H is not too complex</a:t>
            </a:r>
          </a:p>
          <a:p>
            <a:pPr lvl="1"/>
            <a:r>
              <a:rPr lang="en-US" dirty="0"/>
              <a:t>then </a:t>
            </a:r>
            <a:r>
              <a:rPr lang="en-US" i="1" dirty="0"/>
              <a:t>probably</a:t>
            </a:r>
            <a:r>
              <a:rPr lang="en-US" dirty="0"/>
              <a:t> we can generalize to unseen test data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306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Decomposition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096000" y="1371600"/>
            <a:ext cx="1094648" cy="369332"/>
            <a:chOff x="6096000" y="1371600"/>
            <a:chExt cx="1094648" cy="369332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 bwMode="auto">
            <a:xfrm>
              <a:off x="6096000" y="1502955"/>
              <a:ext cx="137160" cy="13716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00410" y="1371600"/>
              <a:ext cx="8902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Reality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248400" y="1752600"/>
            <a:ext cx="2907695" cy="914400"/>
            <a:chOff x="6248400" y="1752600"/>
            <a:chExt cx="2907695" cy="914400"/>
          </a:xfrm>
        </p:grpSpPr>
        <p:sp>
          <p:nvSpPr>
            <p:cNvPr id="19" name="Right Arrow 18"/>
            <p:cNvSpPr/>
            <p:nvPr/>
          </p:nvSpPr>
          <p:spPr bwMode="auto">
            <a:xfrm>
              <a:off x="7562850" y="2133600"/>
              <a:ext cx="285750" cy="142875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9" name="Picture 118" descr="fig1_sol1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5935" y="1752600"/>
              <a:ext cx="1280160" cy="914400"/>
            </a:xfrm>
            <a:prstGeom prst="rect">
              <a:avLst/>
            </a:prstGeom>
          </p:spPr>
        </p:pic>
        <p:grpSp>
          <p:nvGrpSpPr>
            <p:cNvPr id="120" name="Group 213"/>
            <p:cNvGrpSpPr>
              <a:grpSpLocks noChangeAspect="1"/>
            </p:cNvGrpSpPr>
            <p:nvPr/>
          </p:nvGrpSpPr>
          <p:grpSpPr>
            <a:xfrm>
              <a:off x="6248400" y="1752600"/>
              <a:ext cx="1268936" cy="914400"/>
              <a:chOff x="166343" y="662259"/>
              <a:chExt cx="1819656" cy="1371600"/>
            </a:xfrm>
          </p:grpSpPr>
          <p:sp>
            <p:nvSpPr>
              <p:cNvPr id="121" name="Frame 120"/>
              <p:cNvSpPr>
                <a:spLocks/>
              </p:cNvSpPr>
              <p:nvPr/>
            </p:nvSpPr>
            <p:spPr>
              <a:xfrm>
                <a:off x="166343" y="662259"/>
                <a:ext cx="1819656" cy="1371600"/>
              </a:xfrm>
              <a:prstGeom prst="frame">
                <a:avLst>
                  <a:gd name="adj1" fmla="val 7500"/>
                </a:avLst>
              </a:prstGeom>
              <a:solidFill>
                <a:schemeClr val="tx1"/>
              </a:solidFill>
              <a:ln w="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122" name="Picture 121" descr="2007_004902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568" y="683107"/>
                <a:ext cx="1773206" cy="132990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5001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Decomposition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096000" y="1371600"/>
            <a:ext cx="1094648" cy="369332"/>
            <a:chOff x="6096000" y="1371600"/>
            <a:chExt cx="1094648" cy="369332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 bwMode="auto">
            <a:xfrm>
              <a:off x="6096000" y="1502955"/>
              <a:ext cx="137160" cy="13716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00410" y="1371600"/>
              <a:ext cx="8902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Reality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952279" y="1620028"/>
            <a:ext cx="1404445" cy="1006099"/>
            <a:chOff x="4952279" y="1620028"/>
            <a:chExt cx="1404445" cy="1006099"/>
          </a:xfrm>
        </p:grpSpPr>
        <p:cxnSp>
          <p:nvCxnSpPr>
            <p:cNvPr id="29" name="Straight Arrow Connector 28"/>
            <p:cNvCxnSpPr>
              <a:stCxn id="27" idx="7"/>
              <a:endCxn id="15" idx="3"/>
            </p:cNvCxnSpPr>
            <p:nvPr/>
          </p:nvCxnSpPr>
          <p:spPr bwMode="auto">
            <a:xfrm flipV="1">
              <a:off x="5009113" y="1620028"/>
              <a:ext cx="1106974" cy="100609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0" name="TextBox 29"/>
            <p:cNvSpPr txBox="1"/>
            <p:nvPr/>
          </p:nvSpPr>
          <p:spPr>
            <a:xfrm rot="19062357">
              <a:off x="4952279" y="2073172"/>
              <a:ext cx="14044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Modeling Error</a:t>
              </a:r>
            </a:p>
          </p:txBody>
        </p:sp>
      </p:grpSp>
      <p:sp>
        <p:nvSpPr>
          <p:cNvPr id="25" name="Oval 24"/>
          <p:cNvSpPr/>
          <p:nvPr/>
        </p:nvSpPr>
        <p:spPr bwMode="auto">
          <a:xfrm>
            <a:off x="914400" y="2438400"/>
            <a:ext cx="5334000" cy="3048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 rot="255972">
            <a:off x="3297294" y="2286000"/>
            <a:ext cx="14034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model class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248400" y="1752600"/>
            <a:ext cx="2907695" cy="914400"/>
            <a:chOff x="6248400" y="1752600"/>
            <a:chExt cx="2907695" cy="914400"/>
          </a:xfrm>
        </p:grpSpPr>
        <p:sp>
          <p:nvSpPr>
            <p:cNvPr id="19" name="Right Arrow 18"/>
            <p:cNvSpPr/>
            <p:nvPr/>
          </p:nvSpPr>
          <p:spPr bwMode="auto">
            <a:xfrm>
              <a:off x="7562850" y="2133600"/>
              <a:ext cx="285750" cy="142875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9" name="Picture 118" descr="fig1_sol1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5935" y="1752600"/>
              <a:ext cx="1280160" cy="914400"/>
            </a:xfrm>
            <a:prstGeom prst="rect">
              <a:avLst/>
            </a:prstGeom>
          </p:spPr>
        </p:pic>
        <p:grpSp>
          <p:nvGrpSpPr>
            <p:cNvPr id="120" name="Group 213"/>
            <p:cNvGrpSpPr>
              <a:grpSpLocks noChangeAspect="1"/>
            </p:cNvGrpSpPr>
            <p:nvPr/>
          </p:nvGrpSpPr>
          <p:grpSpPr>
            <a:xfrm>
              <a:off x="6248400" y="1752600"/>
              <a:ext cx="1268936" cy="914400"/>
              <a:chOff x="166343" y="662259"/>
              <a:chExt cx="1819656" cy="1371600"/>
            </a:xfrm>
          </p:grpSpPr>
          <p:sp>
            <p:nvSpPr>
              <p:cNvPr id="121" name="Frame 120"/>
              <p:cNvSpPr>
                <a:spLocks/>
              </p:cNvSpPr>
              <p:nvPr/>
            </p:nvSpPr>
            <p:spPr>
              <a:xfrm>
                <a:off x="166343" y="662259"/>
                <a:ext cx="1819656" cy="1371600"/>
              </a:xfrm>
              <a:prstGeom prst="frame">
                <a:avLst>
                  <a:gd name="adj1" fmla="val 7500"/>
                </a:avLst>
              </a:prstGeom>
              <a:solidFill>
                <a:schemeClr val="tx1"/>
              </a:solidFill>
              <a:ln w="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122" name="Picture 121" descr="2007_004902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568" y="683107"/>
                <a:ext cx="1773206" cy="1329905"/>
              </a:xfrm>
              <a:prstGeom prst="rect">
                <a:avLst/>
              </a:prstGeom>
            </p:spPr>
          </p:pic>
        </p:grpSp>
      </p:grpSp>
      <p:sp>
        <p:nvSpPr>
          <p:cNvPr id="27" name="Oval 26"/>
          <p:cNvSpPr>
            <a:spLocks noChangeAspect="1"/>
          </p:cNvSpPr>
          <p:nvPr/>
        </p:nvSpPr>
        <p:spPr bwMode="auto">
          <a:xfrm>
            <a:off x="4892040" y="2606040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1" name="Oval 30"/>
          <p:cNvSpPr>
            <a:spLocks noChangeAspect="1"/>
          </p:cNvSpPr>
          <p:nvPr/>
        </p:nvSpPr>
        <p:spPr bwMode="auto">
          <a:xfrm>
            <a:off x="3581400" y="3291840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718560" y="2674620"/>
            <a:ext cx="1248523" cy="836782"/>
            <a:chOff x="3718560" y="2674620"/>
            <a:chExt cx="1248523" cy="836782"/>
          </a:xfrm>
        </p:grpSpPr>
        <p:cxnSp>
          <p:nvCxnSpPr>
            <p:cNvPr id="32" name="Straight Arrow Connector 31"/>
            <p:cNvCxnSpPr>
              <a:stCxn id="31" idx="6"/>
              <a:endCxn id="27" idx="2"/>
            </p:cNvCxnSpPr>
            <p:nvPr/>
          </p:nvCxnSpPr>
          <p:spPr bwMode="auto">
            <a:xfrm flipV="1">
              <a:off x="3718560" y="2674620"/>
              <a:ext cx="1173480" cy="685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 rot="19780749">
              <a:off x="3944259" y="2988182"/>
              <a:ext cx="10228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Estimation</a:t>
              </a:r>
              <a:br>
                <a:rPr lang="en-US" sz="1400" dirty="0"/>
              </a:br>
              <a:r>
                <a:rPr lang="en-US" sz="1400" dirty="0"/>
                <a:t>Error</a:t>
              </a:r>
            </a:p>
          </p:txBody>
        </p:sp>
      </p:grpSp>
      <p:sp>
        <p:nvSpPr>
          <p:cNvPr id="39" name="Oval 38"/>
          <p:cNvSpPr>
            <a:spLocks noChangeAspect="1"/>
          </p:cNvSpPr>
          <p:nvPr/>
        </p:nvSpPr>
        <p:spPr bwMode="auto">
          <a:xfrm>
            <a:off x="4739640" y="4130040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512169" y="3408913"/>
            <a:ext cx="1247558" cy="867476"/>
            <a:chOff x="3512169" y="3408913"/>
            <a:chExt cx="1247558" cy="867476"/>
          </a:xfrm>
        </p:grpSpPr>
        <p:cxnSp>
          <p:nvCxnSpPr>
            <p:cNvPr id="40" name="Straight Arrow Connector 39"/>
            <p:cNvCxnSpPr>
              <a:stCxn id="31" idx="5"/>
              <a:endCxn id="39" idx="1"/>
            </p:cNvCxnSpPr>
            <p:nvPr/>
          </p:nvCxnSpPr>
          <p:spPr bwMode="auto">
            <a:xfrm>
              <a:off x="3698473" y="3408913"/>
              <a:ext cx="1061254" cy="741214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43" name="TextBox 42"/>
            <p:cNvSpPr txBox="1"/>
            <p:nvPr/>
          </p:nvSpPr>
          <p:spPr>
            <a:xfrm rot="2139530">
              <a:off x="3512169" y="3753169"/>
              <a:ext cx="11824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Optimization</a:t>
              </a:r>
              <a:br>
                <a:rPr lang="en-US" sz="1400" dirty="0"/>
              </a:br>
              <a:r>
                <a:rPr lang="en-US" sz="1400" dirty="0"/>
                <a:t>Error</a:t>
              </a:r>
            </a:p>
          </p:txBody>
        </p:sp>
      </p:grpSp>
      <p:grpSp>
        <p:nvGrpSpPr>
          <p:cNvPr id="77" name="Shape 335"/>
          <p:cNvGrpSpPr/>
          <p:nvPr/>
        </p:nvGrpSpPr>
        <p:grpSpPr>
          <a:xfrm>
            <a:off x="2084846" y="1505615"/>
            <a:ext cx="834091" cy="2020280"/>
            <a:chOff x="3572521" y="2326840"/>
            <a:chExt cx="834091" cy="2020280"/>
          </a:xfrm>
        </p:grpSpPr>
        <p:sp>
          <p:nvSpPr>
            <p:cNvPr id="78" name="Shape 336"/>
            <p:cNvSpPr/>
            <p:nvPr/>
          </p:nvSpPr>
          <p:spPr>
            <a:xfrm>
              <a:off x="3575921" y="3601498"/>
              <a:ext cx="830691" cy="108926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384</a:t>
              </a:r>
            </a:p>
          </p:txBody>
        </p:sp>
        <p:sp>
          <p:nvSpPr>
            <p:cNvPr id="79" name="Shape 337"/>
            <p:cNvSpPr/>
            <p:nvPr/>
          </p:nvSpPr>
          <p:spPr>
            <a:xfrm>
              <a:off x="3575921" y="3760672"/>
              <a:ext cx="830691" cy="108926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</a:p>
          </p:txBody>
        </p:sp>
        <p:sp>
          <p:nvSpPr>
            <p:cNvPr id="80" name="Shape 338"/>
            <p:cNvSpPr/>
            <p:nvPr/>
          </p:nvSpPr>
          <p:spPr>
            <a:xfrm>
              <a:off x="3575921" y="3919846"/>
              <a:ext cx="830691" cy="108926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5x5 conv, 256</a:t>
              </a:r>
            </a:p>
          </p:txBody>
        </p:sp>
        <p:sp>
          <p:nvSpPr>
            <p:cNvPr id="81" name="Shape 339"/>
            <p:cNvSpPr/>
            <p:nvPr/>
          </p:nvSpPr>
          <p:spPr>
            <a:xfrm>
              <a:off x="3575921" y="4079021"/>
              <a:ext cx="830691" cy="108926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11x11 conv, 96</a:t>
              </a:r>
            </a:p>
          </p:txBody>
        </p:sp>
        <p:sp>
          <p:nvSpPr>
            <p:cNvPr id="82" name="Shape 340"/>
            <p:cNvSpPr/>
            <p:nvPr/>
          </p:nvSpPr>
          <p:spPr>
            <a:xfrm>
              <a:off x="3575921" y="4238195"/>
              <a:ext cx="830691" cy="108926"/>
            </a:xfrm>
            <a:prstGeom prst="rect">
              <a:avLst/>
            </a:prstGeom>
            <a:solidFill>
              <a:srgbClr val="D9D9D9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34343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Input</a:t>
              </a:r>
            </a:p>
          </p:txBody>
        </p:sp>
        <p:sp>
          <p:nvSpPr>
            <p:cNvPr id="83" name="Shape 341"/>
            <p:cNvSpPr/>
            <p:nvPr/>
          </p:nvSpPr>
          <p:spPr>
            <a:xfrm>
              <a:off x="3572521" y="3441062"/>
              <a:ext cx="830700" cy="108900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</a:p>
          </p:txBody>
        </p:sp>
        <p:sp>
          <p:nvSpPr>
            <p:cNvPr id="84" name="Shape 342"/>
            <p:cNvSpPr/>
            <p:nvPr/>
          </p:nvSpPr>
          <p:spPr>
            <a:xfrm>
              <a:off x="3572521" y="3281888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384</a:t>
              </a:r>
            </a:p>
          </p:txBody>
        </p:sp>
        <p:sp>
          <p:nvSpPr>
            <p:cNvPr id="85" name="Shape 343"/>
            <p:cNvSpPr/>
            <p:nvPr/>
          </p:nvSpPr>
          <p:spPr>
            <a:xfrm>
              <a:off x="3572521" y="3122714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256</a:t>
              </a:r>
            </a:p>
          </p:txBody>
        </p:sp>
        <p:sp>
          <p:nvSpPr>
            <p:cNvPr id="86" name="Shape 344"/>
            <p:cNvSpPr/>
            <p:nvPr/>
          </p:nvSpPr>
          <p:spPr>
            <a:xfrm>
              <a:off x="3572521" y="2963540"/>
              <a:ext cx="830700" cy="108900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</a:p>
          </p:txBody>
        </p:sp>
        <p:sp>
          <p:nvSpPr>
            <p:cNvPr id="87" name="Shape 345"/>
            <p:cNvSpPr/>
            <p:nvPr/>
          </p:nvSpPr>
          <p:spPr>
            <a:xfrm>
              <a:off x="3572521" y="2804364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 4096</a:t>
              </a:r>
            </a:p>
          </p:txBody>
        </p:sp>
        <p:sp>
          <p:nvSpPr>
            <p:cNvPr id="88" name="Shape 346"/>
            <p:cNvSpPr/>
            <p:nvPr/>
          </p:nvSpPr>
          <p:spPr>
            <a:xfrm>
              <a:off x="3572521" y="2645190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 4096</a:t>
              </a:r>
            </a:p>
          </p:txBody>
        </p:sp>
        <p:sp>
          <p:nvSpPr>
            <p:cNvPr id="89" name="Shape 347"/>
            <p:cNvSpPr/>
            <p:nvPr/>
          </p:nvSpPr>
          <p:spPr>
            <a:xfrm>
              <a:off x="3572521" y="2326840"/>
              <a:ext cx="830700" cy="108900"/>
            </a:xfrm>
            <a:prstGeom prst="rect">
              <a:avLst/>
            </a:prstGeom>
            <a:solidFill>
              <a:srgbClr val="F4CCCC"/>
            </a:solidFill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Softmax</a:t>
              </a:r>
            </a:p>
          </p:txBody>
        </p:sp>
        <p:sp>
          <p:nvSpPr>
            <p:cNvPr id="90" name="Shape 348"/>
            <p:cNvSpPr/>
            <p:nvPr/>
          </p:nvSpPr>
          <p:spPr>
            <a:xfrm>
              <a:off x="3572521" y="2486015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 1000</a:t>
              </a:r>
            </a:p>
          </p:txBody>
        </p:sp>
      </p:grpSp>
      <p:sp>
        <p:nvSpPr>
          <p:cNvPr id="91" name="Shape 377"/>
          <p:cNvSpPr txBox="1"/>
          <p:nvPr/>
        </p:nvSpPr>
        <p:spPr>
          <a:xfrm>
            <a:off x="2028480" y="1161509"/>
            <a:ext cx="874800" cy="43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err="1"/>
              <a:t>AlexNet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97302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  <p:bldP spid="3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Decomposition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096000" y="1371600"/>
            <a:ext cx="1094648" cy="369332"/>
            <a:chOff x="6096000" y="1371600"/>
            <a:chExt cx="1094648" cy="369332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 bwMode="auto">
            <a:xfrm>
              <a:off x="6096000" y="1502955"/>
              <a:ext cx="137160" cy="13716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00410" y="1371600"/>
              <a:ext cx="8902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Reality</a:t>
              </a:r>
            </a:p>
          </p:txBody>
        </p:sp>
      </p:grpSp>
      <p:sp>
        <p:nvSpPr>
          <p:cNvPr id="25" name="Oval 24"/>
          <p:cNvSpPr/>
          <p:nvPr/>
        </p:nvSpPr>
        <p:spPr bwMode="auto">
          <a:xfrm>
            <a:off x="914400" y="2438400"/>
            <a:ext cx="5334000" cy="3048000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248400" y="1752600"/>
            <a:ext cx="2907695" cy="914400"/>
            <a:chOff x="6248400" y="1752600"/>
            <a:chExt cx="2907695" cy="914400"/>
          </a:xfrm>
        </p:grpSpPr>
        <p:sp>
          <p:nvSpPr>
            <p:cNvPr id="19" name="Right Arrow 18"/>
            <p:cNvSpPr/>
            <p:nvPr/>
          </p:nvSpPr>
          <p:spPr bwMode="auto">
            <a:xfrm>
              <a:off x="7562850" y="2133600"/>
              <a:ext cx="285750" cy="142875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9" name="Picture 118" descr="fig1_sol1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5935" y="1752600"/>
              <a:ext cx="1280160" cy="914400"/>
            </a:xfrm>
            <a:prstGeom prst="rect">
              <a:avLst/>
            </a:prstGeom>
          </p:spPr>
        </p:pic>
        <p:grpSp>
          <p:nvGrpSpPr>
            <p:cNvPr id="120" name="Group 213"/>
            <p:cNvGrpSpPr>
              <a:grpSpLocks noChangeAspect="1"/>
            </p:cNvGrpSpPr>
            <p:nvPr/>
          </p:nvGrpSpPr>
          <p:grpSpPr>
            <a:xfrm>
              <a:off x="6248400" y="1752600"/>
              <a:ext cx="1268936" cy="914400"/>
              <a:chOff x="166343" y="662259"/>
              <a:chExt cx="1819656" cy="1371600"/>
            </a:xfrm>
          </p:grpSpPr>
          <p:sp>
            <p:nvSpPr>
              <p:cNvPr id="121" name="Frame 120"/>
              <p:cNvSpPr>
                <a:spLocks/>
              </p:cNvSpPr>
              <p:nvPr/>
            </p:nvSpPr>
            <p:spPr>
              <a:xfrm>
                <a:off x="166343" y="662259"/>
                <a:ext cx="1819656" cy="1371600"/>
              </a:xfrm>
              <a:prstGeom prst="frame">
                <a:avLst>
                  <a:gd name="adj1" fmla="val 7500"/>
                </a:avLst>
              </a:prstGeom>
              <a:solidFill>
                <a:schemeClr val="tx1"/>
              </a:solidFill>
              <a:ln w="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122" name="Picture 121" descr="2007_004902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568" y="683107"/>
                <a:ext cx="1773206" cy="1329905"/>
              </a:xfrm>
              <a:prstGeom prst="rect">
                <a:avLst/>
              </a:prstGeom>
            </p:spPr>
          </p:pic>
        </p:grpSp>
      </p:grpSp>
      <p:sp>
        <p:nvSpPr>
          <p:cNvPr id="31" name="Oval 30"/>
          <p:cNvSpPr>
            <a:spLocks noChangeAspect="1"/>
          </p:cNvSpPr>
          <p:nvPr/>
        </p:nvSpPr>
        <p:spPr bwMode="auto">
          <a:xfrm>
            <a:off x="2453640" y="3858157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590800" y="3497580"/>
            <a:ext cx="1085411" cy="671668"/>
            <a:chOff x="2590800" y="3497580"/>
            <a:chExt cx="1085411" cy="671668"/>
          </a:xfrm>
        </p:grpSpPr>
        <p:cxnSp>
          <p:nvCxnSpPr>
            <p:cNvPr id="32" name="Straight Arrow Connector 31"/>
            <p:cNvCxnSpPr>
              <a:stCxn id="31" idx="6"/>
              <a:endCxn id="27" idx="2"/>
            </p:cNvCxnSpPr>
            <p:nvPr/>
          </p:nvCxnSpPr>
          <p:spPr bwMode="auto">
            <a:xfrm flipV="1">
              <a:off x="2590800" y="3497580"/>
              <a:ext cx="762000" cy="42915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 rot="19839628">
              <a:off x="2653387" y="3646028"/>
              <a:ext cx="10228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Estimation</a:t>
              </a:r>
              <a:br>
                <a:rPr lang="en-US" sz="1400" dirty="0"/>
              </a:br>
              <a:r>
                <a:rPr lang="en-US" sz="1400" dirty="0"/>
                <a:t>Error</a:t>
              </a:r>
            </a:p>
          </p:txBody>
        </p:sp>
      </p:grpSp>
      <p:sp>
        <p:nvSpPr>
          <p:cNvPr id="39" name="Oval 38"/>
          <p:cNvSpPr>
            <a:spLocks noChangeAspect="1"/>
          </p:cNvSpPr>
          <p:nvPr/>
        </p:nvSpPr>
        <p:spPr bwMode="auto">
          <a:xfrm>
            <a:off x="2667000" y="4114800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291514" y="3810000"/>
            <a:ext cx="523220" cy="1182460"/>
            <a:chOff x="2200074" y="3914243"/>
            <a:chExt cx="523220" cy="1182460"/>
          </a:xfrm>
        </p:grpSpPr>
        <p:cxnSp>
          <p:nvCxnSpPr>
            <p:cNvPr id="40" name="Straight Arrow Connector 39"/>
            <p:cNvCxnSpPr>
              <a:stCxn id="31" idx="5"/>
              <a:endCxn id="39" idx="1"/>
            </p:cNvCxnSpPr>
            <p:nvPr/>
          </p:nvCxnSpPr>
          <p:spPr bwMode="auto">
            <a:xfrm>
              <a:off x="2479273" y="4079473"/>
              <a:ext cx="116374" cy="15965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43" name="TextBox 42"/>
            <p:cNvSpPr txBox="1"/>
            <p:nvPr/>
          </p:nvSpPr>
          <p:spPr>
            <a:xfrm rot="2966218">
              <a:off x="1870454" y="4243863"/>
              <a:ext cx="11824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Optimization</a:t>
              </a:r>
              <a:br>
                <a:rPr lang="en-US" sz="1400" dirty="0"/>
              </a:br>
              <a:r>
                <a:rPr lang="en-US" sz="1400" dirty="0"/>
                <a:t>Error = 0</a:t>
              </a:r>
            </a:p>
          </p:txBody>
        </p:sp>
      </p:grpSp>
      <p:sp>
        <p:nvSpPr>
          <p:cNvPr id="44" name="Oval 43"/>
          <p:cNvSpPr/>
          <p:nvPr/>
        </p:nvSpPr>
        <p:spPr bwMode="auto">
          <a:xfrm>
            <a:off x="990600" y="3196770"/>
            <a:ext cx="2667000" cy="1527630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29" name="Straight Arrow Connector 28"/>
          <p:cNvCxnSpPr>
            <a:stCxn id="27" idx="7"/>
            <a:endCxn id="15" idx="3"/>
          </p:cNvCxnSpPr>
          <p:nvPr/>
        </p:nvCxnSpPr>
        <p:spPr bwMode="auto">
          <a:xfrm flipV="1">
            <a:off x="3469873" y="1620028"/>
            <a:ext cx="2646214" cy="182905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7" name="Oval 26"/>
          <p:cNvSpPr>
            <a:spLocks noChangeAspect="1"/>
          </p:cNvSpPr>
          <p:nvPr/>
        </p:nvSpPr>
        <p:spPr bwMode="auto">
          <a:xfrm>
            <a:off x="3352800" y="3429000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0" name="TextBox 29"/>
          <p:cNvSpPr txBox="1"/>
          <p:nvPr/>
        </p:nvSpPr>
        <p:spPr>
          <a:xfrm rot="19476700">
            <a:off x="3970174" y="2664237"/>
            <a:ext cx="14044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Modeling Error</a:t>
            </a:r>
          </a:p>
        </p:txBody>
      </p:sp>
      <p:sp>
        <p:nvSpPr>
          <p:cNvPr id="26" name="TextBox 25"/>
          <p:cNvSpPr txBox="1"/>
          <p:nvPr/>
        </p:nvSpPr>
        <p:spPr>
          <a:xfrm rot="1571769">
            <a:off x="926193" y="4329398"/>
            <a:ext cx="14034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model class</a:t>
            </a:r>
          </a:p>
        </p:txBody>
      </p:sp>
      <p:grpSp>
        <p:nvGrpSpPr>
          <p:cNvPr id="66" name="Shape 335"/>
          <p:cNvGrpSpPr/>
          <p:nvPr/>
        </p:nvGrpSpPr>
        <p:grpSpPr>
          <a:xfrm>
            <a:off x="1680509" y="3052394"/>
            <a:ext cx="834091" cy="452806"/>
            <a:chOff x="3572521" y="2326840"/>
            <a:chExt cx="834091" cy="452806"/>
          </a:xfrm>
        </p:grpSpPr>
        <p:sp>
          <p:nvSpPr>
            <p:cNvPr id="71" name="Shape 340"/>
            <p:cNvSpPr/>
            <p:nvPr/>
          </p:nvSpPr>
          <p:spPr>
            <a:xfrm>
              <a:off x="3575921" y="2670720"/>
              <a:ext cx="830691" cy="108926"/>
            </a:xfrm>
            <a:prstGeom prst="rect">
              <a:avLst/>
            </a:prstGeom>
            <a:solidFill>
              <a:srgbClr val="D9D9D9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34343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Input</a:t>
              </a:r>
            </a:p>
          </p:txBody>
        </p:sp>
        <p:sp>
          <p:nvSpPr>
            <p:cNvPr id="78" name="Shape 347"/>
            <p:cNvSpPr/>
            <p:nvPr/>
          </p:nvSpPr>
          <p:spPr>
            <a:xfrm>
              <a:off x="3572521" y="2326840"/>
              <a:ext cx="830700" cy="108900"/>
            </a:xfrm>
            <a:prstGeom prst="rect">
              <a:avLst/>
            </a:prstGeom>
            <a:solidFill>
              <a:srgbClr val="F4CCCC"/>
            </a:solidFill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Softmax</a:t>
              </a:r>
            </a:p>
          </p:txBody>
        </p:sp>
        <p:sp>
          <p:nvSpPr>
            <p:cNvPr id="79" name="Shape 348"/>
            <p:cNvSpPr/>
            <p:nvPr/>
          </p:nvSpPr>
          <p:spPr>
            <a:xfrm>
              <a:off x="3572521" y="2486015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 dirty="0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 </a:t>
              </a:r>
              <a:r>
                <a:rPr lang="en-US" sz="700" dirty="0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HxWx3</a:t>
              </a:r>
              <a:endParaRPr lang="en" sz="700" dirty="0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sp>
        <p:nvSpPr>
          <p:cNvPr id="80" name="Shape 377"/>
          <p:cNvSpPr txBox="1"/>
          <p:nvPr/>
        </p:nvSpPr>
        <p:spPr>
          <a:xfrm>
            <a:off x="914400" y="2708288"/>
            <a:ext cx="2294286" cy="43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Multi-class Logistic Regression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0593864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Oval 122"/>
          <p:cNvSpPr/>
          <p:nvPr/>
        </p:nvSpPr>
        <p:spPr bwMode="auto">
          <a:xfrm>
            <a:off x="762000" y="1828800"/>
            <a:ext cx="7162800" cy="4343400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Decomposition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096000" y="1371600"/>
            <a:ext cx="1094648" cy="369332"/>
            <a:chOff x="6096000" y="1371600"/>
            <a:chExt cx="1094648" cy="369332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 bwMode="auto">
            <a:xfrm>
              <a:off x="6096000" y="1502955"/>
              <a:ext cx="137160" cy="13716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00410" y="1371600"/>
              <a:ext cx="8902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Reality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102370" y="1397904"/>
            <a:ext cx="1404445" cy="527183"/>
            <a:chOff x="5102370" y="1397904"/>
            <a:chExt cx="1404445" cy="527183"/>
          </a:xfrm>
        </p:grpSpPr>
        <p:cxnSp>
          <p:nvCxnSpPr>
            <p:cNvPr id="29" name="Straight Arrow Connector 28"/>
            <p:cNvCxnSpPr>
              <a:stCxn id="27" idx="7"/>
              <a:endCxn id="15" idx="3"/>
            </p:cNvCxnSpPr>
            <p:nvPr/>
          </p:nvCxnSpPr>
          <p:spPr bwMode="auto">
            <a:xfrm flipV="1">
              <a:off x="5755873" y="1620028"/>
              <a:ext cx="360214" cy="30505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0" name="TextBox 29"/>
            <p:cNvSpPr txBox="1"/>
            <p:nvPr/>
          </p:nvSpPr>
          <p:spPr>
            <a:xfrm rot="19262484">
              <a:off x="5102370" y="1397904"/>
              <a:ext cx="14044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Modeling Error</a:t>
              </a:r>
            </a:p>
          </p:txBody>
        </p:sp>
      </p:grpSp>
      <p:sp>
        <p:nvSpPr>
          <p:cNvPr id="25" name="Oval 24"/>
          <p:cNvSpPr/>
          <p:nvPr/>
        </p:nvSpPr>
        <p:spPr bwMode="auto">
          <a:xfrm>
            <a:off x="914400" y="2438400"/>
            <a:ext cx="5334000" cy="3048000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 rot="255972">
            <a:off x="3897994" y="1651888"/>
            <a:ext cx="14034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model class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248400" y="1752600"/>
            <a:ext cx="2907695" cy="914400"/>
            <a:chOff x="6248400" y="1752600"/>
            <a:chExt cx="2907695" cy="914400"/>
          </a:xfrm>
        </p:grpSpPr>
        <p:sp>
          <p:nvSpPr>
            <p:cNvPr id="19" name="Right Arrow 18"/>
            <p:cNvSpPr/>
            <p:nvPr/>
          </p:nvSpPr>
          <p:spPr bwMode="auto">
            <a:xfrm>
              <a:off x="7562850" y="2133600"/>
              <a:ext cx="285750" cy="142875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9" name="Picture 118" descr="fig1_sol1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5935" y="1752600"/>
              <a:ext cx="1280160" cy="914400"/>
            </a:xfrm>
            <a:prstGeom prst="rect">
              <a:avLst/>
            </a:prstGeom>
          </p:spPr>
        </p:pic>
        <p:grpSp>
          <p:nvGrpSpPr>
            <p:cNvPr id="120" name="Group 213"/>
            <p:cNvGrpSpPr>
              <a:grpSpLocks noChangeAspect="1"/>
            </p:cNvGrpSpPr>
            <p:nvPr/>
          </p:nvGrpSpPr>
          <p:grpSpPr>
            <a:xfrm>
              <a:off x="6248400" y="1752600"/>
              <a:ext cx="1268936" cy="914400"/>
              <a:chOff x="166343" y="662259"/>
              <a:chExt cx="1819656" cy="1371600"/>
            </a:xfrm>
          </p:grpSpPr>
          <p:sp>
            <p:nvSpPr>
              <p:cNvPr id="121" name="Frame 120"/>
              <p:cNvSpPr>
                <a:spLocks/>
              </p:cNvSpPr>
              <p:nvPr/>
            </p:nvSpPr>
            <p:spPr>
              <a:xfrm>
                <a:off x="166343" y="662259"/>
                <a:ext cx="1819656" cy="1371600"/>
              </a:xfrm>
              <a:prstGeom prst="frame">
                <a:avLst>
                  <a:gd name="adj1" fmla="val 7500"/>
                </a:avLst>
              </a:prstGeom>
              <a:solidFill>
                <a:schemeClr val="tx1"/>
              </a:solidFill>
              <a:ln w="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122" name="Picture 121" descr="2007_004902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568" y="683107"/>
                <a:ext cx="1773206" cy="1329905"/>
              </a:xfrm>
              <a:prstGeom prst="rect">
                <a:avLst/>
              </a:prstGeom>
            </p:spPr>
          </p:pic>
        </p:grpSp>
      </p:grpSp>
      <p:sp>
        <p:nvSpPr>
          <p:cNvPr id="27" name="Oval 26"/>
          <p:cNvSpPr>
            <a:spLocks noChangeAspect="1"/>
          </p:cNvSpPr>
          <p:nvPr/>
        </p:nvSpPr>
        <p:spPr bwMode="auto">
          <a:xfrm>
            <a:off x="5638800" y="1905000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1" name="Oval 30"/>
          <p:cNvSpPr>
            <a:spLocks noChangeAspect="1"/>
          </p:cNvSpPr>
          <p:nvPr/>
        </p:nvSpPr>
        <p:spPr bwMode="auto">
          <a:xfrm>
            <a:off x="4191000" y="2971800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328160" y="1973580"/>
            <a:ext cx="1310640" cy="1104227"/>
            <a:chOff x="4328160" y="1973580"/>
            <a:chExt cx="1310640" cy="1104227"/>
          </a:xfrm>
        </p:grpSpPr>
        <p:cxnSp>
          <p:nvCxnSpPr>
            <p:cNvPr id="32" name="Straight Arrow Connector 31"/>
            <p:cNvCxnSpPr>
              <a:stCxn id="31" idx="6"/>
              <a:endCxn id="27" idx="2"/>
            </p:cNvCxnSpPr>
            <p:nvPr/>
          </p:nvCxnSpPr>
          <p:spPr bwMode="auto">
            <a:xfrm flipV="1">
              <a:off x="4328160" y="1973580"/>
              <a:ext cx="1310640" cy="1066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 rot="19183580">
              <a:off x="4553859" y="2554587"/>
              <a:ext cx="10228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Estimation</a:t>
              </a:r>
              <a:br>
                <a:rPr lang="en-US" sz="1400" dirty="0"/>
              </a:br>
              <a:r>
                <a:rPr lang="en-US" sz="1400" dirty="0"/>
                <a:t>Error</a:t>
              </a:r>
            </a:p>
          </p:txBody>
        </p:sp>
      </p:grpSp>
      <p:sp>
        <p:nvSpPr>
          <p:cNvPr id="39" name="Oval 38"/>
          <p:cNvSpPr>
            <a:spLocks noChangeAspect="1"/>
          </p:cNvSpPr>
          <p:nvPr/>
        </p:nvSpPr>
        <p:spPr bwMode="auto">
          <a:xfrm>
            <a:off x="5486400" y="4267200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058887" y="3088873"/>
            <a:ext cx="1447600" cy="1198414"/>
            <a:chOff x="4058887" y="3088873"/>
            <a:chExt cx="1447600" cy="1198414"/>
          </a:xfrm>
        </p:grpSpPr>
        <p:cxnSp>
          <p:nvCxnSpPr>
            <p:cNvPr id="40" name="Straight Arrow Connector 39"/>
            <p:cNvCxnSpPr>
              <a:stCxn id="31" idx="5"/>
              <a:endCxn id="39" idx="1"/>
            </p:cNvCxnSpPr>
            <p:nvPr/>
          </p:nvCxnSpPr>
          <p:spPr bwMode="auto">
            <a:xfrm>
              <a:off x="4308073" y="3088873"/>
              <a:ext cx="1198414" cy="1198414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43" name="TextBox 42"/>
            <p:cNvSpPr txBox="1"/>
            <p:nvPr/>
          </p:nvSpPr>
          <p:spPr>
            <a:xfrm rot="2697713">
              <a:off x="4058887" y="3608690"/>
              <a:ext cx="11824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Optimization</a:t>
              </a:r>
              <a:br>
                <a:rPr lang="en-US" sz="1400" dirty="0"/>
              </a:br>
              <a:r>
                <a:rPr lang="en-US" sz="1400" dirty="0"/>
                <a:t>Error</a:t>
              </a:r>
            </a:p>
          </p:txBody>
        </p:sp>
      </p:grpSp>
      <p:sp>
        <p:nvSpPr>
          <p:cNvPr id="44" name="Oval 43"/>
          <p:cNvSpPr/>
          <p:nvPr/>
        </p:nvSpPr>
        <p:spPr bwMode="auto">
          <a:xfrm>
            <a:off x="990600" y="3196770"/>
            <a:ext cx="2667000" cy="1527630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08" name="Shape 349"/>
          <p:cNvGrpSpPr/>
          <p:nvPr/>
        </p:nvGrpSpPr>
        <p:grpSpPr>
          <a:xfrm>
            <a:off x="1295400" y="457200"/>
            <a:ext cx="838287" cy="3769943"/>
            <a:chOff x="6254796" y="577178"/>
            <a:chExt cx="838287" cy="3769943"/>
          </a:xfrm>
        </p:grpSpPr>
        <p:sp>
          <p:nvSpPr>
            <p:cNvPr id="109" name="Shape 350"/>
            <p:cNvSpPr/>
            <p:nvPr/>
          </p:nvSpPr>
          <p:spPr>
            <a:xfrm>
              <a:off x="6258221" y="3760672"/>
              <a:ext cx="830691" cy="108926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</a:p>
          </p:txBody>
        </p:sp>
        <p:sp>
          <p:nvSpPr>
            <p:cNvPr id="110" name="Shape 351"/>
            <p:cNvSpPr/>
            <p:nvPr/>
          </p:nvSpPr>
          <p:spPr>
            <a:xfrm>
              <a:off x="6258221" y="4238195"/>
              <a:ext cx="830691" cy="108926"/>
            </a:xfrm>
            <a:prstGeom prst="rect">
              <a:avLst/>
            </a:prstGeom>
            <a:solidFill>
              <a:srgbClr val="D9D9D9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34343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Input</a:t>
              </a:r>
            </a:p>
          </p:txBody>
        </p:sp>
        <p:sp>
          <p:nvSpPr>
            <p:cNvPr id="111" name="Shape 352"/>
            <p:cNvSpPr/>
            <p:nvPr/>
          </p:nvSpPr>
          <p:spPr>
            <a:xfrm>
              <a:off x="6258221" y="3283150"/>
              <a:ext cx="830691" cy="108926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</a:p>
          </p:txBody>
        </p:sp>
        <p:sp>
          <p:nvSpPr>
            <p:cNvPr id="112" name="Shape 353"/>
            <p:cNvSpPr/>
            <p:nvPr/>
          </p:nvSpPr>
          <p:spPr>
            <a:xfrm>
              <a:off x="6258221" y="2805627"/>
              <a:ext cx="830691" cy="108926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</a:p>
          </p:txBody>
        </p:sp>
        <p:sp>
          <p:nvSpPr>
            <p:cNvPr id="118" name="Shape 354"/>
            <p:cNvSpPr/>
            <p:nvPr/>
          </p:nvSpPr>
          <p:spPr>
            <a:xfrm>
              <a:off x="6256508" y="2006562"/>
              <a:ext cx="830700" cy="108900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</a:p>
          </p:txBody>
        </p:sp>
        <p:sp>
          <p:nvSpPr>
            <p:cNvPr id="124" name="Shape 355"/>
            <p:cNvSpPr/>
            <p:nvPr/>
          </p:nvSpPr>
          <p:spPr>
            <a:xfrm>
              <a:off x="6259046" y="1213875"/>
              <a:ext cx="830700" cy="108900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</a:p>
          </p:txBody>
        </p:sp>
        <p:sp>
          <p:nvSpPr>
            <p:cNvPr id="125" name="Shape 356"/>
            <p:cNvSpPr/>
            <p:nvPr/>
          </p:nvSpPr>
          <p:spPr>
            <a:xfrm>
              <a:off x="6259046" y="577178"/>
              <a:ext cx="830700" cy="108900"/>
            </a:xfrm>
            <a:prstGeom prst="rect">
              <a:avLst/>
            </a:prstGeom>
            <a:solidFill>
              <a:srgbClr val="F4CCCC"/>
            </a:solidFill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Softmax</a:t>
              </a:r>
            </a:p>
          </p:txBody>
        </p:sp>
        <p:sp>
          <p:nvSpPr>
            <p:cNvPr id="127" name="Shape 357"/>
            <p:cNvSpPr/>
            <p:nvPr/>
          </p:nvSpPr>
          <p:spPr>
            <a:xfrm>
              <a:off x="6260696" y="1371824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512</a:t>
              </a:r>
            </a:p>
          </p:txBody>
        </p:sp>
        <p:sp>
          <p:nvSpPr>
            <p:cNvPr id="128" name="Shape 358"/>
            <p:cNvSpPr/>
            <p:nvPr/>
          </p:nvSpPr>
          <p:spPr>
            <a:xfrm>
              <a:off x="6258208" y="2163196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512</a:t>
              </a:r>
            </a:p>
          </p:txBody>
        </p:sp>
        <p:sp>
          <p:nvSpPr>
            <p:cNvPr id="129" name="Shape 359"/>
            <p:cNvSpPr/>
            <p:nvPr/>
          </p:nvSpPr>
          <p:spPr>
            <a:xfrm>
              <a:off x="6256496" y="3123988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256</a:t>
              </a:r>
            </a:p>
          </p:txBody>
        </p:sp>
        <p:sp>
          <p:nvSpPr>
            <p:cNvPr id="130" name="Shape 360"/>
            <p:cNvSpPr/>
            <p:nvPr/>
          </p:nvSpPr>
          <p:spPr>
            <a:xfrm>
              <a:off x="6256496" y="2964814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256</a:t>
              </a:r>
            </a:p>
          </p:txBody>
        </p:sp>
        <p:sp>
          <p:nvSpPr>
            <p:cNvPr id="131" name="Shape 361"/>
            <p:cNvSpPr/>
            <p:nvPr/>
          </p:nvSpPr>
          <p:spPr>
            <a:xfrm>
              <a:off x="6256496" y="3601510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128</a:t>
              </a:r>
            </a:p>
          </p:txBody>
        </p:sp>
        <p:sp>
          <p:nvSpPr>
            <p:cNvPr id="132" name="Shape 362"/>
            <p:cNvSpPr/>
            <p:nvPr/>
          </p:nvSpPr>
          <p:spPr>
            <a:xfrm>
              <a:off x="6256496" y="3442336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128</a:t>
              </a:r>
            </a:p>
          </p:txBody>
        </p:sp>
        <p:sp>
          <p:nvSpPr>
            <p:cNvPr id="133" name="Shape 363"/>
            <p:cNvSpPr/>
            <p:nvPr/>
          </p:nvSpPr>
          <p:spPr>
            <a:xfrm>
              <a:off x="6256496" y="3919859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64</a:t>
              </a:r>
            </a:p>
          </p:txBody>
        </p:sp>
        <p:sp>
          <p:nvSpPr>
            <p:cNvPr id="134" name="Shape 364"/>
            <p:cNvSpPr/>
            <p:nvPr/>
          </p:nvSpPr>
          <p:spPr>
            <a:xfrm>
              <a:off x="6256496" y="4079033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64</a:t>
              </a:r>
            </a:p>
          </p:txBody>
        </p:sp>
        <p:sp>
          <p:nvSpPr>
            <p:cNvPr id="135" name="Shape 365"/>
            <p:cNvSpPr/>
            <p:nvPr/>
          </p:nvSpPr>
          <p:spPr>
            <a:xfrm>
              <a:off x="6259008" y="1689198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512</a:t>
              </a:r>
            </a:p>
          </p:txBody>
        </p:sp>
        <p:sp>
          <p:nvSpPr>
            <p:cNvPr id="136" name="Shape 366"/>
            <p:cNvSpPr/>
            <p:nvPr/>
          </p:nvSpPr>
          <p:spPr>
            <a:xfrm>
              <a:off x="6259008" y="1530024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512</a:t>
              </a:r>
            </a:p>
          </p:txBody>
        </p:sp>
        <p:sp>
          <p:nvSpPr>
            <p:cNvPr id="137" name="Shape 367"/>
            <p:cNvSpPr/>
            <p:nvPr/>
          </p:nvSpPr>
          <p:spPr>
            <a:xfrm>
              <a:off x="6262383" y="1848382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512</a:t>
              </a:r>
            </a:p>
          </p:txBody>
        </p:sp>
        <p:sp>
          <p:nvSpPr>
            <p:cNvPr id="138" name="Shape 368"/>
            <p:cNvSpPr/>
            <p:nvPr/>
          </p:nvSpPr>
          <p:spPr>
            <a:xfrm>
              <a:off x="6254808" y="2484411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512</a:t>
              </a:r>
            </a:p>
          </p:txBody>
        </p:sp>
        <p:sp>
          <p:nvSpPr>
            <p:cNvPr id="139" name="Shape 369"/>
            <p:cNvSpPr/>
            <p:nvPr/>
          </p:nvSpPr>
          <p:spPr>
            <a:xfrm>
              <a:off x="6254808" y="2325236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512</a:t>
              </a:r>
            </a:p>
          </p:txBody>
        </p:sp>
        <p:sp>
          <p:nvSpPr>
            <p:cNvPr id="140" name="Shape 370"/>
            <p:cNvSpPr/>
            <p:nvPr/>
          </p:nvSpPr>
          <p:spPr>
            <a:xfrm>
              <a:off x="6258183" y="2643594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512</a:t>
              </a:r>
            </a:p>
          </p:txBody>
        </p:sp>
        <p:sp>
          <p:nvSpPr>
            <p:cNvPr id="141" name="Shape 371"/>
            <p:cNvSpPr/>
            <p:nvPr/>
          </p:nvSpPr>
          <p:spPr>
            <a:xfrm>
              <a:off x="6254796" y="895526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 4096</a:t>
              </a:r>
            </a:p>
          </p:txBody>
        </p:sp>
        <p:sp>
          <p:nvSpPr>
            <p:cNvPr id="142" name="Shape 372"/>
            <p:cNvSpPr/>
            <p:nvPr/>
          </p:nvSpPr>
          <p:spPr>
            <a:xfrm>
              <a:off x="6254796" y="736352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 1000</a:t>
              </a:r>
            </a:p>
          </p:txBody>
        </p:sp>
        <p:sp>
          <p:nvSpPr>
            <p:cNvPr id="143" name="Shape 373"/>
            <p:cNvSpPr/>
            <p:nvPr/>
          </p:nvSpPr>
          <p:spPr>
            <a:xfrm>
              <a:off x="6254796" y="1054700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 4096</a:t>
              </a:r>
            </a:p>
          </p:txBody>
        </p:sp>
      </p:grpSp>
      <p:sp>
        <p:nvSpPr>
          <p:cNvPr id="144" name="Shape 379"/>
          <p:cNvSpPr txBox="1"/>
          <p:nvPr/>
        </p:nvSpPr>
        <p:spPr>
          <a:xfrm>
            <a:off x="1273350" y="152396"/>
            <a:ext cx="874800" cy="43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VGG19</a:t>
            </a:r>
          </a:p>
        </p:txBody>
      </p:sp>
    </p:spTree>
    <p:extLst>
      <p:ext uri="{BB962C8B-B14F-4D97-AF65-F5344CB8AC3E}">
        <p14:creationId xmlns:p14="http://schemas.microsoft.com/office/powerpoint/2010/main" val="4043495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Shape 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301" y="1794989"/>
            <a:ext cx="8119401" cy="294297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Shape 92"/>
          <p:cNvSpPr txBox="1"/>
          <p:nvPr/>
        </p:nvSpPr>
        <p:spPr>
          <a:xfrm>
            <a:off x="2031600" y="4773325"/>
            <a:ext cx="50808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u="sng">
                <a:solidFill>
                  <a:schemeClr val="hlink"/>
                </a:solidFill>
                <a:hlinkClick r:id="rId4"/>
              </a:rPr>
              <a:t>http://cs231n.github.io/python-numpy-tutorial/</a:t>
            </a:r>
            <a:r>
              <a:rPr lang="en"/>
              <a:t> </a:t>
            </a:r>
            <a:endParaRPr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2E280A6-5657-5E40-B0D4-7BE68BCAC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 err="1"/>
              <a:t>Python+Numpy</a:t>
            </a:r>
            <a:r>
              <a:rPr lang="en-US" dirty="0"/>
              <a:t> Tutorial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87FE78-CF4C-2B4F-AEA8-1B5EE0C5E56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0916517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Decomposition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Approximation/Modeling Error</a:t>
            </a:r>
          </a:p>
          <a:p>
            <a:pPr lvl="1"/>
            <a:r>
              <a:rPr lang="en-US" dirty="0"/>
              <a:t>You approximated reality with model</a:t>
            </a:r>
          </a:p>
          <a:p>
            <a:pPr lvl="1"/>
            <a:endParaRPr lang="en-US" dirty="0"/>
          </a:p>
          <a:p>
            <a:r>
              <a:rPr lang="en-US" dirty="0"/>
              <a:t>Estimation Error</a:t>
            </a:r>
          </a:p>
          <a:p>
            <a:pPr lvl="1"/>
            <a:r>
              <a:rPr lang="en-US" dirty="0"/>
              <a:t>You tried to learn model with finite data</a:t>
            </a:r>
          </a:p>
          <a:p>
            <a:endParaRPr lang="en-US" dirty="0"/>
          </a:p>
          <a:p>
            <a:r>
              <a:rPr lang="en-US" dirty="0"/>
              <a:t>Optimization Error</a:t>
            </a:r>
          </a:p>
          <a:p>
            <a:pPr lvl="1"/>
            <a:r>
              <a:rPr lang="en-US" dirty="0"/>
              <a:t>You were lazy and couldn’t/didn’t optimize to completion</a:t>
            </a:r>
          </a:p>
          <a:p>
            <a:endParaRPr lang="en-US" dirty="0"/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Bayes Error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Reality just sucks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0558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First classifier: </a:t>
            </a:r>
            <a:r>
              <a:rPr lang="en" b="1" dirty="0"/>
              <a:t>Nearest Neighbor</a:t>
            </a:r>
            <a:endParaRPr b="1" dirty="0"/>
          </a:p>
        </p:txBody>
      </p:sp>
      <p:sp>
        <p:nvSpPr>
          <p:cNvPr id="258" name="Shape 258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31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" name="Shape 259"/>
          <p:cNvSpPr txBox="1"/>
          <p:nvPr/>
        </p:nvSpPr>
        <p:spPr>
          <a:xfrm>
            <a:off x="5793150" y="2076575"/>
            <a:ext cx="2516700" cy="8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Memorize all data and labels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" name="Shape 260"/>
          <p:cNvSpPr txBox="1"/>
          <p:nvPr/>
        </p:nvSpPr>
        <p:spPr>
          <a:xfrm>
            <a:off x="5714400" y="3535325"/>
            <a:ext cx="267420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Predict the label of the most similar training image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61" name="Shape 2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075" y="1881900"/>
            <a:ext cx="4191000" cy="2971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2" name="Shape 262"/>
          <p:cNvCxnSpPr/>
          <p:nvPr/>
        </p:nvCxnSpPr>
        <p:spPr>
          <a:xfrm>
            <a:off x="4552300" y="2545475"/>
            <a:ext cx="1143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3" name="Shape 263"/>
          <p:cNvCxnSpPr/>
          <p:nvPr/>
        </p:nvCxnSpPr>
        <p:spPr>
          <a:xfrm>
            <a:off x="4552288" y="4141925"/>
            <a:ext cx="1143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01B7FF6-2E08-EF44-91A3-902A9B3974E3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7072886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Example Dataset: </a:t>
            </a:r>
            <a:r>
              <a:rPr lang="en" b="1" dirty="0"/>
              <a:t>CIFAR10</a:t>
            </a:r>
            <a:endParaRPr dirty="0"/>
          </a:p>
        </p:txBody>
      </p:sp>
      <p:sp>
        <p:nvSpPr>
          <p:cNvPr id="269" name="Shape 269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32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0" name="Shape 270"/>
          <p:cNvSpPr txBox="1"/>
          <p:nvPr/>
        </p:nvSpPr>
        <p:spPr>
          <a:xfrm>
            <a:off x="0" y="5140200"/>
            <a:ext cx="3783600" cy="1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Alex Krizhevsky, “Learning Multiple Layers of Features from Tiny Images”, Technical Report, 2009.</a:t>
            </a:r>
            <a:endParaRPr sz="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" name="Shape 271"/>
          <p:cNvSpPr txBox="1"/>
          <p:nvPr/>
        </p:nvSpPr>
        <p:spPr>
          <a:xfrm>
            <a:off x="793925" y="1466725"/>
            <a:ext cx="3783600" cy="9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10 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classes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50,000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training images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10,000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testing images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72" name="Shape 2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736" y="2439925"/>
            <a:ext cx="3627165" cy="268434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EE0D637E-80D7-9E4A-B87B-0B22087EE649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0366897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Example Dataset: </a:t>
            </a:r>
            <a:r>
              <a:rPr lang="en" b="1"/>
              <a:t>CIFAR10</a:t>
            </a:r>
            <a:endParaRPr/>
          </a:p>
        </p:txBody>
      </p:sp>
      <p:sp>
        <p:nvSpPr>
          <p:cNvPr id="278" name="Shape 278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33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9" name="Shape 279"/>
          <p:cNvSpPr txBox="1"/>
          <p:nvPr/>
        </p:nvSpPr>
        <p:spPr>
          <a:xfrm>
            <a:off x="0" y="5140200"/>
            <a:ext cx="3783600" cy="1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Alex Krizhevsky, “Learning Multiple Layers of Features from Tiny Images”, Technical Report, 2009.</a:t>
            </a:r>
            <a:endParaRPr sz="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0" name="Shape 280"/>
          <p:cNvSpPr txBox="1"/>
          <p:nvPr/>
        </p:nvSpPr>
        <p:spPr>
          <a:xfrm>
            <a:off x="793925" y="1466725"/>
            <a:ext cx="3783600" cy="9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10 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classes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50,000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training images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10,000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testing images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1" name="Shape 281"/>
          <p:cNvSpPr txBox="1"/>
          <p:nvPr/>
        </p:nvSpPr>
        <p:spPr>
          <a:xfrm>
            <a:off x="4342475" y="1953625"/>
            <a:ext cx="3783600" cy="4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Test images and nearest neighbors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82" name="Shape 2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736" y="2439925"/>
            <a:ext cx="3627165" cy="26843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3" name="Shape 283"/>
          <p:cNvCxnSpPr/>
          <p:nvPr/>
        </p:nvCxnSpPr>
        <p:spPr>
          <a:xfrm>
            <a:off x="4272725" y="2419650"/>
            <a:ext cx="0" cy="27099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84" name="Shape 2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3638" y="2408463"/>
            <a:ext cx="3341272" cy="274726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782A1C3-6245-574F-BABB-269487B717DF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1654581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Nearest </a:t>
            </a:r>
            <a:r>
              <a:rPr lang="en" dirty="0" err="1"/>
              <a:t>Neighbours</a:t>
            </a:r>
            <a:endParaRPr dirty="0"/>
          </a:p>
        </p:txBody>
      </p:sp>
      <p:sp>
        <p:nvSpPr>
          <p:cNvPr id="369" name="Shape 369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34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" name="Shape 377">
            <a:extLst>
              <a:ext uri="{FF2B5EF4-FFF2-40B4-BE49-F238E27FC236}">
                <a16:creationId xmlns:a16="http://schemas.microsoft.com/office/drawing/2014/main" id="{E924E2C0-A0F3-3742-B19A-9B38FD6013F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6800" y="990600"/>
            <a:ext cx="7010412" cy="58192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54299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Nearest </a:t>
            </a:r>
            <a:r>
              <a:rPr lang="en" dirty="0" err="1"/>
              <a:t>Neighbours</a:t>
            </a: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A3725D-4070-D648-BBD8-83ACF9036507}"/>
              </a:ext>
            </a:extLst>
          </p:cNvPr>
          <p:cNvGrpSpPr/>
          <p:nvPr/>
        </p:nvGrpSpPr>
        <p:grpSpPr>
          <a:xfrm>
            <a:off x="1066800" y="990600"/>
            <a:ext cx="7010412" cy="5819284"/>
            <a:chOff x="2409280" y="1588604"/>
            <a:chExt cx="4325451" cy="3556476"/>
          </a:xfrm>
        </p:grpSpPr>
        <p:pic>
          <p:nvPicPr>
            <p:cNvPr id="377" name="Shape 37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09280" y="1588604"/>
              <a:ext cx="4325451" cy="35564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9" name="Shape 379"/>
            <p:cNvSpPr/>
            <p:nvPr/>
          </p:nvSpPr>
          <p:spPr>
            <a:xfrm>
              <a:off x="3164025" y="1976150"/>
              <a:ext cx="304500" cy="298200"/>
            </a:xfrm>
            <a:prstGeom prst="rect">
              <a:avLst/>
            </a:prstGeom>
            <a:noFill/>
            <a:ln w="3810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38761D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Shape 380"/>
            <p:cNvSpPr/>
            <p:nvPr/>
          </p:nvSpPr>
          <p:spPr>
            <a:xfrm>
              <a:off x="3164025" y="4111500"/>
              <a:ext cx="304500" cy="298200"/>
            </a:xfrm>
            <a:prstGeom prst="rect">
              <a:avLst/>
            </a:prstGeom>
            <a:noFill/>
            <a:ln w="3810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38761D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Shape 381"/>
            <p:cNvSpPr/>
            <p:nvPr/>
          </p:nvSpPr>
          <p:spPr>
            <a:xfrm>
              <a:off x="3164025" y="4462825"/>
              <a:ext cx="304500" cy="298200"/>
            </a:xfrm>
            <a:prstGeom prst="rect">
              <a:avLst/>
            </a:prstGeom>
            <a:noFill/>
            <a:ln w="3810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38761D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Shape 382"/>
            <p:cNvSpPr/>
            <p:nvPr/>
          </p:nvSpPr>
          <p:spPr>
            <a:xfrm>
              <a:off x="3164025" y="3760175"/>
              <a:ext cx="304500" cy="298200"/>
            </a:xfrm>
            <a:prstGeom prst="rect">
              <a:avLst/>
            </a:prstGeom>
            <a:noFill/>
            <a:ln w="3810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38761D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Shape 383"/>
            <p:cNvSpPr/>
            <p:nvPr/>
          </p:nvSpPr>
          <p:spPr>
            <a:xfrm>
              <a:off x="3164025" y="4814150"/>
              <a:ext cx="304500" cy="298200"/>
            </a:xfrm>
            <a:prstGeom prst="rect">
              <a:avLst/>
            </a:prstGeom>
            <a:noFill/>
            <a:ln w="38100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CC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Shape 384"/>
            <p:cNvSpPr/>
            <p:nvPr/>
          </p:nvSpPr>
          <p:spPr>
            <a:xfrm>
              <a:off x="3164025" y="3395150"/>
              <a:ext cx="304500" cy="298200"/>
            </a:xfrm>
            <a:prstGeom prst="rect">
              <a:avLst/>
            </a:prstGeom>
            <a:noFill/>
            <a:ln w="38100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CC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Shape 385"/>
            <p:cNvSpPr/>
            <p:nvPr/>
          </p:nvSpPr>
          <p:spPr>
            <a:xfrm>
              <a:off x="3164025" y="3043825"/>
              <a:ext cx="304500" cy="298200"/>
            </a:xfrm>
            <a:prstGeom prst="rect">
              <a:avLst/>
            </a:prstGeom>
            <a:noFill/>
            <a:ln w="38100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CC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Shape 386"/>
            <p:cNvSpPr/>
            <p:nvPr/>
          </p:nvSpPr>
          <p:spPr>
            <a:xfrm>
              <a:off x="3164025" y="2685650"/>
              <a:ext cx="304500" cy="298200"/>
            </a:xfrm>
            <a:prstGeom prst="rect">
              <a:avLst/>
            </a:prstGeom>
            <a:noFill/>
            <a:ln w="38100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CC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Shape 387"/>
            <p:cNvSpPr/>
            <p:nvPr/>
          </p:nvSpPr>
          <p:spPr>
            <a:xfrm>
              <a:off x="3164025" y="2330900"/>
              <a:ext cx="304500" cy="298200"/>
            </a:xfrm>
            <a:prstGeom prst="rect">
              <a:avLst/>
            </a:prstGeom>
            <a:noFill/>
            <a:ln w="38100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CC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Shape 388"/>
            <p:cNvSpPr/>
            <p:nvPr/>
          </p:nvSpPr>
          <p:spPr>
            <a:xfrm>
              <a:off x="3164025" y="1621400"/>
              <a:ext cx="304500" cy="298200"/>
            </a:xfrm>
            <a:prstGeom prst="rect">
              <a:avLst/>
            </a:prstGeom>
            <a:noFill/>
            <a:ln w="38100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CC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09914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Instance/Memory-based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Four things make a memory based learner:</a:t>
            </a:r>
          </a:p>
          <a:p>
            <a:r>
              <a:rPr lang="en-US" i="1" dirty="0"/>
              <a:t>A distance metric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i="1" dirty="0"/>
              <a:t>How many nearby neighbors to look at?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i="1" dirty="0"/>
              <a:t>A weighting function (optional)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i="1" dirty="0"/>
              <a:t>How to fit with the local points?</a:t>
            </a:r>
          </a:p>
          <a:p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/>
              <a:t>Slide Credit: Carlos </a:t>
            </a:r>
            <a:r>
              <a:rPr lang="en-US" dirty="0" err="1"/>
              <a:t>Guestrin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7514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1-Nearest </a:t>
            </a:r>
            <a:r>
              <a:rPr lang="en-US" dirty="0" err="1"/>
              <a:t>Neighbour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Four things make a memory based learner:</a:t>
            </a:r>
          </a:p>
          <a:p>
            <a:r>
              <a:rPr lang="en-US" i="1" dirty="0"/>
              <a:t>A distance metric</a:t>
            </a:r>
          </a:p>
          <a:p>
            <a:pPr lvl="1"/>
            <a:r>
              <a:rPr lang="en-US" b="1" dirty="0"/>
              <a:t>Euclidean (and others)</a:t>
            </a:r>
          </a:p>
          <a:p>
            <a:pPr lvl="1"/>
            <a:endParaRPr lang="en-US" dirty="0"/>
          </a:p>
          <a:p>
            <a:r>
              <a:rPr lang="en-US" i="1" dirty="0"/>
              <a:t>How many nearby neighbors to look at?</a:t>
            </a:r>
          </a:p>
          <a:p>
            <a:pPr lvl="1"/>
            <a:r>
              <a:rPr lang="en-US" b="1" dirty="0"/>
              <a:t>1</a:t>
            </a:r>
          </a:p>
          <a:p>
            <a:pPr lvl="1"/>
            <a:endParaRPr lang="en-US" dirty="0"/>
          </a:p>
          <a:p>
            <a:r>
              <a:rPr lang="en-US" i="1" dirty="0"/>
              <a:t>A weighting function (optional)</a:t>
            </a:r>
          </a:p>
          <a:p>
            <a:pPr lvl="1"/>
            <a:r>
              <a:rPr lang="en-US" b="1" dirty="0"/>
              <a:t>unused</a:t>
            </a:r>
          </a:p>
          <a:p>
            <a:pPr lvl="1"/>
            <a:endParaRPr lang="en-US" dirty="0"/>
          </a:p>
          <a:p>
            <a:r>
              <a:rPr lang="en-US" i="1" dirty="0"/>
              <a:t>How to fit with the local points?</a:t>
            </a:r>
          </a:p>
          <a:p>
            <a:pPr lvl="1"/>
            <a:r>
              <a:rPr lang="en-US" b="1" dirty="0"/>
              <a:t>Just predict the same output as the nearest </a:t>
            </a:r>
            <a:r>
              <a:rPr lang="en-US" b="1" dirty="0" err="1"/>
              <a:t>neighbour</a:t>
            </a:r>
            <a:r>
              <a:rPr lang="en-US" b="1" dirty="0"/>
              <a:t>.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/>
              <a:t>Slide Credit: Carlos </a:t>
            </a:r>
            <a:r>
              <a:rPr lang="en-US" dirty="0" err="1"/>
              <a:t>Guestrin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3984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k-Nearest </a:t>
            </a:r>
            <a:r>
              <a:rPr lang="en-US" dirty="0" err="1"/>
              <a:t>Neighbour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Four things make a memory based learner:</a:t>
            </a:r>
          </a:p>
          <a:p>
            <a:r>
              <a:rPr lang="en-US" i="1" dirty="0"/>
              <a:t>A distance metric</a:t>
            </a:r>
          </a:p>
          <a:p>
            <a:pPr lvl="1"/>
            <a:r>
              <a:rPr lang="en-US" b="1" dirty="0"/>
              <a:t>Euclidean (and others)</a:t>
            </a:r>
          </a:p>
          <a:p>
            <a:pPr lvl="1"/>
            <a:endParaRPr lang="en-US" dirty="0"/>
          </a:p>
          <a:p>
            <a:r>
              <a:rPr lang="en-US" i="1" dirty="0"/>
              <a:t>How many nearby neighbors to look at?</a:t>
            </a:r>
          </a:p>
          <a:p>
            <a:pPr lvl="1"/>
            <a:r>
              <a:rPr lang="en-US" b="1" dirty="0"/>
              <a:t>k</a:t>
            </a:r>
          </a:p>
          <a:p>
            <a:pPr lvl="1"/>
            <a:endParaRPr lang="en-US" dirty="0"/>
          </a:p>
          <a:p>
            <a:r>
              <a:rPr lang="en-US" i="1" dirty="0"/>
              <a:t>A weighting function (optional)</a:t>
            </a:r>
          </a:p>
          <a:p>
            <a:pPr lvl="1"/>
            <a:r>
              <a:rPr lang="en-US" b="1" dirty="0"/>
              <a:t>unused</a:t>
            </a:r>
          </a:p>
          <a:p>
            <a:pPr lvl="1"/>
            <a:endParaRPr lang="en-US" dirty="0"/>
          </a:p>
          <a:p>
            <a:r>
              <a:rPr lang="en-US" i="1" dirty="0"/>
              <a:t>How to fit with the local points?</a:t>
            </a:r>
          </a:p>
          <a:p>
            <a:pPr lvl="1"/>
            <a:r>
              <a:rPr lang="en-US" b="1" dirty="0"/>
              <a:t>Just predict the average output among the nearest </a:t>
            </a:r>
            <a:r>
              <a:rPr lang="en-US" b="1" dirty="0" err="1"/>
              <a:t>neighbours</a:t>
            </a:r>
            <a:r>
              <a:rPr lang="en-US" b="1" dirty="0"/>
              <a:t>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/>
              <a:t>Slide Credit: Carlos </a:t>
            </a:r>
            <a:r>
              <a:rPr lang="en-US" dirty="0" err="1"/>
              <a:t>Guestrin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317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1-NN for Regression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grpSp>
        <p:nvGrpSpPr>
          <p:cNvPr id="84" name="Group 8"/>
          <p:cNvGrpSpPr>
            <a:grpSpLocks/>
          </p:cNvGrpSpPr>
          <p:nvPr/>
        </p:nvGrpSpPr>
        <p:grpSpPr bwMode="auto">
          <a:xfrm>
            <a:off x="1447800" y="2168525"/>
            <a:ext cx="5791200" cy="2708275"/>
            <a:chOff x="1728" y="2470"/>
            <a:chExt cx="3648" cy="1706"/>
          </a:xfrm>
        </p:grpSpPr>
        <p:sp>
          <p:nvSpPr>
            <p:cNvPr id="85" name="Line 9"/>
            <p:cNvSpPr>
              <a:spLocks noChangeShapeType="1"/>
            </p:cNvSpPr>
            <p:nvPr/>
          </p:nvSpPr>
          <p:spPr bwMode="auto">
            <a:xfrm>
              <a:off x="1968" y="2592"/>
              <a:ext cx="0" cy="1536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Line 10"/>
            <p:cNvSpPr>
              <a:spLocks noChangeShapeType="1"/>
            </p:cNvSpPr>
            <p:nvPr/>
          </p:nvSpPr>
          <p:spPr bwMode="auto">
            <a:xfrm>
              <a:off x="1728" y="3936"/>
              <a:ext cx="3648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Oval 11"/>
            <p:cNvSpPr>
              <a:spLocks noChangeArrowheads="1"/>
            </p:cNvSpPr>
            <p:nvPr/>
          </p:nvSpPr>
          <p:spPr bwMode="auto">
            <a:xfrm>
              <a:off x="5088" y="2688"/>
              <a:ext cx="144" cy="144"/>
            </a:xfrm>
            <a:prstGeom prst="ellipse">
              <a:avLst/>
            </a:prstGeom>
            <a:solidFill>
              <a:srgbClr val="59618B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Oval 12"/>
            <p:cNvSpPr>
              <a:spLocks noChangeArrowheads="1"/>
            </p:cNvSpPr>
            <p:nvPr/>
          </p:nvSpPr>
          <p:spPr bwMode="auto">
            <a:xfrm>
              <a:off x="2496" y="3504"/>
              <a:ext cx="144" cy="144"/>
            </a:xfrm>
            <a:prstGeom prst="ellipse">
              <a:avLst/>
            </a:prstGeom>
            <a:solidFill>
              <a:srgbClr val="59618B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Oval 13"/>
            <p:cNvSpPr>
              <a:spLocks noChangeArrowheads="1"/>
            </p:cNvSpPr>
            <p:nvPr/>
          </p:nvSpPr>
          <p:spPr bwMode="auto">
            <a:xfrm>
              <a:off x="2736" y="3072"/>
              <a:ext cx="144" cy="144"/>
            </a:xfrm>
            <a:prstGeom prst="ellipse">
              <a:avLst/>
            </a:prstGeom>
            <a:solidFill>
              <a:srgbClr val="59618B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Oval 14"/>
            <p:cNvSpPr>
              <a:spLocks noChangeArrowheads="1"/>
            </p:cNvSpPr>
            <p:nvPr/>
          </p:nvSpPr>
          <p:spPr bwMode="auto">
            <a:xfrm>
              <a:off x="3408" y="3312"/>
              <a:ext cx="144" cy="144"/>
            </a:xfrm>
            <a:prstGeom prst="ellipse">
              <a:avLst/>
            </a:prstGeom>
            <a:solidFill>
              <a:srgbClr val="59618B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Text Box 15"/>
            <p:cNvSpPr txBox="1">
              <a:spLocks noChangeArrowheads="1"/>
            </p:cNvSpPr>
            <p:nvPr/>
          </p:nvSpPr>
          <p:spPr bwMode="auto">
            <a:xfrm>
              <a:off x="2112" y="3888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342900" marR="0" lvl="0" indent="-34290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x</a:t>
              </a:r>
            </a:p>
          </p:txBody>
        </p:sp>
        <p:sp>
          <p:nvSpPr>
            <p:cNvPr id="92" name="Text Box 16"/>
            <p:cNvSpPr txBox="1">
              <a:spLocks noChangeArrowheads="1"/>
            </p:cNvSpPr>
            <p:nvPr/>
          </p:nvSpPr>
          <p:spPr bwMode="auto">
            <a:xfrm>
              <a:off x="1728" y="3600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342900" marR="0" lvl="0" indent="-34290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y</a:t>
              </a:r>
            </a:p>
          </p:txBody>
        </p:sp>
        <p:sp>
          <p:nvSpPr>
            <p:cNvPr id="93" name="Line 17"/>
            <p:cNvSpPr>
              <a:spLocks noChangeShapeType="1"/>
            </p:cNvSpPr>
            <p:nvPr/>
          </p:nvSpPr>
          <p:spPr bwMode="auto">
            <a:xfrm>
              <a:off x="2352" y="4032"/>
              <a:ext cx="48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Line 18"/>
            <p:cNvSpPr>
              <a:spLocks noChangeShapeType="1"/>
            </p:cNvSpPr>
            <p:nvPr/>
          </p:nvSpPr>
          <p:spPr bwMode="auto">
            <a:xfrm flipV="1">
              <a:off x="1872" y="3120"/>
              <a:ext cx="0" cy="4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Line 19"/>
            <p:cNvSpPr>
              <a:spLocks noChangeShapeType="1"/>
            </p:cNvSpPr>
            <p:nvPr/>
          </p:nvSpPr>
          <p:spPr bwMode="auto">
            <a:xfrm>
              <a:off x="1968" y="3552"/>
              <a:ext cx="72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Line 20"/>
            <p:cNvSpPr>
              <a:spLocks noChangeShapeType="1"/>
            </p:cNvSpPr>
            <p:nvPr/>
          </p:nvSpPr>
          <p:spPr bwMode="auto">
            <a:xfrm flipV="1">
              <a:off x="2688" y="3168"/>
              <a:ext cx="0" cy="38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Line 21"/>
            <p:cNvSpPr>
              <a:spLocks noChangeShapeType="1"/>
            </p:cNvSpPr>
            <p:nvPr/>
          </p:nvSpPr>
          <p:spPr bwMode="auto">
            <a:xfrm>
              <a:off x="2688" y="3168"/>
              <a:ext cx="43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Line 22"/>
            <p:cNvSpPr>
              <a:spLocks noChangeShapeType="1"/>
            </p:cNvSpPr>
            <p:nvPr/>
          </p:nvSpPr>
          <p:spPr bwMode="auto">
            <a:xfrm>
              <a:off x="3120" y="3168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Line 23"/>
            <p:cNvSpPr>
              <a:spLocks noChangeShapeType="1"/>
            </p:cNvSpPr>
            <p:nvPr/>
          </p:nvSpPr>
          <p:spPr bwMode="auto">
            <a:xfrm>
              <a:off x="3120" y="3360"/>
              <a:ext cx="115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Line 24"/>
            <p:cNvSpPr>
              <a:spLocks noChangeShapeType="1"/>
            </p:cNvSpPr>
            <p:nvPr/>
          </p:nvSpPr>
          <p:spPr bwMode="auto">
            <a:xfrm flipV="1">
              <a:off x="4272" y="2784"/>
              <a:ext cx="0" cy="57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Line 25"/>
            <p:cNvSpPr>
              <a:spLocks noChangeShapeType="1"/>
            </p:cNvSpPr>
            <p:nvPr/>
          </p:nvSpPr>
          <p:spPr bwMode="auto">
            <a:xfrm>
              <a:off x="4272" y="2784"/>
              <a:ext cx="1104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Text Box 26"/>
            <p:cNvSpPr txBox="1">
              <a:spLocks noChangeArrowheads="1"/>
            </p:cNvSpPr>
            <p:nvPr/>
          </p:nvSpPr>
          <p:spPr bwMode="auto">
            <a:xfrm rot="-3094134">
              <a:off x="2016" y="2688"/>
              <a:ext cx="816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Here, this is the closest datapoint</a:t>
              </a:r>
            </a:p>
          </p:txBody>
        </p:sp>
        <p:sp>
          <p:nvSpPr>
            <p:cNvPr id="103" name="Text Box 27"/>
            <p:cNvSpPr txBox="1">
              <a:spLocks noChangeArrowheads="1"/>
            </p:cNvSpPr>
            <p:nvPr/>
          </p:nvSpPr>
          <p:spPr bwMode="auto">
            <a:xfrm>
              <a:off x="4608" y="3168"/>
              <a:ext cx="72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Here, this is the closest datapoint</a:t>
              </a: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Text Box 28"/>
            <p:cNvSpPr txBox="1">
              <a:spLocks noChangeArrowheads="1"/>
            </p:cNvSpPr>
            <p:nvPr/>
          </p:nvSpPr>
          <p:spPr bwMode="auto">
            <a:xfrm rot="-25251947">
              <a:off x="2701" y="3443"/>
              <a:ext cx="528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Here, this is the closest datapoint</a:t>
              </a:r>
              <a:endParaRPr kumimoji="0" lang="en-US" sz="9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Text Box 29"/>
            <p:cNvSpPr txBox="1">
              <a:spLocks noChangeArrowheads="1"/>
            </p:cNvSpPr>
            <p:nvPr/>
          </p:nvSpPr>
          <p:spPr bwMode="auto">
            <a:xfrm rot="-2646165">
              <a:off x="3456" y="2640"/>
              <a:ext cx="72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Here, this is the closest datapoint</a:t>
              </a: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Freeform 30"/>
            <p:cNvSpPr>
              <a:spLocks/>
            </p:cNvSpPr>
            <p:nvPr/>
          </p:nvSpPr>
          <p:spPr bwMode="auto">
            <a:xfrm>
              <a:off x="5034" y="2880"/>
              <a:ext cx="54" cy="288"/>
            </a:xfrm>
            <a:custGeom>
              <a:avLst/>
              <a:gdLst/>
              <a:ahLst/>
              <a:cxnLst>
                <a:cxn ang="0">
                  <a:pos x="6" y="288"/>
                </a:cxn>
                <a:cxn ang="0">
                  <a:pos x="0" y="156"/>
                </a:cxn>
                <a:cxn ang="0">
                  <a:pos x="54" y="0"/>
                </a:cxn>
              </a:cxnLst>
              <a:rect l="0" t="0" r="r" b="b"/>
              <a:pathLst>
                <a:path w="54" h="288">
                  <a:moveTo>
                    <a:pt x="6" y="288"/>
                  </a:moveTo>
                  <a:lnTo>
                    <a:pt x="0" y="156"/>
                  </a:lnTo>
                  <a:lnTo>
                    <a:pt x="54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Freeform 31"/>
            <p:cNvSpPr>
              <a:spLocks/>
            </p:cNvSpPr>
            <p:nvPr/>
          </p:nvSpPr>
          <p:spPr bwMode="auto">
            <a:xfrm>
              <a:off x="2814" y="3246"/>
              <a:ext cx="66" cy="210"/>
            </a:xfrm>
            <a:custGeom>
              <a:avLst/>
              <a:gdLst/>
              <a:ahLst/>
              <a:cxnLst>
                <a:cxn ang="0">
                  <a:pos x="66" y="210"/>
                </a:cxn>
                <a:cxn ang="0">
                  <a:pos x="6" y="84"/>
                </a:cxn>
                <a:cxn ang="0">
                  <a:pos x="0" y="0"/>
                </a:cxn>
              </a:cxnLst>
              <a:rect l="0" t="0" r="r" b="b"/>
              <a:pathLst>
                <a:path w="66" h="210">
                  <a:moveTo>
                    <a:pt x="66" y="210"/>
                  </a:moveTo>
                  <a:lnTo>
                    <a:pt x="6" y="84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Freeform 32"/>
            <p:cNvSpPr>
              <a:spLocks/>
            </p:cNvSpPr>
            <p:nvPr/>
          </p:nvSpPr>
          <p:spPr bwMode="auto">
            <a:xfrm>
              <a:off x="2448" y="3168"/>
              <a:ext cx="54" cy="3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2"/>
                </a:cxn>
                <a:cxn ang="0">
                  <a:pos x="54" y="300"/>
                </a:cxn>
              </a:cxnLst>
              <a:rect l="0" t="0" r="r" b="b"/>
              <a:pathLst>
                <a:path w="54" h="300">
                  <a:moveTo>
                    <a:pt x="0" y="0"/>
                  </a:moveTo>
                  <a:lnTo>
                    <a:pt x="0" y="162"/>
                  </a:lnTo>
                  <a:lnTo>
                    <a:pt x="54" y="3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Freeform 33"/>
            <p:cNvSpPr>
              <a:spLocks/>
            </p:cNvSpPr>
            <p:nvPr/>
          </p:nvSpPr>
          <p:spPr bwMode="auto">
            <a:xfrm>
              <a:off x="3552" y="3024"/>
              <a:ext cx="432" cy="288"/>
            </a:xfrm>
            <a:custGeom>
              <a:avLst/>
              <a:gdLst/>
              <a:ahLst/>
              <a:cxnLst>
                <a:cxn ang="0">
                  <a:pos x="336" y="0"/>
                </a:cxn>
                <a:cxn ang="0">
                  <a:pos x="432" y="90"/>
                </a:cxn>
                <a:cxn ang="0">
                  <a:pos x="0" y="288"/>
                </a:cxn>
              </a:cxnLst>
              <a:rect l="0" t="0" r="r" b="b"/>
              <a:pathLst>
                <a:path w="432" h="288">
                  <a:moveTo>
                    <a:pt x="336" y="0"/>
                  </a:moveTo>
                  <a:lnTo>
                    <a:pt x="432" y="90"/>
                  </a:lnTo>
                  <a:lnTo>
                    <a:pt x="0" y="288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0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dirty="0"/>
              <a:t>Figure Credit: Carlos </a:t>
            </a:r>
            <a:r>
              <a:rPr lang="en-US" dirty="0" err="1"/>
              <a:t>Guestrin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32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  <a:p>
            <a:r>
              <a:rPr lang="en-US" dirty="0"/>
              <a:t>Supervised Learning view</a:t>
            </a:r>
          </a:p>
          <a:p>
            <a:r>
              <a:rPr lang="en-US" dirty="0"/>
              <a:t>K-NN</a:t>
            </a:r>
          </a:p>
          <a:p>
            <a:endParaRPr lang="en-US" dirty="0"/>
          </a:p>
          <a:p>
            <a:r>
              <a:rPr lang="en-US" dirty="0"/>
              <a:t>Next time: Linear Classifiers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1891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b="1"/>
              <a:t>Distance Metric</a:t>
            </a:r>
            <a:r>
              <a:rPr lang="en"/>
              <a:t> to compare images</a:t>
            </a:r>
            <a:endParaRPr/>
          </a:p>
        </p:txBody>
      </p:sp>
      <p:sp>
        <p:nvSpPr>
          <p:cNvPr id="290" name="Shape 290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40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91" name="Shape 2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701" y="2691325"/>
            <a:ext cx="8820975" cy="251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Shape 2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6596" y="1751550"/>
            <a:ext cx="2476007" cy="67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Shape 293"/>
          <p:cNvSpPr txBox="1"/>
          <p:nvPr/>
        </p:nvSpPr>
        <p:spPr>
          <a:xfrm>
            <a:off x="532575" y="1751550"/>
            <a:ext cx="25824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L1 distance:</a:t>
            </a:r>
            <a:endParaRPr sz="24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4" name="Shape 294"/>
          <p:cNvSpPr txBox="1"/>
          <p:nvPr/>
        </p:nvSpPr>
        <p:spPr>
          <a:xfrm>
            <a:off x="8190500" y="3744725"/>
            <a:ext cx="483600" cy="4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add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6AC4B44-C7A3-534E-A064-B59AA3592307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6481743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41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00" name="Shape 3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50" y="896652"/>
            <a:ext cx="5780400" cy="4451425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Shape 301"/>
          <p:cNvSpPr txBox="1"/>
          <p:nvPr/>
        </p:nvSpPr>
        <p:spPr>
          <a:xfrm>
            <a:off x="5813250" y="947675"/>
            <a:ext cx="2951100" cy="8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Nearest Neighbor classifier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9E38C1-7EC0-1D48-8496-30909DD5A172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8377149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42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07" name="Shape 3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50" y="896652"/>
            <a:ext cx="5780400" cy="4451425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Shape 308"/>
          <p:cNvSpPr txBox="1"/>
          <p:nvPr/>
        </p:nvSpPr>
        <p:spPr>
          <a:xfrm>
            <a:off x="5813250" y="947675"/>
            <a:ext cx="2951100" cy="8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Nearest Neighbor classifier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9" name="Shape 309"/>
          <p:cNvSpPr/>
          <p:nvPr/>
        </p:nvSpPr>
        <p:spPr>
          <a:xfrm>
            <a:off x="32650" y="1912325"/>
            <a:ext cx="5780400" cy="954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0" name="Shape 310"/>
          <p:cNvSpPr txBox="1"/>
          <p:nvPr/>
        </p:nvSpPr>
        <p:spPr>
          <a:xfrm>
            <a:off x="5902700" y="1922375"/>
            <a:ext cx="3179400" cy="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Memorize training data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55820140-85CC-3D4D-86B1-57131E67447F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1201598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43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16" name="Shape 3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50" y="896652"/>
            <a:ext cx="5780400" cy="4451425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Shape 317"/>
          <p:cNvSpPr txBox="1"/>
          <p:nvPr/>
        </p:nvSpPr>
        <p:spPr>
          <a:xfrm>
            <a:off x="5813250" y="947675"/>
            <a:ext cx="2951100" cy="8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Nearest Neighbor classifier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8" name="Shape 318"/>
          <p:cNvSpPr/>
          <p:nvPr/>
        </p:nvSpPr>
        <p:spPr>
          <a:xfrm>
            <a:off x="32650" y="3817325"/>
            <a:ext cx="5780400" cy="11784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9" name="Shape 319"/>
          <p:cNvSpPr txBox="1"/>
          <p:nvPr/>
        </p:nvSpPr>
        <p:spPr>
          <a:xfrm>
            <a:off x="5869850" y="3817325"/>
            <a:ext cx="3179400" cy="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0" name="Shape 320"/>
          <p:cNvSpPr txBox="1"/>
          <p:nvPr/>
        </p:nvSpPr>
        <p:spPr>
          <a:xfrm>
            <a:off x="5869850" y="3817325"/>
            <a:ext cx="3393300" cy="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For each test image: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 Find closest train image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 Predict label of nearest image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C4EDB6E2-E1A2-6942-8E37-3AE50455500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247154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44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26" name="Shape 3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50" y="896652"/>
            <a:ext cx="5780400" cy="445142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Shape 327"/>
          <p:cNvSpPr txBox="1"/>
          <p:nvPr/>
        </p:nvSpPr>
        <p:spPr>
          <a:xfrm>
            <a:off x="5813250" y="947675"/>
            <a:ext cx="2951100" cy="8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Nearest Neighbor classifier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8" name="Shape 328"/>
          <p:cNvSpPr txBox="1"/>
          <p:nvPr/>
        </p:nvSpPr>
        <p:spPr>
          <a:xfrm>
            <a:off x="6059900" y="1603075"/>
            <a:ext cx="2670300" cy="3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Q: 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With N examples, how fast are training and prediction?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2D0FD67-6DCF-6E4B-933F-2F01C72B0B95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4958837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45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34" name="Shape 3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50" y="896652"/>
            <a:ext cx="5780400" cy="4451425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Shape 335"/>
          <p:cNvSpPr txBox="1"/>
          <p:nvPr/>
        </p:nvSpPr>
        <p:spPr>
          <a:xfrm>
            <a:off x="5813250" y="947675"/>
            <a:ext cx="2951100" cy="8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Nearest Neighbor classifier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6" name="Shape 336"/>
          <p:cNvSpPr txBox="1"/>
          <p:nvPr/>
        </p:nvSpPr>
        <p:spPr>
          <a:xfrm>
            <a:off x="6059900" y="1603075"/>
            <a:ext cx="2670300" cy="3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Q: 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With N examples, how fast are training and prediction?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Train O(1),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 predict O(N)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B81A1479-3D3A-994B-9B54-49D2FA500FAE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7894307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46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42" name="Shape 3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50" y="896652"/>
            <a:ext cx="5780400" cy="4451425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Shape 343"/>
          <p:cNvSpPr txBox="1"/>
          <p:nvPr/>
        </p:nvSpPr>
        <p:spPr>
          <a:xfrm>
            <a:off x="5813250" y="947675"/>
            <a:ext cx="2951100" cy="8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Nearest Neighbor classifier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4" name="Shape 344"/>
          <p:cNvSpPr txBox="1"/>
          <p:nvPr/>
        </p:nvSpPr>
        <p:spPr>
          <a:xfrm>
            <a:off x="6059900" y="1603075"/>
            <a:ext cx="2670300" cy="37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Q: 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With N examples, how fast are training and prediction?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Train O(1),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 predict O(N)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This is bad: we want classifiers that are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fast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at prediction;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slow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for training is ok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886C5B3-DA0D-A240-9B30-8A5ED29B5BEA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3333854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What does this look like?</a:t>
            </a:r>
            <a:endParaRPr/>
          </a:p>
        </p:txBody>
      </p:sp>
      <p:sp>
        <p:nvSpPr>
          <p:cNvPr id="350" name="Shape 350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47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51" name="Shape 3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0000" y="1539001"/>
            <a:ext cx="4784000" cy="35158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46BB2D-BFA2-5C4A-B0CE-2BA1C01108E8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2494258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K-Nearest Neighbors</a:t>
            </a:r>
            <a:endParaRPr/>
          </a:p>
        </p:txBody>
      </p:sp>
      <p:sp>
        <p:nvSpPr>
          <p:cNvPr id="357" name="Shape 357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48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58" name="Shape 3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826" y="2347100"/>
            <a:ext cx="2833441" cy="208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Shape 3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6178" y="2347101"/>
            <a:ext cx="2863760" cy="208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Shape 3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96854" y="2347099"/>
            <a:ext cx="2763923" cy="208235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Shape 361"/>
          <p:cNvSpPr txBox="1"/>
          <p:nvPr/>
        </p:nvSpPr>
        <p:spPr>
          <a:xfrm>
            <a:off x="2102463" y="1554900"/>
            <a:ext cx="5071200" cy="6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Instead of copying label from nearest neighbor, take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majority vote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from K closest points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2" name="Shape 362"/>
          <p:cNvSpPr txBox="1"/>
          <p:nvPr/>
        </p:nvSpPr>
        <p:spPr>
          <a:xfrm>
            <a:off x="1179150" y="4429450"/>
            <a:ext cx="766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 = 1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3" name="Shape 363"/>
          <p:cNvSpPr txBox="1"/>
          <p:nvPr/>
        </p:nvSpPr>
        <p:spPr>
          <a:xfrm>
            <a:off x="4188600" y="4429450"/>
            <a:ext cx="766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 = 3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4" name="Shape 364"/>
          <p:cNvSpPr txBox="1"/>
          <p:nvPr/>
        </p:nvSpPr>
        <p:spPr>
          <a:xfrm>
            <a:off x="7295413" y="4429450"/>
            <a:ext cx="766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 = 5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B1FD452-BE74-D646-B3AE-47D4297B337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2356856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</a:t>
            </a:r>
            <a:r>
              <a:rPr lang="en-US" dirty="0" err="1"/>
              <a:t>Neighbour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Demo </a:t>
            </a:r>
          </a:p>
          <a:p>
            <a:pPr lvl="1"/>
            <a:r>
              <a:rPr lang="en-US" u="sng" dirty="0">
                <a:solidFill>
                  <a:srgbClr val="0097A7"/>
                </a:solidFill>
                <a:cs typeface="Arial"/>
                <a:sym typeface="Arial"/>
                <a:hlinkClick r:id="rId2"/>
              </a:rPr>
              <a:t>http://vision.stanford.edu/teaching/cs231n-demos/knn/</a:t>
            </a:r>
            <a:r>
              <a:rPr lang="en-US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600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Shape 642"/>
          <p:cNvSpPr txBox="1"/>
          <p:nvPr/>
        </p:nvSpPr>
        <p:spPr>
          <a:xfrm>
            <a:off x="1129500" y="2604600"/>
            <a:ext cx="6885000" cy="132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8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Image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7494210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Parametric </a:t>
            </a:r>
            <a:r>
              <a:rPr lang="en-US" dirty="0" err="1"/>
              <a:t>vs</a:t>
            </a:r>
            <a:r>
              <a:rPr lang="en-US" dirty="0"/>
              <a:t> Non-Parametric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Does the capacity (size of hypothesis class) grow with size of training data?</a:t>
            </a:r>
          </a:p>
          <a:p>
            <a:pPr lvl="1"/>
            <a:r>
              <a:rPr lang="en-US" dirty="0"/>
              <a:t>Yes = Non-Parametric Models</a:t>
            </a:r>
          </a:p>
          <a:p>
            <a:pPr lvl="1"/>
            <a:r>
              <a:rPr lang="en-US" dirty="0"/>
              <a:t>No = Parametric Models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9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/>
          <p:nvPr/>
        </p:nvSpPr>
        <p:spPr>
          <a:xfrm>
            <a:off x="5842050" y="3406975"/>
            <a:ext cx="1458300" cy="14583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4" name="Shape 394"/>
          <p:cNvSpPr txBox="1">
            <a:spLocks noGrp="1"/>
          </p:cNvSpPr>
          <p:nvPr>
            <p:ph type="title"/>
          </p:nvPr>
        </p:nvSpPr>
        <p:spPr>
          <a:xfrm>
            <a:off x="0" y="22860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K-Nearest Neighbors: Distance Metric</a:t>
            </a:r>
            <a:endParaRPr dirty="0"/>
          </a:p>
        </p:txBody>
      </p:sp>
      <p:sp>
        <p:nvSpPr>
          <p:cNvPr id="395" name="Shape 395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51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6" name="Shape 396"/>
          <p:cNvSpPr txBox="1"/>
          <p:nvPr/>
        </p:nvSpPr>
        <p:spPr>
          <a:xfrm>
            <a:off x="453900" y="1737100"/>
            <a:ext cx="3940500" cy="5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L1 (Manhattan) distance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7" name="Shape 397"/>
          <p:cNvSpPr txBox="1"/>
          <p:nvPr/>
        </p:nvSpPr>
        <p:spPr>
          <a:xfrm>
            <a:off x="4749575" y="1737100"/>
            <a:ext cx="3940500" cy="5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L2 (Euclidean) distance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98" name="Shape 3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554" y="2227038"/>
            <a:ext cx="2727600" cy="74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Shape 3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3425" y="2259701"/>
            <a:ext cx="2495550" cy="676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0" name="Shape 400"/>
          <p:cNvCxnSpPr/>
          <p:nvPr/>
        </p:nvCxnSpPr>
        <p:spPr>
          <a:xfrm>
            <a:off x="2121075" y="3242275"/>
            <a:ext cx="0" cy="196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1" name="Shape 401"/>
          <p:cNvCxnSpPr/>
          <p:nvPr/>
        </p:nvCxnSpPr>
        <p:spPr>
          <a:xfrm rot="10800000">
            <a:off x="1006725" y="4222675"/>
            <a:ext cx="2228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2" name="Shape 402"/>
          <p:cNvCxnSpPr/>
          <p:nvPr/>
        </p:nvCxnSpPr>
        <p:spPr>
          <a:xfrm rot="10800000" flipH="1">
            <a:off x="1395200" y="3487225"/>
            <a:ext cx="725700" cy="726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3" name="Shape 403"/>
          <p:cNvCxnSpPr/>
          <p:nvPr/>
        </p:nvCxnSpPr>
        <p:spPr>
          <a:xfrm>
            <a:off x="2111648" y="3487225"/>
            <a:ext cx="740100" cy="7401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4" name="Shape 404"/>
          <p:cNvCxnSpPr/>
          <p:nvPr/>
        </p:nvCxnSpPr>
        <p:spPr>
          <a:xfrm rot="10800000" flipH="1">
            <a:off x="2125775" y="4222773"/>
            <a:ext cx="711600" cy="711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5" name="Shape 405"/>
          <p:cNvCxnSpPr/>
          <p:nvPr/>
        </p:nvCxnSpPr>
        <p:spPr>
          <a:xfrm>
            <a:off x="1409325" y="4227402"/>
            <a:ext cx="702300" cy="7023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6" name="Shape 406"/>
          <p:cNvCxnSpPr/>
          <p:nvPr/>
        </p:nvCxnSpPr>
        <p:spPr>
          <a:xfrm>
            <a:off x="6571200" y="3177850"/>
            <a:ext cx="0" cy="196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7" name="Shape 407"/>
          <p:cNvCxnSpPr/>
          <p:nvPr/>
        </p:nvCxnSpPr>
        <p:spPr>
          <a:xfrm rot="10800000">
            <a:off x="5456850" y="4158250"/>
            <a:ext cx="2228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C20D4B83-2286-8742-965D-B1DB68D1058F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3467099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394">
            <a:extLst>
              <a:ext uri="{FF2B5EF4-FFF2-40B4-BE49-F238E27FC236}">
                <a16:creationId xmlns:a16="http://schemas.microsoft.com/office/drawing/2014/main" id="{E8396F4B-DD9E-594A-B4A2-6684B853D0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2860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K-Nearest Neighbors: Distance Metric</a:t>
            </a:r>
            <a:endParaRPr dirty="0"/>
          </a:p>
        </p:txBody>
      </p:sp>
      <p:sp>
        <p:nvSpPr>
          <p:cNvPr id="413" name="Shape 413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52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14" name="Shape 414"/>
          <p:cNvSpPr txBox="1"/>
          <p:nvPr/>
        </p:nvSpPr>
        <p:spPr>
          <a:xfrm>
            <a:off x="453900" y="1737100"/>
            <a:ext cx="3940500" cy="5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L1 (Manhattan) distance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15" name="Shape 415"/>
          <p:cNvSpPr txBox="1"/>
          <p:nvPr/>
        </p:nvSpPr>
        <p:spPr>
          <a:xfrm>
            <a:off x="4749575" y="1737100"/>
            <a:ext cx="3940500" cy="5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L2 (Euclidean) distance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16" name="Shape 4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554" y="2227038"/>
            <a:ext cx="2727600" cy="74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Shape 4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3425" y="2259701"/>
            <a:ext cx="2495550" cy="6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Shape 4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56025" y="2968650"/>
            <a:ext cx="2727600" cy="200455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Shape 419"/>
          <p:cNvSpPr txBox="1"/>
          <p:nvPr/>
        </p:nvSpPr>
        <p:spPr>
          <a:xfrm>
            <a:off x="1688950" y="4928700"/>
            <a:ext cx="766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 = 1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20" name="Shape 4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3702" y="2990900"/>
            <a:ext cx="2597307" cy="196005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Shape 421"/>
          <p:cNvSpPr txBox="1"/>
          <p:nvPr/>
        </p:nvSpPr>
        <p:spPr>
          <a:xfrm>
            <a:off x="6336425" y="4928700"/>
            <a:ext cx="766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 = 1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8E8D7659-0E2F-B847-A991-8734849A392D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4114942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C41EBD-28D5-1748-8CA2-1F3FF1028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</p:spPr>
        <p:txBody>
          <a:bodyPr/>
          <a:lstStyle/>
          <a:p>
            <a:r>
              <a:rPr lang="en" dirty="0"/>
              <a:t>Hyperparameters</a:t>
            </a:r>
            <a:endParaRPr lang="en-US" dirty="0"/>
          </a:p>
        </p:txBody>
      </p:sp>
      <p:sp>
        <p:nvSpPr>
          <p:cNvPr id="435" name="Shape 435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53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6" name="Shape 436"/>
          <p:cNvSpPr txBox="1"/>
          <p:nvPr/>
        </p:nvSpPr>
        <p:spPr>
          <a:xfrm>
            <a:off x="785375" y="1623650"/>
            <a:ext cx="7827000" cy="32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What is the best value of </a:t>
            </a: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</a:t>
            </a: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to use?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What is the best </a:t>
            </a: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distance</a:t>
            </a: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to use?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These are </a:t>
            </a: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hyperparameters</a:t>
            </a: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choices about the algorithm that we set rather than learn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449841-B558-984E-A880-3E9738331E53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3096506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55F7ECBF-9234-464E-8C19-876E72040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</p:spPr>
        <p:txBody>
          <a:bodyPr/>
          <a:lstStyle/>
          <a:p>
            <a:r>
              <a:rPr lang="en" dirty="0"/>
              <a:t>Hyperparameters</a:t>
            </a:r>
            <a:endParaRPr lang="en-US" dirty="0"/>
          </a:p>
        </p:txBody>
      </p:sp>
      <p:sp>
        <p:nvSpPr>
          <p:cNvPr id="442" name="Shape 442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54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3" name="Shape 443"/>
          <p:cNvSpPr txBox="1"/>
          <p:nvPr/>
        </p:nvSpPr>
        <p:spPr>
          <a:xfrm>
            <a:off x="785375" y="1623650"/>
            <a:ext cx="7827000" cy="32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What is the best value of </a:t>
            </a: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</a:t>
            </a: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to use?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What is the best </a:t>
            </a: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distance</a:t>
            </a: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to use?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These are </a:t>
            </a: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hyperparameters</a:t>
            </a: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choices about the algorithm that we set rather than learn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r>
              <a:rPr lang="en" sz="24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Very problem-dependent. </a:t>
            </a:r>
            <a:endParaRPr sz="2400" kern="0">
              <a:solidFill>
                <a:srgbClr val="38761D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r>
              <a:rPr lang="en" sz="24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Must try them all out and see what works best.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1E9702-2E18-434A-AEE4-FF83D9E18E3E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6515368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AA87CE66-721A-094A-972B-DBEDD7D7F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</p:spPr>
        <p:txBody>
          <a:bodyPr/>
          <a:lstStyle/>
          <a:p>
            <a:r>
              <a:rPr lang="en" dirty="0"/>
              <a:t>Hyperparameters</a:t>
            </a:r>
            <a:endParaRPr lang="en-US" dirty="0"/>
          </a:p>
        </p:txBody>
      </p:sp>
      <p:sp>
        <p:nvSpPr>
          <p:cNvPr id="449" name="Shape 449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55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0" name="Shape 450"/>
          <p:cNvSpPr txBox="1"/>
          <p:nvPr/>
        </p:nvSpPr>
        <p:spPr>
          <a:xfrm>
            <a:off x="226575" y="1585225"/>
            <a:ext cx="40434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Idea #1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Choose hyperparameters that work best on the data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1" name="Shape 451"/>
          <p:cNvSpPr/>
          <p:nvPr/>
        </p:nvSpPr>
        <p:spPr>
          <a:xfrm>
            <a:off x="348150" y="2368100"/>
            <a:ext cx="77841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Your Dataset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A37E4BD-5720-9645-BA60-0BC9ECF6E575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9038526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BC9261C7-37CD-3141-8E2C-570DAD189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</p:spPr>
        <p:txBody>
          <a:bodyPr/>
          <a:lstStyle/>
          <a:p>
            <a:r>
              <a:rPr lang="en" dirty="0"/>
              <a:t>Hyperparameters</a:t>
            </a:r>
            <a:endParaRPr lang="en-US" dirty="0"/>
          </a:p>
        </p:txBody>
      </p:sp>
      <p:sp>
        <p:nvSpPr>
          <p:cNvPr id="457" name="Shape 457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56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8" name="Shape 458"/>
          <p:cNvSpPr txBox="1"/>
          <p:nvPr/>
        </p:nvSpPr>
        <p:spPr>
          <a:xfrm>
            <a:off x="226575" y="1585225"/>
            <a:ext cx="40434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Idea #1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Choose hyperparameters that work best on the data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9" name="Shape 459"/>
          <p:cNvSpPr txBox="1"/>
          <p:nvPr/>
        </p:nvSpPr>
        <p:spPr>
          <a:xfrm>
            <a:off x="5693025" y="1583725"/>
            <a:ext cx="30894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BAD</a:t>
            </a: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: K = 1 always works perfectly on training data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0" name="Shape 460"/>
          <p:cNvSpPr/>
          <p:nvPr/>
        </p:nvSpPr>
        <p:spPr>
          <a:xfrm>
            <a:off x="348150" y="2368100"/>
            <a:ext cx="77841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Your Dataset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3CF6DE9-FBFB-EA4C-BF15-3322C697E752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7913048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2CBDEA2D-18A8-AB47-B206-9EA339A7F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</p:spPr>
        <p:txBody>
          <a:bodyPr/>
          <a:lstStyle/>
          <a:p>
            <a:r>
              <a:rPr lang="en" dirty="0"/>
              <a:t>Hyperparameters</a:t>
            </a:r>
            <a:endParaRPr lang="en-US" dirty="0"/>
          </a:p>
        </p:txBody>
      </p:sp>
      <p:sp>
        <p:nvSpPr>
          <p:cNvPr id="466" name="Shape 466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57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7" name="Shape 467"/>
          <p:cNvSpPr txBox="1"/>
          <p:nvPr/>
        </p:nvSpPr>
        <p:spPr>
          <a:xfrm>
            <a:off x="226575" y="1585225"/>
            <a:ext cx="40434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Idea #1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Choose hyperparameters that work best on the data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8" name="Shape 468"/>
          <p:cNvSpPr txBox="1"/>
          <p:nvPr/>
        </p:nvSpPr>
        <p:spPr>
          <a:xfrm>
            <a:off x="5693025" y="1583725"/>
            <a:ext cx="30894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BAD</a:t>
            </a: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: K = 1 always works perfectly on training data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9" name="Shape 469"/>
          <p:cNvSpPr txBox="1"/>
          <p:nvPr/>
        </p:nvSpPr>
        <p:spPr>
          <a:xfrm>
            <a:off x="311700" y="2897175"/>
            <a:ext cx="49302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Idea #2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Split data into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train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and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test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choose hyperparameters that work best on test data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0" name="Shape 470"/>
          <p:cNvSpPr/>
          <p:nvPr/>
        </p:nvSpPr>
        <p:spPr>
          <a:xfrm>
            <a:off x="348150" y="2368100"/>
            <a:ext cx="77841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Your Dataset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1" name="Shape 471"/>
          <p:cNvSpPr/>
          <p:nvPr/>
        </p:nvSpPr>
        <p:spPr>
          <a:xfrm>
            <a:off x="311700" y="3623650"/>
            <a:ext cx="63624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train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2" name="Shape 472"/>
          <p:cNvSpPr/>
          <p:nvPr/>
        </p:nvSpPr>
        <p:spPr>
          <a:xfrm>
            <a:off x="6674100" y="3623650"/>
            <a:ext cx="1458300" cy="3936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test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4BEB935-1E1F-5C44-9913-E998601EB4D2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0891527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11B935B2-26BD-4844-9473-7981CFE46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</p:spPr>
        <p:txBody>
          <a:bodyPr/>
          <a:lstStyle/>
          <a:p>
            <a:r>
              <a:rPr lang="en" dirty="0"/>
              <a:t>Hyperparameters</a:t>
            </a:r>
            <a:endParaRPr lang="en-US" dirty="0"/>
          </a:p>
        </p:txBody>
      </p:sp>
      <p:sp>
        <p:nvSpPr>
          <p:cNvPr id="478" name="Shape 478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58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9" name="Shape 479"/>
          <p:cNvSpPr txBox="1"/>
          <p:nvPr/>
        </p:nvSpPr>
        <p:spPr>
          <a:xfrm>
            <a:off x="226575" y="1585225"/>
            <a:ext cx="40434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Idea #1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Choose hyperparameters that work best on the data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0" name="Shape 480"/>
          <p:cNvSpPr txBox="1"/>
          <p:nvPr/>
        </p:nvSpPr>
        <p:spPr>
          <a:xfrm>
            <a:off x="5693025" y="1583725"/>
            <a:ext cx="30894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BAD</a:t>
            </a: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: K = 1 always works perfectly on training data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1" name="Shape 481"/>
          <p:cNvSpPr txBox="1"/>
          <p:nvPr/>
        </p:nvSpPr>
        <p:spPr>
          <a:xfrm>
            <a:off x="311700" y="2897175"/>
            <a:ext cx="49302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Idea #2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Split data into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train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and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test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choose hyperparameters that work best on test data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2" name="Shape 482"/>
          <p:cNvSpPr txBox="1"/>
          <p:nvPr/>
        </p:nvSpPr>
        <p:spPr>
          <a:xfrm>
            <a:off x="5693025" y="2897175"/>
            <a:ext cx="30894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BAD</a:t>
            </a: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: No idea how algorithm will perform on new data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3" name="Shape 483"/>
          <p:cNvSpPr/>
          <p:nvPr/>
        </p:nvSpPr>
        <p:spPr>
          <a:xfrm>
            <a:off x="348150" y="2368100"/>
            <a:ext cx="77841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Your Dataset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4" name="Shape 484"/>
          <p:cNvSpPr/>
          <p:nvPr/>
        </p:nvSpPr>
        <p:spPr>
          <a:xfrm>
            <a:off x="311700" y="3623650"/>
            <a:ext cx="63624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train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5" name="Shape 485"/>
          <p:cNvSpPr/>
          <p:nvPr/>
        </p:nvSpPr>
        <p:spPr>
          <a:xfrm>
            <a:off x="6674100" y="3623650"/>
            <a:ext cx="1458300" cy="3936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test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A7113635-1E41-B14A-8574-F2141AF65BE7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4699137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">
            <a:extLst>
              <a:ext uri="{FF2B5EF4-FFF2-40B4-BE49-F238E27FC236}">
                <a16:creationId xmlns:a16="http://schemas.microsoft.com/office/drawing/2014/main" id="{A533E965-148C-2B42-866A-9AEA3B14A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</p:spPr>
        <p:txBody>
          <a:bodyPr/>
          <a:lstStyle/>
          <a:p>
            <a:r>
              <a:rPr lang="en" dirty="0"/>
              <a:t>Hyperparameters</a:t>
            </a:r>
            <a:endParaRPr lang="en-US" dirty="0"/>
          </a:p>
        </p:txBody>
      </p:sp>
      <p:sp>
        <p:nvSpPr>
          <p:cNvPr id="491" name="Shape 491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59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2" name="Shape 492"/>
          <p:cNvSpPr txBox="1"/>
          <p:nvPr/>
        </p:nvSpPr>
        <p:spPr>
          <a:xfrm>
            <a:off x="226575" y="1585225"/>
            <a:ext cx="40434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Idea #1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Choose hyperparameters that work best on the data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3" name="Shape 493"/>
          <p:cNvSpPr txBox="1"/>
          <p:nvPr/>
        </p:nvSpPr>
        <p:spPr>
          <a:xfrm>
            <a:off x="5693025" y="1583725"/>
            <a:ext cx="30894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BAD</a:t>
            </a: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: K = 1 always works perfectly on training data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4" name="Shape 494"/>
          <p:cNvSpPr txBox="1"/>
          <p:nvPr/>
        </p:nvSpPr>
        <p:spPr>
          <a:xfrm>
            <a:off x="311700" y="2897175"/>
            <a:ext cx="49302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Idea #2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Split data into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train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and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test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choose hyperparameters that work best on test data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5" name="Shape 495"/>
          <p:cNvSpPr txBox="1"/>
          <p:nvPr/>
        </p:nvSpPr>
        <p:spPr>
          <a:xfrm>
            <a:off x="5693025" y="2897175"/>
            <a:ext cx="30894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BAD</a:t>
            </a: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: No idea how algorithm will perform on new data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6" name="Shape 496"/>
          <p:cNvSpPr/>
          <p:nvPr/>
        </p:nvSpPr>
        <p:spPr>
          <a:xfrm>
            <a:off x="348150" y="2368100"/>
            <a:ext cx="77841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Your Dataset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7" name="Shape 497"/>
          <p:cNvSpPr/>
          <p:nvPr/>
        </p:nvSpPr>
        <p:spPr>
          <a:xfrm>
            <a:off x="311700" y="3623650"/>
            <a:ext cx="63624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train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8" name="Shape 498"/>
          <p:cNvSpPr/>
          <p:nvPr/>
        </p:nvSpPr>
        <p:spPr>
          <a:xfrm>
            <a:off x="6674100" y="3623650"/>
            <a:ext cx="1458300" cy="3936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test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9" name="Shape 499"/>
          <p:cNvSpPr txBox="1"/>
          <p:nvPr/>
        </p:nvSpPr>
        <p:spPr>
          <a:xfrm>
            <a:off x="311700" y="4166300"/>
            <a:ext cx="55281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Idea #3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Split data into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train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val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and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test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; choose hyperparameters on val and evaluate on test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0" name="Shape 500"/>
          <p:cNvSpPr txBox="1"/>
          <p:nvPr/>
        </p:nvSpPr>
        <p:spPr>
          <a:xfrm>
            <a:off x="6126575" y="4277300"/>
            <a:ext cx="13794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Better!</a:t>
            </a:r>
            <a:endParaRPr sz="1800" b="1" kern="0">
              <a:solidFill>
                <a:srgbClr val="38761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1" name="Shape 501"/>
          <p:cNvSpPr/>
          <p:nvPr/>
        </p:nvSpPr>
        <p:spPr>
          <a:xfrm>
            <a:off x="311700" y="4892775"/>
            <a:ext cx="49830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train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2" name="Shape 502"/>
          <p:cNvSpPr/>
          <p:nvPr/>
        </p:nvSpPr>
        <p:spPr>
          <a:xfrm>
            <a:off x="6674100" y="4892775"/>
            <a:ext cx="1458300" cy="3936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test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3" name="Shape 503"/>
          <p:cNvSpPr/>
          <p:nvPr/>
        </p:nvSpPr>
        <p:spPr>
          <a:xfrm>
            <a:off x="5294700" y="4892775"/>
            <a:ext cx="1379400" cy="393600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validation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9A992A26-1CD0-E249-B239-3CED7B9C5F8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341201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400" b="1" dirty="0"/>
              <a:t>Image Classification</a:t>
            </a:r>
            <a:r>
              <a:rPr lang="en" sz="2400" dirty="0"/>
              <a:t>: A core task in Computer Vision</a:t>
            </a:r>
          </a:p>
        </p:txBody>
      </p:sp>
      <p:cxnSp>
        <p:nvCxnSpPr>
          <p:cNvPr id="100" name="Shape 100"/>
          <p:cNvCxnSpPr/>
          <p:nvPr/>
        </p:nvCxnSpPr>
        <p:spPr>
          <a:xfrm>
            <a:off x="4099725" y="3359300"/>
            <a:ext cx="13566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1" name="Shape 101"/>
          <p:cNvSpPr txBox="1"/>
          <p:nvPr/>
        </p:nvSpPr>
        <p:spPr>
          <a:xfrm>
            <a:off x="5928350" y="3093046"/>
            <a:ext cx="2220600" cy="53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102" name="Shape 102"/>
          <p:cNvSpPr txBox="1"/>
          <p:nvPr/>
        </p:nvSpPr>
        <p:spPr>
          <a:xfrm>
            <a:off x="4184950" y="1933725"/>
            <a:ext cx="4668600" cy="53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(assume given set of discrete labels)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{dog, cat, truck, plane, ...}</a:t>
            </a:r>
          </a:p>
        </p:txBody>
      </p:sp>
      <p:sp>
        <p:nvSpPr>
          <p:cNvPr id="103" name="Shape 103"/>
          <p:cNvSpPr txBox="1"/>
          <p:nvPr/>
        </p:nvSpPr>
        <p:spPr>
          <a:xfrm>
            <a:off x="1261996" y="4643700"/>
            <a:ext cx="1128899" cy="21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3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Nikita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CC-BY 2.0</a:t>
            </a:r>
          </a:p>
        </p:txBody>
      </p:sp>
      <p:pic>
        <p:nvPicPr>
          <p:cNvPr id="104" name="Shape 104"/>
          <p:cNvPicPr preferRelativeResize="0"/>
          <p:nvPr/>
        </p:nvPicPr>
        <p:blipFill rotWithShape="1">
          <a:blip r:embed="rId6">
            <a:alphaModFix/>
          </a:blip>
          <a:srcRect t="13186"/>
          <a:stretch/>
        </p:blipFill>
        <p:spPr>
          <a:xfrm>
            <a:off x="815549" y="1839863"/>
            <a:ext cx="2021800" cy="28038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2199557D-AEE3-6F43-8720-268B09B3698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1173277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">
            <a:extLst>
              <a:ext uri="{FF2B5EF4-FFF2-40B4-BE49-F238E27FC236}">
                <a16:creationId xmlns:a16="http://schemas.microsoft.com/office/drawing/2014/main" id="{06B0D821-FF6C-3A41-B9B6-789A4C56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</p:spPr>
        <p:txBody>
          <a:bodyPr/>
          <a:lstStyle/>
          <a:p>
            <a:r>
              <a:rPr lang="en" dirty="0"/>
              <a:t>Hyperparameters</a:t>
            </a:r>
            <a:endParaRPr lang="en-US" dirty="0"/>
          </a:p>
        </p:txBody>
      </p:sp>
      <p:sp>
        <p:nvSpPr>
          <p:cNvPr id="509" name="Shape 509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60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0" name="Shape 510"/>
          <p:cNvSpPr/>
          <p:nvPr/>
        </p:nvSpPr>
        <p:spPr>
          <a:xfrm>
            <a:off x="348150" y="1606100"/>
            <a:ext cx="77841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Your Dataset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1" name="Shape 511"/>
          <p:cNvSpPr/>
          <p:nvPr/>
        </p:nvSpPr>
        <p:spPr>
          <a:xfrm>
            <a:off x="6325650" y="3179575"/>
            <a:ext cx="1806600" cy="3936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test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2" name="Shape 512"/>
          <p:cNvSpPr/>
          <p:nvPr/>
        </p:nvSpPr>
        <p:spPr>
          <a:xfrm>
            <a:off x="348150" y="317957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1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3" name="Shape 513"/>
          <p:cNvSpPr/>
          <p:nvPr/>
        </p:nvSpPr>
        <p:spPr>
          <a:xfrm>
            <a:off x="1543650" y="317957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2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4" name="Shape 514"/>
          <p:cNvSpPr/>
          <p:nvPr/>
        </p:nvSpPr>
        <p:spPr>
          <a:xfrm>
            <a:off x="2739150" y="317957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3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5" name="Shape 515"/>
          <p:cNvSpPr/>
          <p:nvPr/>
        </p:nvSpPr>
        <p:spPr>
          <a:xfrm>
            <a:off x="3934650" y="317957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4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6" name="Shape 516"/>
          <p:cNvSpPr/>
          <p:nvPr/>
        </p:nvSpPr>
        <p:spPr>
          <a:xfrm>
            <a:off x="5130150" y="3179575"/>
            <a:ext cx="1195500" cy="393600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5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7" name="Shape 517"/>
          <p:cNvSpPr txBox="1"/>
          <p:nvPr/>
        </p:nvSpPr>
        <p:spPr>
          <a:xfrm>
            <a:off x="348150" y="2311175"/>
            <a:ext cx="5360400" cy="7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Idea #4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Cross-Validation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Split data into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folds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try each fold as validation and average the results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8" name="Shape 518"/>
          <p:cNvSpPr/>
          <p:nvPr/>
        </p:nvSpPr>
        <p:spPr>
          <a:xfrm>
            <a:off x="6325650" y="3719525"/>
            <a:ext cx="1806600" cy="3936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test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9" name="Shape 519"/>
          <p:cNvSpPr/>
          <p:nvPr/>
        </p:nvSpPr>
        <p:spPr>
          <a:xfrm>
            <a:off x="348150" y="371952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1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0" name="Shape 520"/>
          <p:cNvSpPr/>
          <p:nvPr/>
        </p:nvSpPr>
        <p:spPr>
          <a:xfrm>
            <a:off x="1543650" y="371952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2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1" name="Shape 521"/>
          <p:cNvSpPr/>
          <p:nvPr/>
        </p:nvSpPr>
        <p:spPr>
          <a:xfrm>
            <a:off x="2739150" y="371952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3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2" name="Shape 522"/>
          <p:cNvSpPr/>
          <p:nvPr/>
        </p:nvSpPr>
        <p:spPr>
          <a:xfrm>
            <a:off x="3934650" y="3719525"/>
            <a:ext cx="1195500" cy="393600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4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3" name="Shape 523"/>
          <p:cNvSpPr/>
          <p:nvPr/>
        </p:nvSpPr>
        <p:spPr>
          <a:xfrm>
            <a:off x="5130150" y="371952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5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4" name="Shape 524"/>
          <p:cNvSpPr/>
          <p:nvPr/>
        </p:nvSpPr>
        <p:spPr>
          <a:xfrm>
            <a:off x="6325650" y="4259475"/>
            <a:ext cx="1806600" cy="3936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test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5" name="Shape 525"/>
          <p:cNvSpPr/>
          <p:nvPr/>
        </p:nvSpPr>
        <p:spPr>
          <a:xfrm>
            <a:off x="348150" y="425947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1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6" name="Shape 526"/>
          <p:cNvSpPr/>
          <p:nvPr/>
        </p:nvSpPr>
        <p:spPr>
          <a:xfrm>
            <a:off x="1543650" y="425947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2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7" name="Shape 527"/>
          <p:cNvSpPr/>
          <p:nvPr/>
        </p:nvSpPr>
        <p:spPr>
          <a:xfrm>
            <a:off x="2739150" y="4259475"/>
            <a:ext cx="1195500" cy="393600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3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8" name="Shape 528"/>
          <p:cNvSpPr/>
          <p:nvPr/>
        </p:nvSpPr>
        <p:spPr>
          <a:xfrm>
            <a:off x="3934650" y="425947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4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9" name="Shape 529"/>
          <p:cNvSpPr/>
          <p:nvPr/>
        </p:nvSpPr>
        <p:spPr>
          <a:xfrm>
            <a:off x="5130150" y="425947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5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0" name="Shape 530"/>
          <p:cNvSpPr txBox="1"/>
          <p:nvPr/>
        </p:nvSpPr>
        <p:spPr>
          <a:xfrm>
            <a:off x="348150" y="4753050"/>
            <a:ext cx="76299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Useful for small datasets, but not used too frequently in deep learning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3C03A126-CA50-934D-B64B-163EBEA1D5F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8653517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Setting Hyperparameters</a:t>
            </a:r>
            <a:endParaRPr dirty="0"/>
          </a:p>
        </p:txBody>
      </p:sp>
      <p:sp>
        <p:nvSpPr>
          <p:cNvPr id="536" name="Shape 536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61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37" name="Shape 5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426" y="1609064"/>
            <a:ext cx="4225851" cy="3429675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Shape 538"/>
          <p:cNvSpPr txBox="1"/>
          <p:nvPr/>
        </p:nvSpPr>
        <p:spPr>
          <a:xfrm>
            <a:off x="5274000" y="1303950"/>
            <a:ext cx="3558300" cy="37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Example of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5-fold cross-validation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for the value of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k.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Each point: single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outcome. 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 line goes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through the mean, bars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indicated standard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deviation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(Seems that k ~= 7 works best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for this data)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D48F727-66D4-2C4D-AA0E-D711D72A8654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5447644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Completion </a:t>
            </a:r>
            <a:r>
              <a:rPr lang="en-US" sz="1500" dirty="0"/>
              <a:t>[Hayes &amp; </a:t>
            </a:r>
            <a:r>
              <a:rPr lang="en-US" sz="1500" dirty="0" err="1"/>
              <a:t>Efros</a:t>
            </a:r>
            <a:r>
              <a:rPr lang="en-US" sz="1500" dirty="0"/>
              <a:t>, SIGGRAPH07]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8" name="Picture 7" descr="low_res_square_teas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2" y="1092930"/>
            <a:ext cx="7636968" cy="576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286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703" name="Picture 7" descr="1024x758_mont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3705" name="Text Box 9"/>
          <p:cNvSpPr txBox="1">
            <a:spLocks noChangeArrowheads="1"/>
          </p:cNvSpPr>
          <p:nvPr/>
        </p:nvSpPr>
        <p:spPr bwMode="auto">
          <a:xfrm>
            <a:off x="6629400" y="6583363"/>
            <a:ext cx="25019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66FF"/>
                </a:solidFill>
              </a:rPr>
              <a:t>Hays and Efros, SIGGRAPH 2007</a:t>
            </a:r>
          </a:p>
        </p:txBody>
      </p:sp>
    </p:spTree>
    <p:extLst>
      <p:ext uri="{BB962C8B-B14F-4D97-AF65-F5344CB8AC3E}">
        <p14:creationId xmlns:p14="http://schemas.microsoft.com/office/powerpoint/2010/main" val="1761588230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890" name="Picture 2" descr="teaser_inp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90800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7892" name="Text Box 4"/>
          <p:cNvSpPr txBox="1">
            <a:spLocks noChangeArrowheads="1"/>
          </p:cNvSpPr>
          <p:nvPr/>
        </p:nvSpPr>
        <p:spPr bwMode="auto">
          <a:xfrm>
            <a:off x="4495800" y="6096000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… 200 total</a:t>
            </a:r>
          </a:p>
        </p:txBody>
      </p:sp>
      <p:pic>
        <p:nvPicPr>
          <p:cNvPr id="677893" name="Picture 5" descr="montage_6x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485775"/>
            <a:ext cx="6324600" cy="5534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7894" name="Text Box 6"/>
          <p:cNvSpPr txBox="1">
            <a:spLocks noChangeArrowheads="1"/>
          </p:cNvSpPr>
          <p:nvPr/>
        </p:nvSpPr>
        <p:spPr bwMode="auto">
          <a:xfrm>
            <a:off x="6629400" y="6583363"/>
            <a:ext cx="25019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66FF"/>
                </a:solidFill>
              </a:rPr>
              <a:t>Hays and Efros, SIGGRAPH 2007</a:t>
            </a:r>
          </a:p>
        </p:txBody>
      </p:sp>
    </p:spTree>
    <p:extLst>
      <p:ext uri="{BB962C8B-B14F-4D97-AF65-F5344CB8AC3E}">
        <p14:creationId xmlns:p14="http://schemas.microsoft.com/office/powerpoint/2010/main" val="12210414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222" name="Picture 6" descr="0007_landscape_00084_132090349_27e120a56c_1_11254121@N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1676400"/>
            <a:ext cx="5003800" cy="3752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9220" name="Picture 4" descr="IMG_0681_mask_r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192338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9221" name="Picture 5" descr="IMG_0681_contex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192338"/>
            <a:ext cx="39116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9223" name="Rectangle 7"/>
          <p:cNvSpPr>
            <a:spLocks noGrp="1" noChangeArrowheads="1"/>
          </p:cNvSpPr>
          <p:nvPr>
            <p:ph type="title"/>
          </p:nvPr>
        </p:nvSpPr>
        <p:spPr>
          <a:xfrm>
            <a:off x="304800" y="150813"/>
            <a:ext cx="8402638" cy="1219200"/>
          </a:xfrm>
          <a:noFill/>
          <a:ln/>
        </p:spPr>
        <p:txBody>
          <a:bodyPr/>
          <a:lstStyle/>
          <a:p>
            <a:r>
              <a:rPr lang="en-US" b="0"/>
              <a:t>Context Matching</a:t>
            </a:r>
          </a:p>
        </p:txBody>
      </p:sp>
      <p:sp>
        <p:nvSpPr>
          <p:cNvPr id="649224" name="Text Box 8"/>
          <p:cNvSpPr txBox="1">
            <a:spLocks noChangeArrowheads="1"/>
          </p:cNvSpPr>
          <p:nvPr/>
        </p:nvSpPr>
        <p:spPr bwMode="auto">
          <a:xfrm>
            <a:off x="6629400" y="6583363"/>
            <a:ext cx="25019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66FF"/>
                </a:solidFill>
              </a:rPr>
              <a:t>Hays and Efros, SIGGRAPH 2007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997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5 0.00348 L 0.43195 -0.06689 L 0.55417 -0.05995 L 0.43195 -0.05231 L 0.55417 -0.0449 L 0.43195 -0.03773 L 0.55417 -0.03009 L 0.43195 -0.02291 L 0.55417 -0.01527 L 0.43195 -0.00787 L 0.55417 -0.00069 L 0.43195 0.00718 L 0.55417 0.01413 L 0.43195 0.02176 L 0.55417 0.02917 L 0.43195 0.03635 L 0.55417 0.04422 " pathEditMode="relative" rAng="0" ptsTypes="FFFFFFFFFFFFFFFFF">
                                      <p:cBhvr>
                                        <p:cTn id="6" dur="3000" fill="hold"/>
                                        <p:tgtEl>
                                          <p:spTgt spid="649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61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674" name="Picture 2" descr="0007_landscape_00084_132090349_27e120a56c_1_11254121@N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8677" name="Picture 5" descr="0007_landscape_00084_132090349_27e120a56c_1_11254121@N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" t="13704" r="17084" b="7964"/>
          <a:stretch>
            <a:fillRect/>
          </a:stretch>
        </p:blipFill>
        <p:spPr bwMode="auto">
          <a:xfrm>
            <a:off x="444500" y="939800"/>
            <a:ext cx="7137400" cy="5372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8675" name="Picture 3" descr="IMG_0681_mask_r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942975"/>
            <a:ext cx="7143750" cy="5357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8676" name="Picture 4" descr="teaser_outpu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946150"/>
            <a:ext cx="7143750" cy="5357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8678" name="Text Box 6"/>
          <p:cNvSpPr txBox="1">
            <a:spLocks noChangeArrowheads="1"/>
          </p:cNvSpPr>
          <p:nvPr/>
        </p:nvSpPr>
        <p:spPr bwMode="auto">
          <a:xfrm>
            <a:off x="1524000" y="6338888"/>
            <a:ext cx="4876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/>
              <a:t>Graph cut + Poisson blending</a:t>
            </a:r>
          </a:p>
        </p:txBody>
      </p:sp>
      <p:sp>
        <p:nvSpPr>
          <p:cNvPr id="668679" name="Text Box 7"/>
          <p:cNvSpPr txBox="1">
            <a:spLocks noChangeArrowheads="1"/>
          </p:cNvSpPr>
          <p:nvPr/>
        </p:nvSpPr>
        <p:spPr bwMode="auto">
          <a:xfrm>
            <a:off x="6629400" y="6583363"/>
            <a:ext cx="25019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66FF"/>
                </a:solidFill>
              </a:rPr>
              <a:t>Hays and Efros, SIGGRAPH 2007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551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686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6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867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500" name="Picture 4" descr="IMG_15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300038"/>
            <a:ext cx="5384800" cy="62531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502" name="Text Box 6"/>
          <p:cNvSpPr txBox="1">
            <a:spLocks noChangeArrowheads="1"/>
          </p:cNvSpPr>
          <p:nvPr/>
        </p:nvSpPr>
        <p:spPr bwMode="auto">
          <a:xfrm>
            <a:off x="6629400" y="6583363"/>
            <a:ext cx="25019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66FF"/>
                </a:solidFill>
              </a:rPr>
              <a:t>Hays and Efros, SIGGRAPH 2007</a:t>
            </a:r>
          </a:p>
        </p:txBody>
      </p:sp>
    </p:spTree>
    <p:extLst>
      <p:ext uri="{BB962C8B-B14F-4D97-AF65-F5344CB8AC3E}">
        <p14:creationId xmlns:p14="http://schemas.microsoft.com/office/powerpoint/2010/main" val="15211142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7" name="Picture 3" descr="IMG_1534_mask_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301625"/>
            <a:ext cx="5384800" cy="62499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6549" name="Text Box 5"/>
          <p:cNvSpPr txBox="1">
            <a:spLocks noChangeArrowheads="1"/>
          </p:cNvSpPr>
          <p:nvPr/>
        </p:nvSpPr>
        <p:spPr bwMode="auto">
          <a:xfrm>
            <a:off x="6629400" y="6583363"/>
            <a:ext cx="25019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66FF"/>
                </a:solidFill>
              </a:rPr>
              <a:t>Hays and Efros, SIGGRAPH 2007</a:t>
            </a:r>
          </a:p>
        </p:txBody>
      </p:sp>
    </p:spTree>
    <p:extLst>
      <p:ext uri="{BB962C8B-B14F-4D97-AF65-F5344CB8AC3E}">
        <p14:creationId xmlns:p14="http://schemas.microsoft.com/office/powerpoint/2010/main" val="122967960"/>
      </p:ext>
    </p:extLst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594" name="Picture 2" descr="IMG_1534_mask_output_004_0019_unlabelled_world-0107_image_1071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303213"/>
            <a:ext cx="5384800" cy="62515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2596" name="Text Box 4"/>
          <p:cNvSpPr txBox="1">
            <a:spLocks noChangeArrowheads="1"/>
          </p:cNvSpPr>
          <p:nvPr/>
        </p:nvSpPr>
        <p:spPr bwMode="auto">
          <a:xfrm>
            <a:off x="6629400" y="6583363"/>
            <a:ext cx="25019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66FF"/>
                </a:solidFill>
              </a:rPr>
              <a:t>Hays and Efros, SIGGRAPH 2007</a:t>
            </a:r>
          </a:p>
        </p:txBody>
      </p:sp>
    </p:spTree>
    <p:extLst>
      <p:ext uri="{BB962C8B-B14F-4D97-AF65-F5344CB8AC3E}">
        <p14:creationId xmlns:p14="http://schemas.microsoft.com/office/powerpoint/2010/main" val="134038618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/>
          <p:nvPr/>
        </p:nvSpPr>
        <p:spPr>
          <a:xfrm>
            <a:off x="1261996" y="4643700"/>
            <a:ext cx="1128899" cy="21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3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Nikita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CC-BY 2.0</a:t>
            </a:r>
          </a:p>
        </p:txBody>
      </p:sp>
      <p:pic>
        <p:nvPicPr>
          <p:cNvPr id="110" name="Shape 110"/>
          <p:cNvPicPr preferRelativeResize="0"/>
          <p:nvPr/>
        </p:nvPicPr>
        <p:blipFill rotWithShape="1">
          <a:blip r:embed="rId6">
            <a:alphaModFix/>
          </a:blip>
          <a:srcRect t="13186"/>
          <a:stretch/>
        </p:blipFill>
        <p:spPr>
          <a:xfrm>
            <a:off x="815549" y="1839863"/>
            <a:ext cx="2021800" cy="2803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400" b="1" dirty="0"/>
              <a:t>The Problem</a:t>
            </a:r>
            <a:r>
              <a:rPr lang="en" sz="2400" dirty="0"/>
              <a:t>: Semantic Gap</a:t>
            </a:r>
          </a:p>
        </p:txBody>
      </p:sp>
      <p:pic>
        <p:nvPicPr>
          <p:cNvPr id="113" name="Shape 1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07775" y="1251300"/>
            <a:ext cx="2543374" cy="1847274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4" name="Shape 114"/>
          <p:cNvSpPr/>
          <p:nvPr/>
        </p:nvSpPr>
        <p:spPr>
          <a:xfrm>
            <a:off x="2003550" y="3044962"/>
            <a:ext cx="393600" cy="3936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15" name="Shape 115"/>
          <p:cNvCxnSpPr/>
          <p:nvPr/>
        </p:nvCxnSpPr>
        <p:spPr>
          <a:xfrm rot="10800000" flipH="1">
            <a:off x="2391100" y="1238350"/>
            <a:ext cx="2607900" cy="18195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16" name="Shape 116"/>
          <p:cNvCxnSpPr/>
          <p:nvPr/>
        </p:nvCxnSpPr>
        <p:spPr>
          <a:xfrm rot="10800000" flipH="1">
            <a:off x="2397675" y="3110300"/>
            <a:ext cx="2594700" cy="341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17" name="Shape 117"/>
          <p:cNvSpPr txBox="1"/>
          <p:nvPr/>
        </p:nvSpPr>
        <p:spPr>
          <a:xfrm>
            <a:off x="5136300" y="3110294"/>
            <a:ext cx="22863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What the computer sees</a:t>
            </a:r>
          </a:p>
        </p:txBody>
      </p:sp>
      <p:sp>
        <p:nvSpPr>
          <p:cNvPr id="118" name="Shape 118"/>
          <p:cNvSpPr txBox="1"/>
          <p:nvPr/>
        </p:nvSpPr>
        <p:spPr>
          <a:xfrm>
            <a:off x="4890450" y="3644325"/>
            <a:ext cx="2778000" cy="126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An image is just a big grid of numbers between [0, 255]: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e.g. 800 x 600 x 3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(3 channels RGB)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4B32585C-1042-7841-B087-E176E7759725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06422971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3" name="Picture 3" descr="IMG_29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752475"/>
            <a:ext cx="7143750" cy="53546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0885" name="Text Box 5"/>
          <p:cNvSpPr txBox="1">
            <a:spLocks noChangeArrowheads="1"/>
          </p:cNvSpPr>
          <p:nvPr/>
        </p:nvSpPr>
        <p:spPr bwMode="auto">
          <a:xfrm>
            <a:off x="6629400" y="6583363"/>
            <a:ext cx="25019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66FF"/>
                </a:solidFill>
              </a:rPr>
              <a:t>Hays and Efros, SIGGRAPH 2007</a:t>
            </a:r>
          </a:p>
        </p:txBody>
      </p:sp>
    </p:spTree>
    <p:extLst>
      <p:ext uri="{BB962C8B-B14F-4D97-AF65-F5344CB8AC3E}">
        <p14:creationId xmlns:p14="http://schemas.microsoft.com/office/powerpoint/2010/main" val="1668120672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7" name="Picture 3" descr="IMG_2913_mask_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750888"/>
            <a:ext cx="7143750" cy="53578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1909" name="Text Box 5"/>
          <p:cNvSpPr txBox="1">
            <a:spLocks noChangeArrowheads="1"/>
          </p:cNvSpPr>
          <p:nvPr/>
        </p:nvSpPr>
        <p:spPr bwMode="auto">
          <a:xfrm>
            <a:off x="6629400" y="6583363"/>
            <a:ext cx="25019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66FF"/>
                </a:solidFill>
              </a:rPr>
              <a:t>Hays and Efros, SIGGRAPH 2007</a:t>
            </a:r>
          </a:p>
        </p:txBody>
      </p:sp>
    </p:spTree>
    <p:extLst>
      <p:ext uri="{BB962C8B-B14F-4D97-AF65-F5344CB8AC3E}">
        <p14:creationId xmlns:p14="http://schemas.microsoft.com/office/powerpoint/2010/main" val="1215199060"/>
      </p:ext>
    </p:extLst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810" name="Picture 2" descr="IMG_2913_mask_output_006_0001_river_00263_257255557_d4668b81ae_101_41825958@N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747713"/>
            <a:ext cx="7143750" cy="53578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1811" name="Text Box 3"/>
          <p:cNvSpPr txBox="1">
            <a:spLocks noChangeArrowheads="1"/>
          </p:cNvSpPr>
          <p:nvPr/>
        </p:nvSpPr>
        <p:spPr bwMode="auto">
          <a:xfrm>
            <a:off x="6629400" y="6583363"/>
            <a:ext cx="25019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66FF"/>
                </a:solidFill>
              </a:rPr>
              <a:t>Hays and Efros, SIGGRAPH 2007</a:t>
            </a:r>
          </a:p>
        </p:txBody>
      </p:sp>
    </p:spTree>
    <p:extLst>
      <p:ext uri="{BB962C8B-B14F-4D97-AF65-F5344CB8AC3E}">
        <p14:creationId xmlns:p14="http://schemas.microsoft.com/office/powerpoint/2010/main" val="2644909420"/>
      </p:ext>
    </p:extLst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Problems with Instance-Based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Expensive</a:t>
            </a:r>
          </a:p>
          <a:p>
            <a:pPr lvl="1"/>
            <a:r>
              <a:rPr lang="en-US" dirty="0"/>
              <a:t>No Learning: most real work done during testing</a:t>
            </a:r>
          </a:p>
          <a:p>
            <a:pPr lvl="1"/>
            <a:r>
              <a:rPr lang="en-US" dirty="0"/>
              <a:t>For every test sample, must search through all dataset – very slow!</a:t>
            </a:r>
          </a:p>
          <a:p>
            <a:pPr lvl="1"/>
            <a:r>
              <a:rPr lang="en-US" dirty="0"/>
              <a:t>Must use tricks like approximate nearest </a:t>
            </a:r>
            <a:r>
              <a:rPr lang="en-US" dirty="0" err="1"/>
              <a:t>neighbour</a:t>
            </a:r>
            <a:r>
              <a:rPr lang="en-US" dirty="0"/>
              <a:t> search</a:t>
            </a:r>
          </a:p>
          <a:p>
            <a:endParaRPr lang="en-US" dirty="0"/>
          </a:p>
          <a:p>
            <a:r>
              <a:rPr lang="en-US" dirty="0"/>
              <a:t>Doesn’t work well when large number of irrelevant features</a:t>
            </a:r>
          </a:p>
          <a:p>
            <a:pPr lvl="1"/>
            <a:r>
              <a:rPr lang="en-US" dirty="0"/>
              <a:t>Distances overwhelmed by noisy features</a:t>
            </a:r>
          </a:p>
          <a:p>
            <a:endParaRPr lang="en-US" dirty="0"/>
          </a:p>
          <a:p>
            <a:r>
              <a:rPr lang="en-US" dirty="0"/>
              <a:t>Curse of Dimensionality</a:t>
            </a:r>
          </a:p>
          <a:p>
            <a:pPr lvl="1"/>
            <a:r>
              <a:rPr lang="en-US" dirty="0"/>
              <a:t>Distances become meaningless in high dimensions</a:t>
            </a:r>
          </a:p>
          <a:p>
            <a:pPr lvl="1"/>
            <a:r>
              <a:rPr lang="en-US" dirty="0"/>
              <a:t>(See proof next)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89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hape 543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74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44" name="Shape 544"/>
          <p:cNvSpPr txBox="1"/>
          <p:nvPr/>
        </p:nvSpPr>
        <p:spPr>
          <a:xfrm>
            <a:off x="382500" y="1153150"/>
            <a:ext cx="81120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k-Nearest Neighbor on images </a:t>
            </a: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never used.</a:t>
            </a:r>
            <a:endParaRPr sz="24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45" name="Shape 545"/>
          <p:cNvSpPr txBox="1"/>
          <p:nvPr/>
        </p:nvSpPr>
        <p:spPr>
          <a:xfrm>
            <a:off x="505200" y="1862300"/>
            <a:ext cx="7845000" cy="11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810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Very slow at test time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810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Distance metrics on pixels are not informative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46" name="Shape 546"/>
          <p:cNvSpPr txBox="1"/>
          <p:nvPr/>
        </p:nvSpPr>
        <p:spPr>
          <a:xfrm>
            <a:off x="1688350" y="4953100"/>
            <a:ext cx="6244800" cy="2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(all 3 images have same L2 distance to the one on the left)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47" name="Shape 5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200" y="3180926"/>
            <a:ext cx="1860662" cy="1676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Shape 5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7737" y="3180926"/>
            <a:ext cx="1860662" cy="1676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Shape 5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0274" y="3180926"/>
            <a:ext cx="1860662" cy="1676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Shape 5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92811" y="3180926"/>
            <a:ext cx="1860662" cy="1676305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Shape 551"/>
          <p:cNvSpPr txBox="1"/>
          <p:nvPr/>
        </p:nvSpPr>
        <p:spPr>
          <a:xfrm>
            <a:off x="1036225" y="2835850"/>
            <a:ext cx="798600" cy="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Original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2" name="Shape 552"/>
          <p:cNvSpPr txBox="1"/>
          <p:nvPr/>
        </p:nvSpPr>
        <p:spPr>
          <a:xfrm>
            <a:off x="3098763" y="2835850"/>
            <a:ext cx="798600" cy="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Boxed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3" name="Shape 553"/>
          <p:cNvSpPr txBox="1"/>
          <p:nvPr/>
        </p:nvSpPr>
        <p:spPr>
          <a:xfrm>
            <a:off x="5161288" y="2835850"/>
            <a:ext cx="798600" cy="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Shifted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4" name="Shape 554"/>
          <p:cNvSpPr txBox="1"/>
          <p:nvPr/>
        </p:nvSpPr>
        <p:spPr>
          <a:xfrm>
            <a:off x="7223813" y="2835850"/>
            <a:ext cx="798600" cy="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Tinted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5" name="Shape 555"/>
          <p:cNvSpPr txBox="1"/>
          <p:nvPr/>
        </p:nvSpPr>
        <p:spPr>
          <a:xfrm>
            <a:off x="46575" y="5095950"/>
            <a:ext cx="8934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7"/>
              </a:rPr>
              <a:t>Original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8"/>
              </a:rPr>
              <a:t>CC0 public domain</a:t>
            </a: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AA283BBE-AFE7-BF4B-860C-D61C725EBA2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11322238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hape 560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75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1" name="Shape 561"/>
          <p:cNvSpPr txBox="1"/>
          <p:nvPr/>
        </p:nvSpPr>
        <p:spPr>
          <a:xfrm>
            <a:off x="382500" y="1153150"/>
            <a:ext cx="81120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k-Nearest Neighbor on images </a:t>
            </a:r>
            <a:r>
              <a:rPr lang="en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never used.</a:t>
            </a:r>
            <a:endParaRPr sz="24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2" name="Shape 562"/>
          <p:cNvSpPr txBox="1"/>
          <p:nvPr/>
        </p:nvSpPr>
        <p:spPr>
          <a:xfrm>
            <a:off x="505200" y="1862300"/>
            <a:ext cx="7845000" cy="11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810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Curse of dimensionality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63" name="Shape 563"/>
          <p:cNvCxnSpPr/>
          <p:nvPr/>
        </p:nvCxnSpPr>
        <p:spPr>
          <a:xfrm>
            <a:off x="332075" y="4226525"/>
            <a:ext cx="19761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4" name="Shape 564"/>
          <p:cNvSpPr/>
          <p:nvPr/>
        </p:nvSpPr>
        <p:spPr>
          <a:xfrm>
            <a:off x="469750" y="4161725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5" name="Shape 565"/>
          <p:cNvSpPr/>
          <p:nvPr/>
        </p:nvSpPr>
        <p:spPr>
          <a:xfrm>
            <a:off x="968863" y="4161725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6" name="Shape 566"/>
          <p:cNvSpPr/>
          <p:nvPr/>
        </p:nvSpPr>
        <p:spPr>
          <a:xfrm>
            <a:off x="2005650" y="4161725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7" name="Shape 567"/>
          <p:cNvSpPr/>
          <p:nvPr/>
        </p:nvSpPr>
        <p:spPr>
          <a:xfrm>
            <a:off x="1467963" y="4161725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8" name="Shape 568"/>
          <p:cNvSpPr/>
          <p:nvPr/>
        </p:nvSpPr>
        <p:spPr>
          <a:xfrm>
            <a:off x="2956200" y="3100850"/>
            <a:ext cx="1976100" cy="1976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9" name="Shape 569"/>
          <p:cNvSpPr/>
          <p:nvPr/>
        </p:nvSpPr>
        <p:spPr>
          <a:xfrm>
            <a:off x="3111500" y="4678600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0" name="Shape 570"/>
          <p:cNvSpPr/>
          <p:nvPr/>
        </p:nvSpPr>
        <p:spPr>
          <a:xfrm>
            <a:off x="4129013" y="4678600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1" name="Shape 571"/>
          <p:cNvSpPr/>
          <p:nvPr/>
        </p:nvSpPr>
        <p:spPr>
          <a:xfrm>
            <a:off x="4647400" y="4678600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2" name="Shape 572"/>
          <p:cNvSpPr/>
          <p:nvPr/>
        </p:nvSpPr>
        <p:spPr>
          <a:xfrm>
            <a:off x="3610613" y="4678600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3" name="Shape 573"/>
          <p:cNvSpPr/>
          <p:nvPr/>
        </p:nvSpPr>
        <p:spPr>
          <a:xfrm>
            <a:off x="3111500" y="4226525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4" name="Shape 574"/>
          <p:cNvSpPr/>
          <p:nvPr/>
        </p:nvSpPr>
        <p:spPr>
          <a:xfrm>
            <a:off x="3610613" y="4226525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5" name="Shape 575"/>
          <p:cNvSpPr/>
          <p:nvPr/>
        </p:nvSpPr>
        <p:spPr>
          <a:xfrm>
            <a:off x="4647400" y="4226525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6" name="Shape 576"/>
          <p:cNvSpPr/>
          <p:nvPr/>
        </p:nvSpPr>
        <p:spPr>
          <a:xfrm>
            <a:off x="4109713" y="4226525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7" name="Shape 577"/>
          <p:cNvSpPr/>
          <p:nvPr/>
        </p:nvSpPr>
        <p:spPr>
          <a:xfrm>
            <a:off x="3111500" y="3817100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8" name="Shape 578"/>
          <p:cNvSpPr/>
          <p:nvPr/>
        </p:nvSpPr>
        <p:spPr>
          <a:xfrm>
            <a:off x="3610613" y="3817100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9" name="Shape 579"/>
          <p:cNvSpPr/>
          <p:nvPr/>
        </p:nvSpPr>
        <p:spPr>
          <a:xfrm>
            <a:off x="4647400" y="3817100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0" name="Shape 580"/>
          <p:cNvSpPr/>
          <p:nvPr/>
        </p:nvSpPr>
        <p:spPr>
          <a:xfrm>
            <a:off x="4109713" y="3817100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1" name="Shape 581"/>
          <p:cNvSpPr/>
          <p:nvPr/>
        </p:nvSpPr>
        <p:spPr>
          <a:xfrm>
            <a:off x="3111500" y="3407675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2" name="Shape 582"/>
          <p:cNvSpPr/>
          <p:nvPr/>
        </p:nvSpPr>
        <p:spPr>
          <a:xfrm>
            <a:off x="4129000" y="3407675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3" name="Shape 583"/>
          <p:cNvSpPr/>
          <p:nvPr/>
        </p:nvSpPr>
        <p:spPr>
          <a:xfrm>
            <a:off x="4647400" y="3407675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4" name="Shape 584"/>
          <p:cNvSpPr/>
          <p:nvPr/>
        </p:nvSpPr>
        <p:spPr>
          <a:xfrm>
            <a:off x="3610613" y="3407675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5" name="Shape 585"/>
          <p:cNvSpPr/>
          <p:nvPr/>
        </p:nvSpPr>
        <p:spPr>
          <a:xfrm>
            <a:off x="6000375" y="2517575"/>
            <a:ext cx="2754900" cy="2663700"/>
          </a:xfrm>
          <a:prstGeom prst="cube">
            <a:avLst>
              <a:gd name="adj" fmla="val 2748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6" name="Shape 586"/>
          <p:cNvSpPr/>
          <p:nvPr/>
        </p:nvSpPr>
        <p:spPr>
          <a:xfrm>
            <a:off x="6098700" y="480266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7" name="Shape 587"/>
          <p:cNvSpPr/>
          <p:nvPr/>
        </p:nvSpPr>
        <p:spPr>
          <a:xfrm>
            <a:off x="7116213" y="480266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8" name="Shape 588"/>
          <p:cNvSpPr/>
          <p:nvPr/>
        </p:nvSpPr>
        <p:spPr>
          <a:xfrm>
            <a:off x="7634600" y="480266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9" name="Shape 589"/>
          <p:cNvSpPr/>
          <p:nvPr/>
        </p:nvSpPr>
        <p:spPr>
          <a:xfrm>
            <a:off x="6597813" y="4802663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0" name="Shape 590"/>
          <p:cNvSpPr/>
          <p:nvPr/>
        </p:nvSpPr>
        <p:spPr>
          <a:xfrm>
            <a:off x="6098700" y="435058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1" name="Shape 591"/>
          <p:cNvSpPr/>
          <p:nvPr/>
        </p:nvSpPr>
        <p:spPr>
          <a:xfrm>
            <a:off x="6597813" y="435058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2" name="Shape 592"/>
          <p:cNvSpPr/>
          <p:nvPr/>
        </p:nvSpPr>
        <p:spPr>
          <a:xfrm>
            <a:off x="7634600" y="4350588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3" name="Shape 593"/>
          <p:cNvSpPr/>
          <p:nvPr/>
        </p:nvSpPr>
        <p:spPr>
          <a:xfrm>
            <a:off x="7096913" y="4350588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4" name="Shape 594"/>
          <p:cNvSpPr/>
          <p:nvPr/>
        </p:nvSpPr>
        <p:spPr>
          <a:xfrm>
            <a:off x="6098700" y="394116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5" name="Shape 595"/>
          <p:cNvSpPr/>
          <p:nvPr/>
        </p:nvSpPr>
        <p:spPr>
          <a:xfrm>
            <a:off x="6597813" y="394116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6" name="Shape 596"/>
          <p:cNvSpPr/>
          <p:nvPr/>
        </p:nvSpPr>
        <p:spPr>
          <a:xfrm>
            <a:off x="7634600" y="3941163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7" name="Shape 597"/>
          <p:cNvSpPr/>
          <p:nvPr/>
        </p:nvSpPr>
        <p:spPr>
          <a:xfrm>
            <a:off x="7096913" y="3941163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8" name="Shape 598"/>
          <p:cNvSpPr/>
          <p:nvPr/>
        </p:nvSpPr>
        <p:spPr>
          <a:xfrm>
            <a:off x="6098700" y="353173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9" name="Shape 599"/>
          <p:cNvSpPr/>
          <p:nvPr/>
        </p:nvSpPr>
        <p:spPr>
          <a:xfrm>
            <a:off x="7116200" y="353173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0" name="Shape 600"/>
          <p:cNvSpPr/>
          <p:nvPr/>
        </p:nvSpPr>
        <p:spPr>
          <a:xfrm>
            <a:off x="7634600" y="353173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1" name="Shape 601"/>
          <p:cNvSpPr/>
          <p:nvPr/>
        </p:nvSpPr>
        <p:spPr>
          <a:xfrm>
            <a:off x="6597813" y="3531738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2" name="Shape 602"/>
          <p:cNvSpPr/>
          <p:nvPr/>
        </p:nvSpPr>
        <p:spPr>
          <a:xfrm>
            <a:off x="6240150" y="307653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3" name="Shape 603"/>
          <p:cNvSpPr/>
          <p:nvPr/>
        </p:nvSpPr>
        <p:spPr>
          <a:xfrm>
            <a:off x="6403500" y="290513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4" name="Shape 604"/>
          <p:cNvSpPr/>
          <p:nvPr/>
        </p:nvSpPr>
        <p:spPr>
          <a:xfrm>
            <a:off x="6572100" y="273356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5" name="Shape 605"/>
          <p:cNvSpPr/>
          <p:nvPr/>
        </p:nvSpPr>
        <p:spPr>
          <a:xfrm>
            <a:off x="6724500" y="256198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6" name="Shape 606"/>
          <p:cNvSpPr/>
          <p:nvPr/>
        </p:nvSpPr>
        <p:spPr>
          <a:xfrm>
            <a:off x="6676025" y="3091238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7" name="Shape 607"/>
          <p:cNvSpPr/>
          <p:nvPr/>
        </p:nvSpPr>
        <p:spPr>
          <a:xfrm>
            <a:off x="6839375" y="2919838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8" name="Shape 608"/>
          <p:cNvSpPr/>
          <p:nvPr/>
        </p:nvSpPr>
        <p:spPr>
          <a:xfrm>
            <a:off x="7007975" y="2748263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9" name="Shape 609"/>
          <p:cNvSpPr/>
          <p:nvPr/>
        </p:nvSpPr>
        <p:spPr>
          <a:xfrm>
            <a:off x="7160375" y="257668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0" name="Shape 610"/>
          <p:cNvSpPr/>
          <p:nvPr/>
        </p:nvSpPr>
        <p:spPr>
          <a:xfrm>
            <a:off x="7225275" y="308976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1" name="Shape 611"/>
          <p:cNvSpPr/>
          <p:nvPr/>
        </p:nvSpPr>
        <p:spPr>
          <a:xfrm>
            <a:off x="7388625" y="291836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2" name="Shape 612"/>
          <p:cNvSpPr/>
          <p:nvPr/>
        </p:nvSpPr>
        <p:spPr>
          <a:xfrm>
            <a:off x="7557225" y="2746788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3" name="Shape 613"/>
          <p:cNvSpPr/>
          <p:nvPr/>
        </p:nvSpPr>
        <p:spPr>
          <a:xfrm>
            <a:off x="7709625" y="2575213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4" name="Shape 614"/>
          <p:cNvSpPr/>
          <p:nvPr/>
        </p:nvSpPr>
        <p:spPr>
          <a:xfrm>
            <a:off x="7717850" y="309638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5" name="Shape 615"/>
          <p:cNvSpPr/>
          <p:nvPr/>
        </p:nvSpPr>
        <p:spPr>
          <a:xfrm>
            <a:off x="7881200" y="292498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6" name="Shape 616"/>
          <p:cNvSpPr/>
          <p:nvPr/>
        </p:nvSpPr>
        <p:spPr>
          <a:xfrm>
            <a:off x="8049800" y="275341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7" name="Shape 617"/>
          <p:cNvSpPr/>
          <p:nvPr/>
        </p:nvSpPr>
        <p:spPr>
          <a:xfrm>
            <a:off x="8202200" y="258183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8" name="Shape 618"/>
          <p:cNvSpPr/>
          <p:nvPr/>
        </p:nvSpPr>
        <p:spPr>
          <a:xfrm>
            <a:off x="8078575" y="336016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9" name="Shape 619"/>
          <p:cNvSpPr/>
          <p:nvPr/>
        </p:nvSpPr>
        <p:spPr>
          <a:xfrm>
            <a:off x="8069000" y="3804138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0" name="Shape 620"/>
          <p:cNvSpPr/>
          <p:nvPr/>
        </p:nvSpPr>
        <p:spPr>
          <a:xfrm>
            <a:off x="8067500" y="4264313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1" name="Shape 621"/>
          <p:cNvSpPr/>
          <p:nvPr/>
        </p:nvSpPr>
        <p:spPr>
          <a:xfrm>
            <a:off x="8066025" y="466776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2" name="Shape 622"/>
          <p:cNvSpPr/>
          <p:nvPr/>
        </p:nvSpPr>
        <p:spPr>
          <a:xfrm>
            <a:off x="8247175" y="318861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3" name="Shape 623"/>
          <p:cNvSpPr/>
          <p:nvPr/>
        </p:nvSpPr>
        <p:spPr>
          <a:xfrm>
            <a:off x="8237600" y="363258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4" name="Shape 624"/>
          <p:cNvSpPr/>
          <p:nvPr/>
        </p:nvSpPr>
        <p:spPr>
          <a:xfrm>
            <a:off x="8236100" y="4092763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5" name="Shape 625"/>
          <p:cNvSpPr/>
          <p:nvPr/>
        </p:nvSpPr>
        <p:spPr>
          <a:xfrm>
            <a:off x="8234625" y="449621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6" name="Shape 626"/>
          <p:cNvSpPr/>
          <p:nvPr/>
        </p:nvSpPr>
        <p:spPr>
          <a:xfrm>
            <a:off x="8431975" y="303323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7" name="Shape 627"/>
          <p:cNvSpPr/>
          <p:nvPr/>
        </p:nvSpPr>
        <p:spPr>
          <a:xfrm>
            <a:off x="8422400" y="347721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8" name="Shape 628"/>
          <p:cNvSpPr/>
          <p:nvPr/>
        </p:nvSpPr>
        <p:spPr>
          <a:xfrm>
            <a:off x="8420900" y="3937388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9" name="Shape 629"/>
          <p:cNvSpPr/>
          <p:nvPr/>
        </p:nvSpPr>
        <p:spPr>
          <a:xfrm>
            <a:off x="8419425" y="434083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0" name="Shape 630"/>
          <p:cNvSpPr/>
          <p:nvPr/>
        </p:nvSpPr>
        <p:spPr>
          <a:xfrm>
            <a:off x="8592475" y="284546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1" name="Shape 631"/>
          <p:cNvSpPr/>
          <p:nvPr/>
        </p:nvSpPr>
        <p:spPr>
          <a:xfrm>
            <a:off x="8582900" y="328943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2" name="Shape 632"/>
          <p:cNvSpPr/>
          <p:nvPr/>
        </p:nvSpPr>
        <p:spPr>
          <a:xfrm>
            <a:off x="8581400" y="3749613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3" name="Shape 633"/>
          <p:cNvSpPr/>
          <p:nvPr/>
        </p:nvSpPr>
        <p:spPr>
          <a:xfrm>
            <a:off x="8579925" y="415306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4" name="Shape 634"/>
          <p:cNvSpPr txBox="1"/>
          <p:nvPr/>
        </p:nvSpPr>
        <p:spPr>
          <a:xfrm>
            <a:off x="587225" y="3156900"/>
            <a:ext cx="1465800" cy="5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Dimensions = 1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Points = 4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5" name="Shape 635"/>
          <p:cNvSpPr txBox="1"/>
          <p:nvPr/>
        </p:nvSpPr>
        <p:spPr>
          <a:xfrm>
            <a:off x="6720525" y="1789550"/>
            <a:ext cx="1465800" cy="5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Dimensions = 3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Points = 4</a:t>
            </a:r>
            <a:r>
              <a:rPr lang="en" sz="1400" kern="0" baseline="30000">
                <a:solidFill>
                  <a:srgbClr val="000000"/>
                </a:solidFill>
                <a:latin typeface="Arial"/>
                <a:cs typeface="Arial"/>
                <a:sym typeface="Arial"/>
              </a:rPr>
              <a:t>3</a:t>
            </a:r>
            <a:endParaRPr sz="1400" kern="0" baseline="3000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6" name="Shape 636"/>
          <p:cNvSpPr txBox="1"/>
          <p:nvPr/>
        </p:nvSpPr>
        <p:spPr>
          <a:xfrm>
            <a:off x="3241100" y="2517575"/>
            <a:ext cx="1465800" cy="5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Dimensions = 2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Points = 4</a:t>
            </a:r>
            <a:r>
              <a:rPr lang="en" sz="1400" kern="0" baseline="30000">
                <a:solidFill>
                  <a:srgbClr val="000000"/>
                </a:solidFill>
                <a:latin typeface="Arial"/>
                <a:cs typeface="Arial"/>
                <a:sym typeface="Arial"/>
              </a:rPr>
              <a:t>2</a:t>
            </a:r>
            <a:endParaRPr sz="1400" kern="0" baseline="3000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9" name="Slide Number Placeholder 4">
            <a:extLst>
              <a:ext uri="{FF2B5EF4-FFF2-40B4-BE49-F238E27FC236}">
                <a16:creationId xmlns:a16="http://schemas.microsoft.com/office/drawing/2014/main" id="{51B6B3C9-CF4A-6740-BE02-2B34E9AC7584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24469186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Curse of Dimensionality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Consider: Sphere of radius 1 in </a:t>
            </a:r>
            <a:r>
              <a:rPr lang="en-US" dirty="0" err="1"/>
              <a:t>d</a:t>
            </a:r>
            <a:r>
              <a:rPr lang="en-US" dirty="0"/>
              <a:t>-dims</a:t>
            </a:r>
          </a:p>
          <a:p>
            <a:endParaRPr lang="en-US" dirty="0"/>
          </a:p>
          <a:p>
            <a:r>
              <a:rPr lang="en-US" dirty="0"/>
              <a:t>Consider: an outer </a:t>
            </a:r>
            <a:r>
              <a:rPr lang="en-US" dirty="0" err="1"/>
              <a:t>ε</a:t>
            </a:r>
            <a:r>
              <a:rPr lang="en-US" dirty="0"/>
              <a:t>-shell in this sphere</a:t>
            </a:r>
          </a:p>
          <a:p>
            <a:endParaRPr lang="en-US" dirty="0"/>
          </a:p>
          <a:p>
            <a:r>
              <a:rPr lang="en-US" dirty="0"/>
              <a:t>What is                      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286000" y="2819400"/>
          <a:ext cx="1652868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Equation" r:id="rId3" imgW="952500" imgH="431800" progId="Equation.3">
                  <p:embed/>
                </p:oleObj>
              </mc:Choice>
              <mc:Fallback>
                <p:oleObj name="Equation" r:id="rId3" imgW="952500" imgH="431800" progId="Equation.3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0" y="2819400"/>
                        <a:ext cx="1652868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226692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DC1AC-4095-304E-AFFF-09275D5E9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96E36-E144-3740-8029-BC970C0DCB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6673AA-5C2B-4948-AF76-AED75DBC7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3D5673-5D5C-2047-A81D-C3BF7E17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15368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Curse of Dimensionality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pic>
        <p:nvPicPr>
          <p:cNvPr id="6" name="Picture 5" descr="Figure1.2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43000"/>
            <a:ext cx="5943600" cy="5943600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D4347EE-96F1-E446-87A3-0751A6B5D340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Figure Credit: Kevin Murphy</a:t>
            </a:r>
          </a:p>
        </p:txBody>
      </p:sp>
    </p:spTree>
    <p:extLst>
      <p:ext uri="{BB962C8B-B14F-4D97-AF65-F5344CB8AC3E}">
        <p14:creationId xmlns:p14="http://schemas.microsoft.com/office/powerpoint/2010/main" val="149533351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Shape 641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K-Nearest Neighbors: Summary</a:t>
            </a:r>
            <a:endParaRPr dirty="0"/>
          </a:p>
        </p:txBody>
      </p:sp>
      <p:sp>
        <p:nvSpPr>
          <p:cNvPr id="642" name="Shape 642"/>
          <p:cNvSpPr txBox="1">
            <a:spLocks noGrp="1"/>
          </p:cNvSpPr>
          <p:nvPr>
            <p:ph type="body" idx="1"/>
          </p:nvPr>
        </p:nvSpPr>
        <p:spPr>
          <a:xfrm>
            <a:off x="311700" y="1558225"/>
            <a:ext cx="8520600" cy="36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">
                <a:solidFill>
                  <a:srgbClr val="000000"/>
                </a:solidFill>
              </a:rPr>
              <a:t>In </a:t>
            </a:r>
            <a:r>
              <a:rPr lang="en" b="1">
                <a:solidFill>
                  <a:srgbClr val="000000"/>
                </a:solidFill>
              </a:rPr>
              <a:t>Image classification</a:t>
            </a:r>
            <a:r>
              <a:rPr lang="en">
                <a:solidFill>
                  <a:srgbClr val="000000"/>
                </a:solidFill>
              </a:rPr>
              <a:t> we start with a </a:t>
            </a:r>
            <a:r>
              <a:rPr lang="en" b="1">
                <a:solidFill>
                  <a:srgbClr val="000000"/>
                </a:solidFill>
              </a:rPr>
              <a:t>training set</a:t>
            </a:r>
            <a:r>
              <a:rPr lang="en">
                <a:solidFill>
                  <a:srgbClr val="000000"/>
                </a:solidFill>
              </a:rPr>
              <a:t> of images and labels, and must predict labels on the </a:t>
            </a:r>
            <a:r>
              <a:rPr lang="en" b="1">
                <a:solidFill>
                  <a:srgbClr val="000000"/>
                </a:solidFill>
              </a:rPr>
              <a:t>test set</a:t>
            </a:r>
            <a:endParaRPr b="1">
              <a:solidFill>
                <a:srgbClr val="000000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>
                <a:solidFill>
                  <a:srgbClr val="000000"/>
                </a:solidFill>
              </a:rPr>
              <a:t>The </a:t>
            </a:r>
            <a:r>
              <a:rPr lang="en" b="1">
                <a:solidFill>
                  <a:srgbClr val="000000"/>
                </a:solidFill>
              </a:rPr>
              <a:t>K-Nearest Neighbors</a:t>
            </a:r>
            <a:r>
              <a:rPr lang="en">
                <a:solidFill>
                  <a:srgbClr val="000000"/>
                </a:solidFill>
              </a:rPr>
              <a:t> classifier predicts labels based on nearest training examples</a:t>
            </a:r>
            <a:endParaRPr>
              <a:solidFill>
                <a:srgbClr val="000000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>
                <a:solidFill>
                  <a:srgbClr val="000000"/>
                </a:solidFill>
              </a:rPr>
              <a:t>Distance metric and K are </a:t>
            </a:r>
            <a:r>
              <a:rPr lang="en" b="1">
                <a:solidFill>
                  <a:srgbClr val="000000"/>
                </a:solidFill>
              </a:rPr>
              <a:t>hyperparameters</a:t>
            </a:r>
            <a:endParaRPr>
              <a:solidFill>
                <a:srgbClr val="000000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>
                <a:solidFill>
                  <a:srgbClr val="000000"/>
                </a:solidFill>
              </a:rPr>
              <a:t>Choose hyperparameters using the </a:t>
            </a:r>
            <a:r>
              <a:rPr lang="en" b="1">
                <a:solidFill>
                  <a:srgbClr val="000000"/>
                </a:solidFill>
              </a:rPr>
              <a:t>validation set</a:t>
            </a:r>
            <a:r>
              <a:rPr lang="en">
                <a:solidFill>
                  <a:srgbClr val="000000"/>
                </a:solidFill>
              </a:rPr>
              <a:t>; only run on the test set once at the very end!</a:t>
            </a:r>
            <a:endParaRPr>
              <a:solidFill>
                <a:srgbClr val="000000"/>
              </a:solidFill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643" name="Shape 643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79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A3D6CC-46C0-9F4C-A773-B5F5C2825952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383701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Shape 123"/>
          <p:cNvPicPr preferRelativeResize="0"/>
          <p:nvPr/>
        </p:nvPicPr>
        <p:blipFill rotWithShape="1">
          <a:blip r:embed="rId3">
            <a:alphaModFix/>
          </a:blip>
          <a:srcRect t="13186"/>
          <a:stretch/>
        </p:blipFill>
        <p:spPr>
          <a:xfrm>
            <a:off x="2930726" y="1928000"/>
            <a:ext cx="1467987" cy="203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400" b="1"/>
              <a:t>Challenges</a:t>
            </a:r>
            <a:r>
              <a:rPr lang="en" sz="2400"/>
              <a:t>: Viewpoint variation</a:t>
            </a:r>
          </a:p>
        </p:txBody>
      </p:sp>
      <p:grpSp>
        <p:nvGrpSpPr>
          <p:cNvPr id="126" name="Shape 126"/>
          <p:cNvGrpSpPr/>
          <p:nvPr/>
        </p:nvGrpSpPr>
        <p:grpSpPr>
          <a:xfrm>
            <a:off x="3779015" y="2039722"/>
            <a:ext cx="2886876" cy="1305424"/>
            <a:chOff x="2003550" y="913000"/>
            <a:chExt cx="4154974" cy="1878850"/>
          </a:xfrm>
        </p:grpSpPr>
        <p:pic>
          <p:nvPicPr>
            <p:cNvPr id="127" name="Shape 1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615150" y="932950"/>
              <a:ext cx="2543374" cy="1847274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28" name="Shape 128"/>
            <p:cNvSpPr/>
            <p:nvPr/>
          </p:nvSpPr>
          <p:spPr>
            <a:xfrm>
              <a:off x="2003550" y="2187712"/>
              <a:ext cx="393600" cy="3936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29" name="Shape 129"/>
            <p:cNvCxnSpPr/>
            <p:nvPr/>
          </p:nvCxnSpPr>
          <p:spPr>
            <a:xfrm rot="10800000" flipH="1">
              <a:off x="2391100" y="913000"/>
              <a:ext cx="1202100" cy="12876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30" name="Shape 130"/>
            <p:cNvCxnSpPr/>
            <p:nvPr/>
          </p:nvCxnSpPr>
          <p:spPr>
            <a:xfrm>
              <a:off x="2397675" y="2594750"/>
              <a:ext cx="1202100" cy="1971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31" name="Shape 131"/>
          <p:cNvGrpSpPr/>
          <p:nvPr/>
        </p:nvGrpSpPr>
        <p:grpSpPr>
          <a:xfrm rot="1051085">
            <a:off x="597781" y="1959328"/>
            <a:ext cx="889779" cy="513888"/>
            <a:chOff x="538650" y="1791850"/>
            <a:chExt cx="889800" cy="513900"/>
          </a:xfrm>
        </p:grpSpPr>
        <p:sp>
          <p:nvSpPr>
            <p:cNvPr id="132" name="Shape 132"/>
            <p:cNvSpPr/>
            <p:nvPr/>
          </p:nvSpPr>
          <p:spPr>
            <a:xfrm>
              <a:off x="538650" y="2061250"/>
              <a:ext cx="709500" cy="2196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Shape 133"/>
            <p:cNvSpPr/>
            <p:nvPr/>
          </p:nvSpPr>
          <p:spPr>
            <a:xfrm rot="-5400000">
              <a:off x="1203600" y="2080900"/>
              <a:ext cx="269400" cy="180300"/>
            </a:xfrm>
            <a:prstGeom prst="triangle">
              <a:avLst>
                <a:gd name="adj" fmla="val 50000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Shape 134"/>
            <p:cNvSpPr/>
            <p:nvPr/>
          </p:nvSpPr>
          <p:spPr>
            <a:xfrm>
              <a:off x="571500" y="1791850"/>
              <a:ext cx="269400" cy="269400"/>
            </a:xfrm>
            <a:prstGeom prst="ellipse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Shape 135"/>
            <p:cNvSpPr/>
            <p:nvPr/>
          </p:nvSpPr>
          <p:spPr>
            <a:xfrm>
              <a:off x="940675" y="1791850"/>
              <a:ext cx="269400" cy="269400"/>
            </a:xfrm>
            <a:prstGeom prst="ellipse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6" name="Shape 136"/>
          <p:cNvSpPr/>
          <p:nvPr/>
        </p:nvSpPr>
        <p:spPr>
          <a:xfrm>
            <a:off x="1313800" y="2795100"/>
            <a:ext cx="4924690" cy="2044786"/>
          </a:xfrm>
          <a:custGeom>
            <a:avLst/>
            <a:gdLst/>
            <a:ahLst/>
            <a:cxnLst/>
            <a:rect l="0" t="0" r="0" b="0"/>
            <a:pathLst>
              <a:path w="206985" h="73198" extrusionOk="0">
                <a:moveTo>
                  <a:pt x="0" y="0"/>
                </a:moveTo>
                <a:cubicBezTo>
                  <a:pt x="15011" y="11980"/>
                  <a:pt x="55571" y="64183"/>
                  <a:pt x="90069" y="71882"/>
                </a:cubicBezTo>
                <a:cubicBezTo>
                  <a:pt x="124566" y="79580"/>
                  <a:pt x="187499" y="50471"/>
                  <a:pt x="206985" y="46189"/>
                </a:cubicBezTo>
              </a:path>
            </a:pathLst>
          </a:cu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sp>
      <p:sp>
        <p:nvSpPr>
          <p:cNvPr id="137" name="Shape 137"/>
          <p:cNvSpPr txBox="1"/>
          <p:nvPr/>
        </p:nvSpPr>
        <p:spPr>
          <a:xfrm>
            <a:off x="6607750" y="3874425"/>
            <a:ext cx="2122500" cy="6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All pixels change when the camera moves!</a:t>
            </a:r>
          </a:p>
        </p:txBody>
      </p:sp>
      <p:sp>
        <p:nvSpPr>
          <p:cNvPr id="138" name="Shape 138"/>
          <p:cNvSpPr txBox="1"/>
          <p:nvPr/>
        </p:nvSpPr>
        <p:spPr>
          <a:xfrm>
            <a:off x="-4" y="5129650"/>
            <a:ext cx="1128900" cy="21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0097A7"/>
                </a:solidFill>
                <a:latin typeface="Arial"/>
                <a:cs typeface="Arial"/>
                <a:sym typeface="Arial"/>
                <a:hlinkClick r:id="rId5"/>
              </a:rPr>
              <a:t>This image</a:t>
            </a:r>
            <a:r>
              <a:rPr lang="en" sz="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0097A7"/>
                </a:solidFill>
                <a:latin typeface="Arial"/>
                <a:cs typeface="Arial"/>
                <a:sym typeface="Arial"/>
                <a:hlinkClick r:id="rId6"/>
              </a:rPr>
              <a:t>Nikita</a:t>
            </a:r>
            <a:r>
              <a:rPr lang="en" sz="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0097A7"/>
                </a:solidFill>
                <a:latin typeface="Arial"/>
                <a:cs typeface="Arial"/>
                <a:sym typeface="Arial"/>
                <a:hlinkClick r:id="rId7"/>
              </a:rPr>
              <a:t>CC-BY 2.0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37DB6536-CBAF-FB4E-9DF8-B1E43839A022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006149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400" b="1"/>
              <a:t>Challenges</a:t>
            </a:r>
            <a:r>
              <a:rPr lang="en" sz="2400"/>
              <a:t>: Illumination</a:t>
            </a:r>
          </a:p>
        </p:txBody>
      </p:sp>
      <p:pic>
        <p:nvPicPr>
          <p:cNvPr id="145" name="Shape 145"/>
          <p:cNvPicPr preferRelativeResize="0"/>
          <p:nvPr/>
        </p:nvPicPr>
        <p:blipFill rotWithShape="1">
          <a:blip r:embed="rId3">
            <a:alphaModFix/>
          </a:blip>
          <a:srcRect l="28189" r="7435"/>
          <a:stretch/>
        </p:blipFill>
        <p:spPr>
          <a:xfrm>
            <a:off x="157650" y="2251863"/>
            <a:ext cx="2254108" cy="209009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 txBox="1"/>
          <p:nvPr/>
        </p:nvSpPr>
        <p:spPr>
          <a:xfrm>
            <a:off x="548950" y="4341950"/>
            <a:ext cx="14715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public domain</a:t>
            </a:r>
          </a:p>
        </p:txBody>
      </p:sp>
      <p:pic>
        <p:nvPicPr>
          <p:cNvPr id="147" name="Shape 147"/>
          <p:cNvPicPr preferRelativeResize="0"/>
          <p:nvPr/>
        </p:nvPicPr>
        <p:blipFill rotWithShape="1">
          <a:blip r:embed="rId6">
            <a:alphaModFix/>
          </a:blip>
          <a:srcRect l="33244"/>
          <a:stretch/>
        </p:blipFill>
        <p:spPr>
          <a:xfrm>
            <a:off x="2516774" y="2251863"/>
            <a:ext cx="2092912" cy="209009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Shape 148"/>
          <p:cNvSpPr txBox="1"/>
          <p:nvPr/>
        </p:nvSpPr>
        <p:spPr>
          <a:xfrm>
            <a:off x="2761050" y="4341950"/>
            <a:ext cx="16044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7"/>
              </a:rPr>
              <a:t>This image 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public domain</a:t>
            </a:r>
          </a:p>
        </p:txBody>
      </p:sp>
      <p:pic>
        <p:nvPicPr>
          <p:cNvPr id="149" name="Shape 149"/>
          <p:cNvPicPr preferRelativeResize="0"/>
          <p:nvPr/>
        </p:nvPicPr>
        <p:blipFill rotWithShape="1">
          <a:blip r:embed="rId8">
            <a:alphaModFix/>
          </a:blip>
          <a:srcRect l="6989" r="6505"/>
          <a:stretch/>
        </p:blipFill>
        <p:spPr>
          <a:xfrm>
            <a:off x="4714725" y="2251876"/>
            <a:ext cx="2410800" cy="2090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Shape 150"/>
          <p:cNvSpPr txBox="1"/>
          <p:nvPr/>
        </p:nvSpPr>
        <p:spPr>
          <a:xfrm>
            <a:off x="5117912" y="4341950"/>
            <a:ext cx="16044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9"/>
              </a:rPr>
              <a:t>This image 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public domain</a:t>
            </a:r>
          </a:p>
        </p:txBody>
      </p:sp>
      <p:pic>
        <p:nvPicPr>
          <p:cNvPr id="151" name="Shape 151"/>
          <p:cNvPicPr preferRelativeResize="0"/>
          <p:nvPr/>
        </p:nvPicPr>
        <p:blipFill rotWithShape="1">
          <a:blip r:embed="rId10">
            <a:alphaModFix/>
          </a:blip>
          <a:srcRect b="14280"/>
          <a:stretch/>
        </p:blipFill>
        <p:spPr>
          <a:xfrm>
            <a:off x="7276526" y="2263288"/>
            <a:ext cx="1604399" cy="2067249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Shape 152"/>
          <p:cNvSpPr txBox="1"/>
          <p:nvPr/>
        </p:nvSpPr>
        <p:spPr>
          <a:xfrm>
            <a:off x="7276512" y="4341950"/>
            <a:ext cx="16044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11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public domain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0A0DB75E-5640-6C4C-852C-0C816D6E3B08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4656407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"/>
</p:tagLst>
</file>

<file path=ppt/theme/theme1.xml><?xml version="1.0" encoding="utf-8"?>
<a:theme xmlns:a="http://schemas.openxmlformats.org/drawingml/2006/main" name="pictu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pictures.thmx</Template>
  <TotalTime>49042</TotalTime>
  <Words>2752</Words>
  <Application>Microsoft Macintosh PowerPoint</Application>
  <PresentationFormat>On-screen Show (4:3)</PresentationFormat>
  <Paragraphs>605</Paragraphs>
  <Slides>79</Slides>
  <Notes>50</Notes>
  <HiddenSlides>4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6" baseType="lpstr">
      <vt:lpstr>Arial</vt:lpstr>
      <vt:lpstr>Arial Narrow</vt:lpstr>
      <vt:lpstr>Helvetica Neue</vt:lpstr>
      <vt:lpstr>Helvetica Neue Light</vt:lpstr>
      <vt:lpstr>pictures</vt:lpstr>
      <vt:lpstr>Blank Presentation</vt:lpstr>
      <vt:lpstr>Equation</vt:lpstr>
      <vt:lpstr>CS 4803 / 7643: Deep Learning</vt:lpstr>
      <vt:lpstr>Administrativia</vt:lpstr>
      <vt:lpstr>Python+Numpy Tutorial</vt:lpstr>
      <vt:lpstr>Plan for Today</vt:lpstr>
      <vt:lpstr>PowerPoint Presentation</vt:lpstr>
      <vt:lpstr>Image Classification: A core task in Computer Vision</vt:lpstr>
      <vt:lpstr>The Problem: Semantic Gap</vt:lpstr>
      <vt:lpstr>Challenges: Viewpoint variation</vt:lpstr>
      <vt:lpstr>Challenges: Illumination</vt:lpstr>
      <vt:lpstr>Challenges: Deformation</vt:lpstr>
      <vt:lpstr>Challenges: Occlusion</vt:lpstr>
      <vt:lpstr>Challenges: Background Clutter</vt:lpstr>
      <vt:lpstr>Challenges: Intraclass variation</vt:lpstr>
      <vt:lpstr>An image classifier</vt:lpstr>
      <vt:lpstr>Attempts have been made</vt:lpstr>
      <vt:lpstr>ML: A Data-Driven Approach</vt:lpstr>
      <vt:lpstr>Notation</vt:lpstr>
      <vt:lpstr>Supervised Learning</vt:lpstr>
      <vt:lpstr>Supervised Learning</vt:lpstr>
      <vt:lpstr>Supervised Learning</vt:lpstr>
      <vt:lpstr>Learning is hard!</vt:lpstr>
      <vt:lpstr>Learning is hard!</vt:lpstr>
      <vt:lpstr>Procedural View</vt:lpstr>
      <vt:lpstr>Statistical Estimation View</vt:lpstr>
      <vt:lpstr>Guarantees</vt:lpstr>
      <vt:lpstr>Error Decomposition</vt:lpstr>
      <vt:lpstr>Error Decomposition</vt:lpstr>
      <vt:lpstr>Error Decomposition</vt:lpstr>
      <vt:lpstr>Error Decomposition</vt:lpstr>
      <vt:lpstr>Error Decomposition</vt:lpstr>
      <vt:lpstr>First classifier: Nearest Neighbor</vt:lpstr>
      <vt:lpstr>Example Dataset: CIFAR10</vt:lpstr>
      <vt:lpstr>Example Dataset: CIFAR10</vt:lpstr>
      <vt:lpstr>Nearest Neighbours</vt:lpstr>
      <vt:lpstr>Nearest Neighbours</vt:lpstr>
      <vt:lpstr>Instance/Memory-based Learning</vt:lpstr>
      <vt:lpstr>1-Nearest Neighbour</vt:lpstr>
      <vt:lpstr>k-Nearest Neighbour</vt:lpstr>
      <vt:lpstr>1-NN for Regression</vt:lpstr>
      <vt:lpstr>Distance Metric to compare images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does this look like?</vt:lpstr>
      <vt:lpstr>K-Nearest Neighbors</vt:lpstr>
      <vt:lpstr>Nearest Neighbour</vt:lpstr>
      <vt:lpstr>Parametric vs Non-Parametric Models</vt:lpstr>
      <vt:lpstr>K-Nearest Neighbors: Distance Metric</vt:lpstr>
      <vt:lpstr>K-Nearest Neighbors: Distance Metric</vt:lpstr>
      <vt:lpstr>Hyperparameters</vt:lpstr>
      <vt:lpstr>Hyperparameters</vt:lpstr>
      <vt:lpstr>Hyperparameters</vt:lpstr>
      <vt:lpstr>Hyperparameters</vt:lpstr>
      <vt:lpstr>Hyperparameters</vt:lpstr>
      <vt:lpstr>Hyperparameters</vt:lpstr>
      <vt:lpstr>Hyperparameters</vt:lpstr>
      <vt:lpstr>Hyperparameters</vt:lpstr>
      <vt:lpstr>Setting Hyperparameters</vt:lpstr>
      <vt:lpstr>Scene Completion [Hayes &amp; Efros, SIGGRAPH07]</vt:lpstr>
      <vt:lpstr>PowerPoint Presentation</vt:lpstr>
      <vt:lpstr>PowerPoint Presentation</vt:lpstr>
      <vt:lpstr>Context Matching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Problems with Instance-Based Learning</vt:lpstr>
      <vt:lpstr>PowerPoint Presentation</vt:lpstr>
      <vt:lpstr>PowerPoint Presentation</vt:lpstr>
      <vt:lpstr>Curse of Dimensionality</vt:lpstr>
      <vt:lpstr>PowerPoint Presentation</vt:lpstr>
      <vt:lpstr>Curse of Dimensionality</vt:lpstr>
      <vt:lpstr>K-Nearest Neighbors: Summary</vt:lpstr>
    </vt:vector>
  </TitlesOfParts>
  <Manager/>
  <Company>Virginia Tech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 5984: Introduction to Machine Learning</dc:title>
  <dc:subject>Machine Learning</dc:subject>
  <dc:creator>Dhruv Batra</dc:creator>
  <cp:keywords/>
  <dc:description/>
  <cp:lastModifiedBy>Dhruv Batra</cp:lastModifiedBy>
  <cp:revision>2710</cp:revision>
  <cp:lastPrinted>2015-04-01T17:45:43Z</cp:lastPrinted>
  <dcterms:created xsi:type="dcterms:W3CDTF">2013-03-06T19:31:42Z</dcterms:created>
  <dcterms:modified xsi:type="dcterms:W3CDTF">2019-08-22T15:42:01Z</dcterms:modified>
  <cp:category/>
</cp:coreProperties>
</file>