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87" r:id="rId1"/>
  </p:sldMasterIdLst>
  <p:notesMasterIdLst>
    <p:notesMasterId r:id="rId71"/>
  </p:notesMasterIdLst>
  <p:handoutMasterIdLst>
    <p:handoutMasterId r:id="rId72"/>
  </p:handoutMasterIdLst>
  <p:sldIdLst>
    <p:sldId id="256" r:id="rId2"/>
    <p:sldId id="2312" r:id="rId3"/>
    <p:sldId id="2364" r:id="rId4"/>
    <p:sldId id="2365" r:id="rId5"/>
    <p:sldId id="2366" r:id="rId6"/>
    <p:sldId id="2367" r:id="rId7"/>
    <p:sldId id="2352" r:id="rId8"/>
    <p:sldId id="1023" r:id="rId9"/>
    <p:sldId id="2306" r:id="rId10"/>
    <p:sldId id="1137" r:id="rId11"/>
    <p:sldId id="1158" r:id="rId12"/>
    <p:sldId id="2346" r:id="rId13"/>
    <p:sldId id="1138" r:id="rId14"/>
    <p:sldId id="1139" r:id="rId15"/>
    <p:sldId id="1147" r:id="rId16"/>
    <p:sldId id="2343" r:id="rId17"/>
    <p:sldId id="1159" r:id="rId18"/>
    <p:sldId id="1160" r:id="rId19"/>
    <p:sldId id="1142" r:id="rId20"/>
    <p:sldId id="1136" r:id="rId21"/>
    <p:sldId id="2368" r:id="rId22"/>
    <p:sldId id="1236" r:id="rId23"/>
    <p:sldId id="264" r:id="rId24"/>
    <p:sldId id="265" r:id="rId25"/>
    <p:sldId id="1238" r:id="rId26"/>
    <p:sldId id="1239" r:id="rId27"/>
    <p:sldId id="1240" r:id="rId28"/>
    <p:sldId id="1241" r:id="rId29"/>
    <p:sldId id="2354" r:id="rId30"/>
    <p:sldId id="2276" r:id="rId31"/>
    <p:sldId id="2274" r:id="rId32"/>
    <p:sldId id="2355" r:id="rId33"/>
    <p:sldId id="2356" r:id="rId34"/>
    <p:sldId id="1245" r:id="rId35"/>
    <p:sldId id="1246" r:id="rId36"/>
    <p:sldId id="1193" r:id="rId37"/>
    <p:sldId id="1247" r:id="rId38"/>
    <p:sldId id="1248" r:id="rId39"/>
    <p:sldId id="1249" r:id="rId40"/>
    <p:sldId id="1250" r:id="rId41"/>
    <p:sldId id="1251" r:id="rId42"/>
    <p:sldId id="1252" r:id="rId43"/>
    <p:sldId id="1253" r:id="rId44"/>
    <p:sldId id="1254" r:id="rId45"/>
    <p:sldId id="1255" r:id="rId46"/>
    <p:sldId id="1257" r:id="rId47"/>
    <p:sldId id="1258" r:id="rId48"/>
    <p:sldId id="2358" r:id="rId49"/>
    <p:sldId id="1259" r:id="rId50"/>
    <p:sldId id="988" r:id="rId51"/>
    <p:sldId id="2334" r:id="rId52"/>
    <p:sldId id="2333" r:id="rId53"/>
    <p:sldId id="989" r:id="rId54"/>
    <p:sldId id="1188" r:id="rId55"/>
    <p:sldId id="1266" r:id="rId56"/>
    <p:sldId id="1190" r:id="rId57"/>
    <p:sldId id="1192" r:id="rId58"/>
    <p:sldId id="2335" r:id="rId59"/>
    <p:sldId id="990" r:id="rId60"/>
    <p:sldId id="2369" r:id="rId61"/>
    <p:sldId id="992" r:id="rId62"/>
    <p:sldId id="993" r:id="rId63"/>
    <p:sldId id="994" r:id="rId64"/>
    <p:sldId id="2359" r:id="rId65"/>
    <p:sldId id="2360" r:id="rId66"/>
    <p:sldId id="2362" r:id="rId67"/>
    <p:sldId id="2363" r:id="rId68"/>
    <p:sldId id="995" r:id="rId69"/>
    <p:sldId id="996" r:id="rId70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9E8FF"/>
    <a:srgbClr val="5B5B64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455" autoAdjust="0"/>
    <p:restoredTop sz="93605" autoAdjust="0"/>
  </p:normalViewPr>
  <p:slideViewPr>
    <p:cSldViewPr>
      <p:cViewPr varScale="1">
        <p:scale>
          <a:sx n="115" d="100"/>
          <a:sy n="115" d="100"/>
        </p:scale>
        <p:origin x="1376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16"/>
    </p:cViewPr>
  </p:sorterViewPr>
  <p:notesViewPr>
    <p:cSldViewPr>
      <p:cViewPr varScale="1">
        <p:scale>
          <a:sx n="88" d="100"/>
          <a:sy n="88" d="100"/>
        </p:scale>
        <p:origin x="-207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E4735-A5D0-044D-BE7E-3A4B3C0A561F}" type="datetimeFigureOut">
              <a:rPr lang="en-US" smtClean="0"/>
              <a:pPr/>
              <a:t>9/29/20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6C03F-7434-D740-BBB1-1637C88A1E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637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07DD8A4E-80D5-E442-8CCA-D5A1F77B1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481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02672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Shape 3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75681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Shape 3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4521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Shape 4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62523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Shape 4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18968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Shape 4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58449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2073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Shape 5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60796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Shape 5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Shape 5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84617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Shape 5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Shape 5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7115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Shape 11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5" name="Shape 1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Car image is photo taken by Lane McIntosh, permission to use.</a:t>
            </a:r>
          </a:p>
        </p:txBody>
      </p:sp>
    </p:spTree>
    <p:extLst>
      <p:ext uri="{BB962C8B-B14F-4D97-AF65-F5344CB8AC3E}">
        <p14:creationId xmlns:p14="http://schemas.microsoft.com/office/powerpoint/2010/main" val="26486019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80813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Shape 5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96705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Shape 6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53928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Shape 6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Shape 6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44706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Shape 6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Shape 6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91823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Shape 6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Shape 6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16482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Shape 6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Shape 6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76923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Shape 6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04469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Shape 7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Shape 7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18743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Shape 4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421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19CB6A0-3EDF-FF42-A727-C669A0E6BC0D}" type="slidenum">
              <a:rPr lang="en-US"/>
              <a:pPr/>
              <a:t>11</a:t>
            </a:fld>
            <a:endParaRPr lang="en-US"/>
          </a:p>
        </p:txBody>
      </p:sp>
      <p:sp>
        <p:nvSpPr>
          <p:cNvPr id="22118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2118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4966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Shape 6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03091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Shape 7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Shape 7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9483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Shape 7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Shape 7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87022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Shape 7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Shape 7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74503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Shape 7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Shape 7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14453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Shape 7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Shape 7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3093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19CB6A0-3EDF-FF42-A727-C669A0E6BC0D}" type="slidenum">
              <a:rPr lang="en-US"/>
              <a:pPr/>
              <a:t>16</a:t>
            </a:fld>
            <a:endParaRPr lang="en-US"/>
          </a:p>
        </p:txBody>
      </p:sp>
      <p:sp>
        <p:nvSpPr>
          <p:cNvPr id="22118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2118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69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1373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4057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Given this cute cat picture, the image classification task would be looking at this picture and ouput a single label cat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6826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0073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1049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8A2-5B33-FA46-93E8-3B5149732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30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SzPct val="100000"/>
              <a:buChar char="●"/>
              <a:defRPr sz="1800"/>
            </a:lvl1pPr>
            <a:lvl2pPr lvl="1" rtl="0">
              <a:spcBef>
                <a:spcPts val="0"/>
              </a:spcBef>
              <a:buChar char="○"/>
              <a:defRPr/>
            </a:lvl2pPr>
            <a:lvl3pPr lvl="2" rtl="0">
              <a:spcBef>
                <a:spcPts val="0"/>
              </a:spcBef>
              <a:buChar char="■"/>
              <a:defRPr/>
            </a:lvl3pPr>
            <a:lvl4pPr lvl="3" rtl="0">
              <a:spcBef>
                <a:spcPts val="0"/>
              </a:spcBef>
              <a:buChar char="●"/>
              <a:defRPr/>
            </a:lvl4pPr>
            <a:lvl5pPr lvl="4" rtl="0">
              <a:spcBef>
                <a:spcPts val="0"/>
              </a:spcBef>
              <a:buChar char="○"/>
              <a:defRPr/>
            </a:lvl5pPr>
            <a:lvl6pPr lvl="5" rtl="0">
              <a:spcBef>
                <a:spcPts val="0"/>
              </a:spcBef>
              <a:buChar char="■"/>
              <a:defRPr/>
            </a:lvl6pPr>
            <a:lvl7pPr lvl="6" rtl="0">
              <a:spcBef>
                <a:spcPts val="0"/>
              </a:spcBef>
              <a:buChar char="●"/>
              <a:defRPr/>
            </a:lvl7pPr>
            <a:lvl8pPr lvl="7" rtl="0">
              <a:spcBef>
                <a:spcPts val="0"/>
              </a:spcBef>
              <a:buChar char="○"/>
              <a:defRPr/>
            </a:lvl8pPr>
            <a:lvl9pPr lvl="8" rtl="0">
              <a:spcBef>
                <a:spcPts val="0"/>
              </a:spcBef>
              <a:buChar char="■"/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6655703" y="6223800"/>
            <a:ext cx="732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2000">
                <a:solidFill>
                  <a:srgbClr val="FFFFFF"/>
                </a:solidFill>
              </a:rPr>
              <a:pPr/>
              <a:t>‹#›</a:t>
            </a:fld>
            <a:endParaRPr lang="en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8591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6655704" y="6223800"/>
            <a:ext cx="7755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2000">
                <a:solidFill>
                  <a:srgbClr val="FFFFFF"/>
                </a:solidFill>
              </a:rPr>
              <a:pPr/>
              <a:t>‹#›</a:t>
            </a:fld>
            <a:endParaRPr lang="en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61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/>
              <a:t>Research at TTI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4A4B-0330-AF4E-991D-7D58C0870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279-66D6-F54A-8DF6-8569F0E44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D396-FCC9-5D4C-A19A-0D227FF65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18F-682B-7343-BB3C-8AD703324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50E6-1DFF-B84C-BFE3-E4371400D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E281-1F8F-6944-BFC1-D0DAE21D9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FAE8-AF25-AC44-B97D-AB359B592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>
                <a:latin typeface="Arial Narrow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(C) Dhruv Batra 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706" r:id="rId12"/>
    <p:sldLayoutId id="2147483714" r:id="rId13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evalai.cloudcv.org/web/challenges/challenge-page/684/leaderboard/1853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creativecommons.org/publicdomain/zero/1.0/deed.en" TargetMode="External"/><Relationship Id="rId5" Type="http://schemas.openxmlformats.org/officeDocument/2006/relationships/hyperlink" Target="https://pixabay.com/p-1246693/?no_redirect" TargetMode="Externa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hyperlink" Target="https://creativecommons.org/publicdomain/zero/1.0/deed.en" TargetMode="External"/><Relationship Id="rId4" Type="http://schemas.openxmlformats.org/officeDocument/2006/relationships/hyperlink" Target="https://pixabay.com/en/pets-christmas-dogs-cat-962215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hyperlink" Target="https://creativecommons.org/publicdomain/zero/1.0/deed.en" TargetMode="External"/><Relationship Id="rId4" Type="http://schemas.openxmlformats.org/officeDocument/2006/relationships/hyperlink" Target="https://pixabay.com/en/pets-christmas-dogs-cat-962215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hyperlink" Target="https://pixabay.com/en/cows-two-cows-dairy-agriculture-1264546/" TargetMode="External"/><Relationship Id="rId4" Type="http://schemas.openxmlformats.org/officeDocument/2006/relationships/hyperlink" Target="https://pixabay.com/p-1246693/?no_redirect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s://distill.pub/2016/deconv-checkerboard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2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dirty="0"/>
              <a:t>CS 4803 / 7643: Deep Learning</a:t>
            </a:r>
            <a:endParaRPr lang="en-US" sz="3200" dirty="0"/>
          </a:p>
        </p:txBody>
      </p:sp>
      <p:sp>
        <p:nvSpPr>
          <p:cNvPr id="16" name="Subtitle 3"/>
          <p:cNvSpPr>
            <a:spLocks noGrp="1"/>
          </p:cNvSpPr>
          <p:nvPr>
            <p:ph type="subTitle" idx="1"/>
          </p:nvPr>
        </p:nvSpPr>
        <p:spPr>
          <a:xfrm>
            <a:off x="0" y="4648200"/>
            <a:ext cx="9144000" cy="1752600"/>
          </a:xfrm>
        </p:spPr>
        <p:txBody>
          <a:bodyPr/>
          <a:lstStyle/>
          <a:p>
            <a:endParaRPr lang="en-US" dirty="0"/>
          </a:p>
          <a:p>
            <a:r>
              <a:rPr lang="en-US" sz="2800" dirty="0"/>
              <a:t>Dhruv Batra </a:t>
            </a:r>
          </a:p>
          <a:p>
            <a:r>
              <a:rPr lang="en-US" sz="2800" dirty="0"/>
              <a:t>Georgia Tech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8800" y="2307610"/>
            <a:ext cx="6934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Bef>
                <a:spcPct val="20000"/>
              </a:spcBef>
            </a:pPr>
            <a:r>
              <a:rPr lang="en-US" sz="24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Topics: 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(Finish) Convolutional Neural Networks</a:t>
            </a:r>
          </a:p>
          <a:p>
            <a:pPr marL="1200150" lvl="2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Fully-connected layers as convolutions</a:t>
            </a:r>
          </a:p>
          <a:p>
            <a:pPr marL="1200150" lvl="2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Toeplitz matrices and convolutions = matrix-</a:t>
            </a:r>
            <a:r>
              <a:rPr lang="en-US" sz="2000" kern="0" dirty="0" err="1">
                <a:solidFill>
                  <a:prstClr val="black"/>
                </a:solidFill>
                <a:latin typeface="Arial"/>
                <a:ea typeface="Osaka"/>
                <a:cs typeface="Osaka"/>
              </a:rPr>
              <a:t>mult</a:t>
            </a:r>
            <a:endParaRPr lang="en-US" sz="2000" kern="0" dirty="0">
              <a:solidFill>
                <a:prstClr val="black"/>
              </a:solidFill>
              <a:latin typeface="Arial"/>
              <a:ea typeface="Osaka"/>
              <a:cs typeface="Osaka"/>
            </a:endParaRPr>
          </a:p>
          <a:p>
            <a:pPr marL="1200150" lvl="2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Transposed convolutions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endParaRPr lang="en-US" sz="2000" kern="0" dirty="0">
              <a:solidFill>
                <a:prstClr val="black"/>
              </a:solidFill>
              <a:latin typeface="Arial"/>
              <a:ea typeface="Osaka"/>
              <a:cs typeface="Osak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Classical 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1700"/>
            <a:ext cx="9144000" cy="2492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8538" y="6578469"/>
            <a:ext cx="3588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Figure Credit: [Long,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Shelhamer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Darrell CVPR15]</a:t>
            </a:r>
          </a:p>
        </p:txBody>
      </p:sp>
    </p:spTree>
    <p:extLst>
      <p:ext uri="{BB962C8B-B14F-4D97-AF65-F5344CB8AC3E}">
        <p14:creationId xmlns:p14="http://schemas.microsoft.com/office/powerpoint/2010/main" val="1782562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-300240" y="2471301"/>
            <a:ext cx="2979360" cy="55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dirty="0">
                <a:latin typeface="FreeSans" charset="0"/>
              </a:rPr>
              <a:t>NxNxC</a:t>
            </a:r>
            <a:r>
              <a:rPr lang="en-US" sz="2200" baseline="-25000" dirty="0">
                <a:latin typeface="FreeSans" charset="0"/>
              </a:rPr>
              <a:t>1</a:t>
            </a:r>
            <a:r>
              <a:rPr lang="en-US" sz="2200" dirty="0">
                <a:latin typeface="FreeSans" charset="0"/>
              </a:rPr>
              <a:t>, N small</a:t>
            </a:r>
          </a:p>
        </p:txBody>
      </p:sp>
      <p:sp>
        <p:nvSpPr>
          <p:cNvPr id="89093" name="Rectangle 5"/>
          <p:cNvSpPr>
            <a:spLocks noChangeArrowheads="1"/>
          </p:cNvSpPr>
          <p:nvPr/>
        </p:nvSpPr>
        <p:spPr bwMode="auto">
          <a:xfrm>
            <a:off x="829440" y="3110727"/>
            <a:ext cx="622080" cy="622145"/>
          </a:xfrm>
          <a:prstGeom prst="rect">
            <a:avLst/>
          </a:prstGeom>
          <a:solidFill>
            <a:srgbClr val="99CCFF">
              <a:alpha val="50000"/>
            </a:srgbClr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094" name="Rectangle 6"/>
          <p:cNvSpPr>
            <a:spLocks noChangeArrowheads="1"/>
          </p:cNvSpPr>
          <p:nvPr/>
        </p:nvSpPr>
        <p:spPr bwMode="auto">
          <a:xfrm>
            <a:off x="993600" y="3274904"/>
            <a:ext cx="622080" cy="622145"/>
          </a:xfrm>
          <a:prstGeom prst="rect">
            <a:avLst/>
          </a:prstGeom>
          <a:solidFill>
            <a:srgbClr val="99CCFF">
              <a:alpha val="50000"/>
            </a:srgbClr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095" name="Rectangle 7"/>
          <p:cNvSpPr>
            <a:spLocks noChangeArrowheads="1"/>
          </p:cNvSpPr>
          <p:nvPr/>
        </p:nvSpPr>
        <p:spPr bwMode="auto">
          <a:xfrm>
            <a:off x="1189440" y="3470765"/>
            <a:ext cx="622080" cy="622145"/>
          </a:xfrm>
          <a:prstGeom prst="rect">
            <a:avLst/>
          </a:prstGeom>
          <a:solidFill>
            <a:srgbClr val="99CCFF">
              <a:alpha val="50000"/>
            </a:srgbClr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096" name="Rectangle 8"/>
          <p:cNvSpPr>
            <a:spLocks noChangeArrowheads="1"/>
          </p:cNvSpPr>
          <p:nvPr/>
        </p:nvSpPr>
        <p:spPr bwMode="auto">
          <a:xfrm>
            <a:off x="1385280" y="3699749"/>
            <a:ext cx="622080" cy="622145"/>
          </a:xfrm>
          <a:prstGeom prst="rect">
            <a:avLst/>
          </a:prstGeom>
          <a:solidFill>
            <a:srgbClr val="99CCFF">
              <a:alpha val="50000"/>
            </a:srgbClr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097" name="Oval 9"/>
          <p:cNvSpPr>
            <a:spLocks noChangeArrowheads="1"/>
          </p:cNvSpPr>
          <p:nvPr/>
        </p:nvSpPr>
        <p:spPr bwMode="auto">
          <a:xfrm>
            <a:off x="4896600" y="2466979"/>
            <a:ext cx="207360" cy="207382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098" name="Oval 10"/>
          <p:cNvSpPr>
            <a:spLocks noChangeArrowheads="1"/>
          </p:cNvSpPr>
          <p:nvPr/>
        </p:nvSpPr>
        <p:spPr bwMode="auto">
          <a:xfrm>
            <a:off x="4896600" y="3056001"/>
            <a:ext cx="207360" cy="207382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099" name="Oval 11"/>
          <p:cNvSpPr>
            <a:spLocks noChangeArrowheads="1"/>
          </p:cNvSpPr>
          <p:nvPr/>
        </p:nvSpPr>
        <p:spPr bwMode="auto">
          <a:xfrm>
            <a:off x="4896600" y="3676706"/>
            <a:ext cx="207360" cy="207382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100" name="Oval 12"/>
          <p:cNvSpPr>
            <a:spLocks noChangeArrowheads="1"/>
          </p:cNvSpPr>
          <p:nvPr/>
        </p:nvSpPr>
        <p:spPr bwMode="auto">
          <a:xfrm>
            <a:off x="4896600" y="4264288"/>
            <a:ext cx="207360" cy="207382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101" name="Oval 13"/>
          <p:cNvSpPr>
            <a:spLocks noChangeArrowheads="1"/>
          </p:cNvSpPr>
          <p:nvPr/>
        </p:nvSpPr>
        <p:spPr bwMode="auto">
          <a:xfrm>
            <a:off x="4898040" y="4884993"/>
            <a:ext cx="207360" cy="207382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102" name="Line 14"/>
          <p:cNvSpPr>
            <a:spLocks noChangeShapeType="1"/>
          </p:cNvSpPr>
          <p:nvPr/>
        </p:nvSpPr>
        <p:spPr bwMode="auto">
          <a:xfrm flipV="1">
            <a:off x="1189440" y="2487141"/>
            <a:ext cx="3881400" cy="632225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89103" name="Line 15"/>
          <p:cNvSpPr>
            <a:spLocks noChangeShapeType="1"/>
          </p:cNvSpPr>
          <p:nvPr/>
        </p:nvSpPr>
        <p:spPr bwMode="auto">
          <a:xfrm flipV="1">
            <a:off x="1647360" y="2487142"/>
            <a:ext cx="3423480" cy="1834752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89104" name="Text Box 16"/>
          <p:cNvSpPr txBox="1">
            <a:spLocks noChangeArrowheads="1"/>
          </p:cNvSpPr>
          <p:nvPr/>
        </p:nvSpPr>
        <p:spPr bwMode="auto">
          <a:xfrm>
            <a:off x="4114800" y="1746340"/>
            <a:ext cx="3193920" cy="69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200" dirty="0">
                <a:solidFill>
                  <a:srgbClr val="800000"/>
                </a:solidFill>
                <a:latin typeface="FreeSans" charset="0"/>
              </a:rPr>
              <a:t>C</a:t>
            </a:r>
            <a:r>
              <a:rPr lang="en-US" sz="2200" baseline="-25000" dirty="0">
                <a:solidFill>
                  <a:srgbClr val="800000"/>
                </a:solidFill>
                <a:latin typeface="FreeSans" charset="0"/>
              </a:rPr>
              <a:t>2</a:t>
            </a:r>
            <a:r>
              <a:rPr lang="en-US" sz="2200" dirty="0">
                <a:solidFill>
                  <a:srgbClr val="800000"/>
                </a:solidFill>
                <a:latin typeface="FreeSans" charset="0"/>
              </a:rPr>
              <a:t> hidden units</a:t>
            </a:r>
            <a:r>
              <a:rPr lang="en-US" sz="2200" dirty="0">
                <a:latin typeface="FreeSans" charset="0"/>
              </a:rPr>
              <a:t> </a:t>
            </a:r>
          </a:p>
        </p:txBody>
      </p:sp>
      <p:sp>
        <p:nvSpPr>
          <p:cNvPr id="89105" name="Text Box 17"/>
          <p:cNvSpPr txBox="1">
            <a:spLocks noChangeArrowheads="1"/>
          </p:cNvSpPr>
          <p:nvPr/>
        </p:nvSpPr>
        <p:spPr bwMode="auto">
          <a:xfrm>
            <a:off x="2229000" y="5462949"/>
            <a:ext cx="5335200" cy="698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200" dirty="0">
                <a:solidFill>
                  <a:srgbClr val="800000"/>
                </a:solidFill>
                <a:latin typeface="FreeSans" charset="0"/>
              </a:rPr>
              <a:t>Fully conn. layer</a:t>
            </a:r>
            <a:r>
              <a:rPr lang="en-US" sz="2200" dirty="0">
                <a:latin typeface="FreeSans" charset="0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2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094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Classical 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1700"/>
            <a:ext cx="9144000" cy="2492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8538" y="6578469"/>
            <a:ext cx="3588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Figure Credit: [Long,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Shelhamer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Darrell CVPR15]</a:t>
            </a:r>
          </a:p>
        </p:txBody>
      </p:sp>
    </p:spTree>
    <p:extLst>
      <p:ext uri="{BB962C8B-B14F-4D97-AF65-F5344CB8AC3E}">
        <p14:creationId xmlns:p14="http://schemas.microsoft.com/office/powerpoint/2010/main" val="1820978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Classical View = Inefficient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9800"/>
            <a:ext cx="9144000" cy="256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00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Classical 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1700"/>
            <a:ext cx="9144000" cy="2492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8538" y="6578469"/>
            <a:ext cx="3588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Figure Credit: [Long,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Shelhamer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Darrell CVPR15]</a:t>
            </a:r>
          </a:p>
        </p:txBody>
      </p:sp>
    </p:spTree>
    <p:extLst>
      <p:ext uri="{BB962C8B-B14F-4D97-AF65-F5344CB8AC3E}">
        <p14:creationId xmlns:p14="http://schemas.microsoft.com/office/powerpoint/2010/main" val="13466452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Re-interpretation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Just squint a little!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6300"/>
            <a:ext cx="9144000" cy="25556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8538" y="6578469"/>
            <a:ext cx="3588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Figure Credit: [Long,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Shelhamer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Darrell CVPR15]</a:t>
            </a:r>
          </a:p>
        </p:txBody>
      </p:sp>
    </p:spTree>
    <p:extLst>
      <p:ext uri="{BB962C8B-B14F-4D97-AF65-F5344CB8AC3E}">
        <p14:creationId xmlns:p14="http://schemas.microsoft.com/office/powerpoint/2010/main" val="922046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-300240" y="2471301"/>
            <a:ext cx="2979360" cy="55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200" dirty="0">
                <a:latin typeface="FreeSans" charset="0"/>
              </a:rPr>
              <a:t>NxNxC</a:t>
            </a:r>
            <a:r>
              <a:rPr lang="en-US" sz="2200" baseline="-25000" dirty="0">
                <a:latin typeface="FreeSans" charset="0"/>
              </a:rPr>
              <a:t>1</a:t>
            </a:r>
            <a:r>
              <a:rPr lang="en-US" sz="2200" dirty="0">
                <a:latin typeface="FreeSans" charset="0"/>
              </a:rPr>
              <a:t>, N small</a:t>
            </a:r>
          </a:p>
        </p:txBody>
      </p:sp>
      <p:sp>
        <p:nvSpPr>
          <p:cNvPr id="89093" name="Rectangle 5"/>
          <p:cNvSpPr>
            <a:spLocks noChangeArrowheads="1"/>
          </p:cNvSpPr>
          <p:nvPr/>
        </p:nvSpPr>
        <p:spPr bwMode="auto">
          <a:xfrm>
            <a:off x="829440" y="3110727"/>
            <a:ext cx="622080" cy="622145"/>
          </a:xfrm>
          <a:prstGeom prst="rect">
            <a:avLst/>
          </a:prstGeom>
          <a:solidFill>
            <a:srgbClr val="99CCFF">
              <a:alpha val="50000"/>
            </a:srgbClr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094" name="Rectangle 6"/>
          <p:cNvSpPr>
            <a:spLocks noChangeArrowheads="1"/>
          </p:cNvSpPr>
          <p:nvPr/>
        </p:nvSpPr>
        <p:spPr bwMode="auto">
          <a:xfrm>
            <a:off x="993600" y="3274904"/>
            <a:ext cx="622080" cy="622145"/>
          </a:xfrm>
          <a:prstGeom prst="rect">
            <a:avLst/>
          </a:prstGeom>
          <a:solidFill>
            <a:srgbClr val="99CCFF">
              <a:alpha val="50000"/>
            </a:srgbClr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095" name="Rectangle 7"/>
          <p:cNvSpPr>
            <a:spLocks noChangeArrowheads="1"/>
          </p:cNvSpPr>
          <p:nvPr/>
        </p:nvSpPr>
        <p:spPr bwMode="auto">
          <a:xfrm>
            <a:off x="1189440" y="3470765"/>
            <a:ext cx="622080" cy="622145"/>
          </a:xfrm>
          <a:prstGeom prst="rect">
            <a:avLst/>
          </a:prstGeom>
          <a:solidFill>
            <a:srgbClr val="99CCFF">
              <a:alpha val="50000"/>
            </a:srgbClr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096" name="Rectangle 8"/>
          <p:cNvSpPr>
            <a:spLocks noChangeArrowheads="1"/>
          </p:cNvSpPr>
          <p:nvPr/>
        </p:nvSpPr>
        <p:spPr bwMode="auto">
          <a:xfrm>
            <a:off x="1385280" y="3699749"/>
            <a:ext cx="622080" cy="622145"/>
          </a:xfrm>
          <a:prstGeom prst="rect">
            <a:avLst/>
          </a:prstGeom>
          <a:solidFill>
            <a:srgbClr val="99CCFF">
              <a:alpha val="50000"/>
            </a:srgbClr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097" name="Oval 9"/>
          <p:cNvSpPr>
            <a:spLocks noChangeArrowheads="1"/>
          </p:cNvSpPr>
          <p:nvPr/>
        </p:nvSpPr>
        <p:spPr bwMode="auto">
          <a:xfrm>
            <a:off x="4896600" y="2466979"/>
            <a:ext cx="207360" cy="207382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098" name="Oval 10"/>
          <p:cNvSpPr>
            <a:spLocks noChangeArrowheads="1"/>
          </p:cNvSpPr>
          <p:nvPr/>
        </p:nvSpPr>
        <p:spPr bwMode="auto">
          <a:xfrm>
            <a:off x="4896600" y="3056001"/>
            <a:ext cx="207360" cy="207382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099" name="Oval 11"/>
          <p:cNvSpPr>
            <a:spLocks noChangeArrowheads="1"/>
          </p:cNvSpPr>
          <p:nvPr/>
        </p:nvSpPr>
        <p:spPr bwMode="auto">
          <a:xfrm>
            <a:off x="4896600" y="3676706"/>
            <a:ext cx="207360" cy="207382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100" name="Oval 12"/>
          <p:cNvSpPr>
            <a:spLocks noChangeArrowheads="1"/>
          </p:cNvSpPr>
          <p:nvPr/>
        </p:nvSpPr>
        <p:spPr bwMode="auto">
          <a:xfrm>
            <a:off x="4896600" y="4264288"/>
            <a:ext cx="207360" cy="207382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101" name="Oval 13"/>
          <p:cNvSpPr>
            <a:spLocks noChangeArrowheads="1"/>
          </p:cNvSpPr>
          <p:nvPr/>
        </p:nvSpPr>
        <p:spPr bwMode="auto">
          <a:xfrm>
            <a:off x="4898040" y="4884993"/>
            <a:ext cx="207360" cy="207382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9102" name="Line 14"/>
          <p:cNvSpPr>
            <a:spLocks noChangeShapeType="1"/>
          </p:cNvSpPr>
          <p:nvPr/>
        </p:nvSpPr>
        <p:spPr bwMode="auto">
          <a:xfrm flipV="1">
            <a:off x="1189440" y="2487141"/>
            <a:ext cx="3881400" cy="632225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89103" name="Line 15"/>
          <p:cNvSpPr>
            <a:spLocks noChangeShapeType="1"/>
          </p:cNvSpPr>
          <p:nvPr/>
        </p:nvSpPr>
        <p:spPr bwMode="auto">
          <a:xfrm flipV="1">
            <a:off x="1647360" y="2487142"/>
            <a:ext cx="3423480" cy="1834752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2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19" name="Text Box 17">
            <a:extLst>
              <a:ext uri="{FF2B5EF4-FFF2-40B4-BE49-F238E27FC236}">
                <a16:creationId xmlns:a16="http://schemas.microsoft.com/office/drawing/2014/main" id="{6148CB92-8DFC-1945-BE2B-3887FF3E7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8000" y="5473726"/>
            <a:ext cx="5335200" cy="698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200" dirty="0">
                <a:solidFill>
                  <a:srgbClr val="800000"/>
                </a:solidFill>
                <a:latin typeface="FreeSans" charset="0"/>
              </a:rPr>
              <a:t>Fully conn. layer</a:t>
            </a:r>
            <a:r>
              <a:rPr lang="en-US" sz="2200" dirty="0">
                <a:latin typeface="FreeSans" charset="0"/>
              </a:rPr>
              <a:t> /</a:t>
            </a:r>
          </a:p>
          <a:p>
            <a:pPr algn="l">
              <a:spcBef>
                <a:spcPts val="0"/>
              </a:spcBef>
            </a:pPr>
            <a:r>
              <a:rPr lang="en-US" sz="2200" dirty="0">
                <a:solidFill>
                  <a:srgbClr val="000080"/>
                </a:solidFill>
                <a:latin typeface="FreeSans" charset="0"/>
              </a:rPr>
              <a:t>Conv. layer (C</a:t>
            </a:r>
            <a:r>
              <a:rPr lang="en-US" sz="2200" baseline="-25000" dirty="0">
                <a:solidFill>
                  <a:srgbClr val="000080"/>
                </a:solidFill>
                <a:latin typeface="FreeSans" charset="0"/>
              </a:rPr>
              <a:t>2</a:t>
            </a:r>
            <a:r>
              <a:rPr lang="en-US" sz="2200" dirty="0">
                <a:solidFill>
                  <a:srgbClr val="000080"/>
                </a:solidFill>
                <a:latin typeface="FreeSans" charset="0"/>
              </a:rPr>
              <a:t> kernels of size NxNxC</a:t>
            </a:r>
            <a:r>
              <a:rPr lang="en-US" sz="2200" baseline="-25000" dirty="0">
                <a:solidFill>
                  <a:srgbClr val="000080"/>
                </a:solidFill>
                <a:latin typeface="FreeSans" charset="0"/>
              </a:rPr>
              <a:t>1</a:t>
            </a:r>
            <a:r>
              <a:rPr lang="en-US" sz="2200" dirty="0">
                <a:solidFill>
                  <a:srgbClr val="000080"/>
                </a:solidFill>
                <a:latin typeface="FreeSans" charset="0"/>
              </a:rPr>
              <a:t>)</a:t>
            </a:r>
          </a:p>
        </p:txBody>
      </p:sp>
      <p:sp>
        <p:nvSpPr>
          <p:cNvPr id="23" name="Text Box 16">
            <a:extLst>
              <a:ext uri="{FF2B5EF4-FFF2-40B4-BE49-F238E27FC236}">
                <a16:creationId xmlns:a16="http://schemas.microsoft.com/office/drawing/2014/main" id="{D99D27DA-121F-2647-8211-E80DEAA4D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2680" y="1502079"/>
            <a:ext cx="3193920" cy="69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00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200" dirty="0">
                <a:solidFill>
                  <a:srgbClr val="800000"/>
                </a:solidFill>
                <a:latin typeface="FreeSans" charset="0"/>
              </a:rPr>
              <a:t>C</a:t>
            </a:r>
            <a:r>
              <a:rPr lang="en-US" sz="2200" baseline="-25000" dirty="0">
                <a:solidFill>
                  <a:srgbClr val="800000"/>
                </a:solidFill>
                <a:latin typeface="FreeSans" charset="0"/>
              </a:rPr>
              <a:t>2</a:t>
            </a:r>
            <a:r>
              <a:rPr lang="en-US" sz="2200" dirty="0">
                <a:solidFill>
                  <a:srgbClr val="800000"/>
                </a:solidFill>
                <a:latin typeface="FreeSans" charset="0"/>
              </a:rPr>
              <a:t> hidden units</a:t>
            </a:r>
            <a:r>
              <a:rPr lang="en-US" sz="2200" dirty="0">
                <a:latin typeface="FreeSans" charset="0"/>
              </a:rPr>
              <a:t> / </a:t>
            </a:r>
          </a:p>
          <a:p>
            <a:pPr algn="l">
              <a:spcBef>
                <a:spcPts val="0"/>
              </a:spcBef>
            </a:pPr>
            <a:r>
              <a:rPr lang="en-US" sz="2200" dirty="0">
                <a:solidFill>
                  <a:srgbClr val="000080"/>
                </a:solidFill>
                <a:latin typeface="FreeSans" charset="0"/>
              </a:rPr>
              <a:t>1x1xC</a:t>
            </a:r>
            <a:r>
              <a:rPr lang="en-US" sz="2200" baseline="-25000" dirty="0">
                <a:solidFill>
                  <a:srgbClr val="000080"/>
                </a:solidFill>
                <a:latin typeface="FreeSans" charset="0"/>
              </a:rPr>
              <a:t>2</a:t>
            </a:r>
            <a:r>
              <a:rPr lang="en-US" sz="2200" dirty="0">
                <a:solidFill>
                  <a:srgbClr val="000080"/>
                </a:solidFill>
                <a:latin typeface="FreeSans" charset="0"/>
              </a:rPr>
              <a:t> feature maps</a:t>
            </a:r>
          </a:p>
        </p:txBody>
      </p:sp>
    </p:spTree>
    <p:extLst>
      <p:ext uri="{BB962C8B-B14F-4D97-AF65-F5344CB8AC3E}">
        <p14:creationId xmlns:p14="http://schemas.microsoft.com/office/powerpoint/2010/main" val="19625536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Re-interpretation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Just squint a little!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6300"/>
            <a:ext cx="9144000" cy="25556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8538" y="6578469"/>
            <a:ext cx="3588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Figure Credit: [Long,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Shelhamer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Darrell CVPR15]</a:t>
            </a:r>
          </a:p>
        </p:txBody>
      </p:sp>
    </p:spTree>
    <p:extLst>
      <p:ext uri="{BB962C8B-B14F-4D97-AF65-F5344CB8AC3E}">
        <p14:creationId xmlns:p14="http://schemas.microsoft.com/office/powerpoint/2010/main" val="1918628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“Fully Convolutional”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run on an image of any size!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8700"/>
            <a:ext cx="9144000" cy="22533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8538" y="6578469"/>
            <a:ext cx="3588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Figure Credit: [Long,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Shelhamer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Darrell CVPR15]</a:t>
            </a:r>
          </a:p>
        </p:txBody>
      </p:sp>
    </p:spTree>
    <p:extLst>
      <p:ext uri="{BB962C8B-B14F-4D97-AF65-F5344CB8AC3E}">
        <p14:creationId xmlns:p14="http://schemas.microsoft.com/office/powerpoint/2010/main" val="15259339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“Fully Convolutional”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Up-sample to get segmentation maps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24100"/>
            <a:ext cx="9144000" cy="22064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8538" y="6578469"/>
            <a:ext cx="3588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Figure Credit: [Long,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Shelhamer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Darrell CVPR15]</a:t>
            </a:r>
          </a:p>
        </p:txBody>
      </p:sp>
    </p:spTree>
    <p:extLst>
      <p:ext uri="{BB962C8B-B14F-4D97-AF65-F5344CB8AC3E}">
        <p14:creationId xmlns:p14="http://schemas.microsoft.com/office/powerpoint/2010/main" val="2324164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Administrativia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HW2 Challenge Final Analysis</a:t>
            </a:r>
          </a:p>
          <a:p>
            <a:pPr lvl="1"/>
            <a:r>
              <a:rPr lang="en-US" dirty="0">
                <a:hlinkClick r:id="rId2"/>
              </a:rPr>
              <a:t>https://evalai.cloudcv.org/web/challenges/challenge-page/684/leaderboard/1853</a:t>
            </a:r>
            <a:endParaRPr lang="en-US" dirty="0"/>
          </a:p>
          <a:p>
            <a:pPr lvl="1"/>
            <a:r>
              <a:rPr lang="en-US" dirty="0"/>
              <a:t>Qualitative Trends</a:t>
            </a:r>
          </a:p>
          <a:p>
            <a:endParaRPr lang="en-US" dirty="0"/>
          </a:p>
          <a:p>
            <a:r>
              <a:rPr lang="en-US" dirty="0"/>
              <a:t>HW3 Reminder</a:t>
            </a:r>
          </a:p>
          <a:p>
            <a:pPr lvl="1"/>
            <a:r>
              <a:rPr lang="en-US" dirty="0"/>
              <a:t>Due: 10/07 11:59pm</a:t>
            </a:r>
          </a:p>
          <a:p>
            <a:pPr lvl="1"/>
            <a:r>
              <a:rPr lang="en-US" dirty="0"/>
              <a:t>Theory: Convolutions, Representation Capacity, Double Descent</a:t>
            </a:r>
          </a:p>
          <a:p>
            <a:pPr lvl="1"/>
            <a:r>
              <a:rPr lang="en-US" dirty="0"/>
              <a:t>Implementation: Saliency methods (e.g. Grad-CAM) in Python and </a:t>
            </a:r>
            <a:r>
              <a:rPr lang="en-US" dirty="0" err="1"/>
              <a:t>PyTorch</a:t>
            </a:r>
            <a:r>
              <a:rPr lang="en-US" dirty="0"/>
              <a:t>/</a:t>
            </a:r>
            <a:r>
              <a:rPr lang="en-US" dirty="0" err="1"/>
              <a:t>Captum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5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 of this thinking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Mathematically elegant</a:t>
            </a:r>
          </a:p>
          <a:p>
            <a:endParaRPr lang="en-US" dirty="0"/>
          </a:p>
          <a:p>
            <a:r>
              <a:rPr lang="en-US" dirty="0"/>
              <a:t>Efficiency</a:t>
            </a:r>
          </a:p>
          <a:p>
            <a:pPr lvl="1"/>
            <a:r>
              <a:rPr lang="en-US" dirty="0"/>
              <a:t>Can run network on arbitrary image </a:t>
            </a:r>
          </a:p>
          <a:p>
            <a:pPr lvl="1"/>
            <a:r>
              <a:rPr lang="en-US" dirty="0"/>
              <a:t>Without multiple crops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8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(Finish) Convolutional Neural Networks</a:t>
            </a:r>
          </a:p>
          <a:p>
            <a:pPr lvl="1"/>
            <a:r>
              <a:rPr lang="en-US" dirty="0"/>
              <a:t>Fully-connected layers as convolutions</a:t>
            </a:r>
          </a:p>
          <a:p>
            <a:pPr lvl="1"/>
            <a:r>
              <a:rPr lang="en-US" dirty="0"/>
              <a:t>Toeplitz matrices and convolutions = matrix-</a:t>
            </a:r>
            <a:r>
              <a:rPr lang="en-US" dirty="0" err="1"/>
              <a:t>mult</a:t>
            </a:r>
            <a:endParaRPr lang="en-US" dirty="0"/>
          </a:p>
          <a:p>
            <a:pPr lvl="1"/>
            <a:r>
              <a:rPr lang="en-US" dirty="0"/>
              <a:t>Transposed convolutions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201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/>
          <p:nvPr/>
        </p:nvSpPr>
        <p:spPr>
          <a:xfrm>
            <a:off x="6655700" y="2846550"/>
            <a:ext cx="1589700" cy="116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Class Scores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Cat: 0.9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Dog: 0.05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Car: 0.01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...</a:t>
            </a:r>
          </a:p>
        </p:txBody>
      </p:sp>
      <p:sp>
        <p:nvSpPr>
          <p:cNvPr id="161" name="Shape 161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 far: Image Classification</a:t>
            </a:r>
          </a:p>
        </p:txBody>
      </p:sp>
      <p:pic>
        <p:nvPicPr>
          <p:cNvPr id="162" name="Shape 162"/>
          <p:cNvPicPr preferRelativeResize="0"/>
          <p:nvPr/>
        </p:nvPicPr>
        <p:blipFill rotWithShape="1">
          <a:blip r:embed="rId3">
            <a:alphaModFix/>
          </a:blip>
          <a:srcRect l="9279" r="25734"/>
          <a:stretch/>
        </p:blipFill>
        <p:spPr>
          <a:xfrm>
            <a:off x="136401" y="2852899"/>
            <a:ext cx="1305299" cy="1129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/>
          <p:cNvPicPr preferRelativeResize="0"/>
          <p:nvPr/>
        </p:nvPicPr>
        <p:blipFill rotWithShape="1">
          <a:blip r:embed="rId4">
            <a:alphaModFix/>
          </a:blip>
          <a:srcRect r="7330"/>
          <a:stretch/>
        </p:blipFill>
        <p:spPr>
          <a:xfrm>
            <a:off x="1464276" y="2890025"/>
            <a:ext cx="2924549" cy="105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Shape 164"/>
          <p:cNvSpPr txBox="1"/>
          <p:nvPr/>
        </p:nvSpPr>
        <p:spPr>
          <a:xfrm>
            <a:off x="158975" y="3982750"/>
            <a:ext cx="1305300" cy="25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CC0 public domain</a:t>
            </a:r>
          </a:p>
        </p:txBody>
      </p:sp>
      <p:cxnSp>
        <p:nvCxnSpPr>
          <p:cNvPr id="165" name="Shape 165"/>
          <p:cNvCxnSpPr/>
          <p:nvPr/>
        </p:nvCxnSpPr>
        <p:spPr>
          <a:xfrm>
            <a:off x="4650025" y="3040425"/>
            <a:ext cx="0" cy="7548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66" name="Shape 166"/>
          <p:cNvSpPr txBox="1"/>
          <p:nvPr/>
        </p:nvSpPr>
        <p:spPr>
          <a:xfrm>
            <a:off x="3931225" y="3858025"/>
            <a:ext cx="1437600" cy="57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Vector: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4096</a:t>
            </a:r>
          </a:p>
        </p:txBody>
      </p:sp>
      <p:sp>
        <p:nvSpPr>
          <p:cNvPr id="167" name="Shape 167"/>
          <p:cNvSpPr txBox="1"/>
          <p:nvPr/>
        </p:nvSpPr>
        <p:spPr>
          <a:xfrm>
            <a:off x="5008754" y="3416367"/>
            <a:ext cx="1707000" cy="52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Fully-Connected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4096 to 1000</a:t>
            </a:r>
          </a:p>
        </p:txBody>
      </p:sp>
      <p:cxnSp>
        <p:nvCxnSpPr>
          <p:cNvPr id="168" name="Shape 168"/>
          <p:cNvCxnSpPr/>
          <p:nvPr/>
        </p:nvCxnSpPr>
        <p:spPr>
          <a:xfrm>
            <a:off x="5125525" y="3417775"/>
            <a:ext cx="1392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9" name="Shape 169"/>
          <p:cNvSpPr txBox="1"/>
          <p:nvPr/>
        </p:nvSpPr>
        <p:spPr>
          <a:xfrm>
            <a:off x="2015450" y="3982750"/>
            <a:ext cx="1822200" cy="25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600" kern="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Figure copyright Alex Krizhevsky, Ilya Sutskever, and Geoffrey Hinton, 2012. Reproduced with permission. </a:t>
            </a:r>
          </a:p>
        </p:txBody>
      </p:sp>
      <p:sp>
        <p:nvSpPr>
          <p:cNvPr id="1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0440312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Other Computer Vision Tasks</a:t>
            </a: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7" name="Shape 147"/>
          <p:cNvSpPr txBox="1"/>
          <p:nvPr/>
        </p:nvSpPr>
        <p:spPr>
          <a:xfrm>
            <a:off x="824250" y="1532275"/>
            <a:ext cx="2141700" cy="8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Semantic</a:t>
            </a:r>
            <a:b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Segmentation</a:t>
            </a:r>
            <a:endParaRPr sz="20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48" name="Shape 148"/>
          <p:cNvGrpSpPr/>
          <p:nvPr/>
        </p:nvGrpSpPr>
        <p:grpSpPr>
          <a:xfrm>
            <a:off x="3325277" y="1577575"/>
            <a:ext cx="2231026" cy="3671914"/>
            <a:chOff x="3325277" y="720325"/>
            <a:chExt cx="2231026" cy="3671914"/>
          </a:xfrm>
        </p:grpSpPr>
        <p:sp>
          <p:nvSpPr>
            <p:cNvPr id="149" name="Shape 149"/>
            <p:cNvSpPr txBox="1"/>
            <p:nvPr/>
          </p:nvSpPr>
          <p:spPr>
            <a:xfrm>
              <a:off x="3325277" y="720325"/>
              <a:ext cx="2227500" cy="85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20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2D Object </a:t>
              </a:r>
              <a:br>
                <a:rPr lang="en" sz="20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" sz="20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Detection</a:t>
              </a:r>
              <a:endParaRPr sz="2000" kern="0">
                <a:solidFill>
                  <a:srgbClr val="FF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50" name="Shape 15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359603" y="1509711"/>
              <a:ext cx="2158851" cy="18544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1" name="Shape 151"/>
            <p:cNvSpPr txBox="1"/>
            <p:nvPr/>
          </p:nvSpPr>
          <p:spPr>
            <a:xfrm>
              <a:off x="3470425" y="3359375"/>
              <a:ext cx="2007300" cy="36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800" b="1" kern="0">
                  <a:solidFill>
                    <a:srgbClr val="FF0000"/>
                  </a:solidFill>
                  <a:latin typeface="Arial"/>
                  <a:cs typeface="Arial"/>
                  <a:sym typeface="Arial"/>
                </a:rPr>
                <a:t>DOG</a:t>
              </a:r>
              <a:r>
                <a:rPr lang="en" sz="1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, </a:t>
              </a:r>
              <a:r>
                <a:rPr lang="en" sz="1800" b="1" kern="0">
                  <a:solidFill>
                    <a:srgbClr val="6AA84F"/>
                  </a:solidFill>
                  <a:latin typeface="Arial"/>
                  <a:cs typeface="Arial"/>
                  <a:sym typeface="Arial"/>
                </a:rPr>
                <a:t>DOG</a:t>
              </a:r>
              <a:r>
                <a:rPr lang="en" sz="1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, </a:t>
              </a:r>
              <a:r>
                <a:rPr lang="en" sz="1800" b="1" kern="0">
                  <a:solidFill>
                    <a:srgbClr val="4A86E8"/>
                  </a:solidFill>
                  <a:latin typeface="Arial"/>
                  <a:cs typeface="Arial"/>
                  <a:sym typeface="Arial"/>
                </a:rPr>
                <a:t>CAT</a:t>
              </a:r>
              <a:endParaRPr sz="1800" b="1" kern="0">
                <a:solidFill>
                  <a:srgbClr val="4A86E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Shape 152"/>
            <p:cNvSpPr txBox="1"/>
            <p:nvPr/>
          </p:nvSpPr>
          <p:spPr>
            <a:xfrm>
              <a:off x="3328803" y="3831839"/>
              <a:ext cx="2227500" cy="5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Object categories + 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2D bounding boxes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3" name="Shape 153"/>
          <p:cNvSpPr txBox="1"/>
          <p:nvPr/>
        </p:nvSpPr>
        <p:spPr>
          <a:xfrm>
            <a:off x="7838700" y="5209475"/>
            <a:ext cx="1305300" cy="2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4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CC0 public domain</a:t>
            </a: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54" name="Shape 154"/>
          <p:cNvGrpSpPr/>
          <p:nvPr/>
        </p:nvGrpSpPr>
        <p:grpSpPr>
          <a:xfrm>
            <a:off x="891819" y="4203500"/>
            <a:ext cx="2007300" cy="1053600"/>
            <a:chOff x="910125" y="3346250"/>
            <a:chExt cx="2007300" cy="1053600"/>
          </a:xfrm>
        </p:grpSpPr>
        <p:sp>
          <p:nvSpPr>
            <p:cNvPr id="155" name="Shape 155"/>
            <p:cNvSpPr txBox="1"/>
            <p:nvPr/>
          </p:nvSpPr>
          <p:spPr>
            <a:xfrm>
              <a:off x="910125" y="3346250"/>
              <a:ext cx="2007300" cy="65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800" b="1" kern="0">
                  <a:solidFill>
                    <a:srgbClr val="6AA84F"/>
                  </a:solidFill>
                  <a:latin typeface="Arial"/>
                  <a:cs typeface="Arial"/>
                  <a:sym typeface="Arial"/>
                </a:rPr>
                <a:t>GRASS</a:t>
              </a:r>
              <a:r>
                <a:rPr lang="en" sz="1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, </a:t>
              </a:r>
              <a:r>
                <a:rPr lang="en" sz="1800" b="1" kern="0">
                  <a:solidFill>
                    <a:srgbClr val="F1C232"/>
                  </a:solidFill>
                  <a:latin typeface="Arial"/>
                  <a:cs typeface="Arial"/>
                  <a:sym typeface="Arial"/>
                </a:rPr>
                <a:t>CAT</a:t>
              </a:r>
              <a:r>
                <a:rPr lang="en" sz="1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, </a:t>
              </a:r>
              <a:r>
                <a:rPr lang="en" sz="1800" b="1" kern="0">
                  <a:solidFill>
                    <a:srgbClr val="A64D79"/>
                  </a:solidFill>
                  <a:latin typeface="Arial"/>
                  <a:cs typeface="Arial"/>
                  <a:sym typeface="Arial"/>
                </a:rPr>
                <a:t>TREE</a:t>
              </a:r>
              <a:r>
                <a:rPr lang="en" sz="1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, </a:t>
              </a:r>
              <a:r>
                <a:rPr lang="en" sz="1800" b="1" kern="0">
                  <a:solidFill>
                    <a:srgbClr val="4A86E8"/>
                  </a:solidFill>
                  <a:latin typeface="Arial"/>
                  <a:cs typeface="Arial"/>
                  <a:sym typeface="Arial"/>
                </a:rPr>
                <a:t>SKY</a:t>
              </a:r>
              <a:endParaRPr sz="1800" b="1" kern="0">
                <a:solidFill>
                  <a:srgbClr val="4A86E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Shape 156"/>
            <p:cNvSpPr txBox="1"/>
            <p:nvPr/>
          </p:nvSpPr>
          <p:spPr>
            <a:xfrm>
              <a:off x="921825" y="3999950"/>
              <a:ext cx="1983900" cy="39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No objects, just pixels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57" name="Shape 157"/>
          <p:cNvPicPr preferRelativeResize="0"/>
          <p:nvPr/>
        </p:nvPicPr>
        <p:blipFill rotWithShape="1">
          <a:blip r:embed="rId6">
            <a:alphaModFix/>
          </a:blip>
          <a:srcRect l="9279" r="25734"/>
          <a:stretch/>
        </p:blipFill>
        <p:spPr>
          <a:xfrm>
            <a:off x="824668" y="2384875"/>
            <a:ext cx="2137939" cy="18186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8" name="Shape 158"/>
          <p:cNvGrpSpPr/>
          <p:nvPr/>
        </p:nvGrpSpPr>
        <p:grpSpPr>
          <a:xfrm>
            <a:off x="829701" y="2386866"/>
            <a:ext cx="2136577" cy="1801744"/>
            <a:chOff x="848006" y="1529616"/>
            <a:chExt cx="2136577" cy="1801744"/>
          </a:xfrm>
        </p:grpSpPr>
        <p:sp>
          <p:nvSpPr>
            <p:cNvPr id="159" name="Shape 159"/>
            <p:cNvSpPr/>
            <p:nvPr/>
          </p:nvSpPr>
          <p:spPr>
            <a:xfrm>
              <a:off x="909187" y="1897038"/>
              <a:ext cx="1642182" cy="1154006"/>
            </a:xfrm>
            <a:custGeom>
              <a:avLst/>
              <a:gdLst/>
              <a:ahLst/>
              <a:cxnLst/>
              <a:rect l="0" t="0" r="0" b="0"/>
              <a:pathLst>
                <a:path w="64328" h="46000" extrusionOk="0">
                  <a:moveTo>
                    <a:pt x="2367" y="7601"/>
                  </a:moveTo>
                  <a:lnTo>
                    <a:pt x="14375" y="6468"/>
                  </a:lnTo>
                  <a:lnTo>
                    <a:pt x="27313" y="10422"/>
                  </a:lnTo>
                  <a:lnTo>
                    <a:pt x="36297" y="13297"/>
                  </a:lnTo>
                  <a:lnTo>
                    <a:pt x="39532" y="12218"/>
                  </a:lnTo>
                  <a:lnTo>
                    <a:pt x="38094" y="6110"/>
                  </a:lnTo>
                  <a:lnTo>
                    <a:pt x="38094" y="1438"/>
                  </a:lnTo>
                  <a:lnTo>
                    <a:pt x="40251" y="1078"/>
                  </a:lnTo>
                  <a:lnTo>
                    <a:pt x="46359" y="6110"/>
                  </a:lnTo>
                  <a:lnTo>
                    <a:pt x="56062" y="5391"/>
                  </a:lnTo>
                  <a:lnTo>
                    <a:pt x="61812" y="0"/>
                  </a:lnTo>
                  <a:lnTo>
                    <a:pt x="64328" y="1078"/>
                  </a:lnTo>
                  <a:lnTo>
                    <a:pt x="63968" y="10063"/>
                  </a:lnTo>
                  <a:lnTo>
                    <a:pt x="62532" y="18688"/>
                  </a:lnTo>
                  <a:lnTo>
                    <a:pt x="61093" y="21562"/>
                  </a:lnTo>
                  <a:lnTo>
                    <a:pt x="63609" y="24797"/>
                  </a:lnTo>
                  <a:lnTo>
                    <a:pt x="64328" y="29828"/>
                  </a:lnTo>
                  <a:lnTo>
                    <a:pt x="64328" y="34140"/>
                  </a:lnTo>
                  <a:lnTo>
                    <a:pt x="60735" y="37734"/>
                  </a:lnTo>
                  <a:lnTo>
                    <a:pt x="55703" y="35218"/>
                  </a:lnTo>
                  <a:lnTo>
                    <a:pt x="57141" y="28750"/>
                  </a:lnTo>
                  <a:lnTo>
                    <a:pt x="53187" y="31266"/>
                  </a:lnTo>
                  <a:lnTo>
                    <a:pt x="48515" y="32703"/>
                  </a:lnTo>
                  <a:lnTo>
                    <a:pt x="49235" y="35937"/>
                  </a:lnTo>
                  <a:lnTo>
                    <a:pt x="50476" y="39345"/>
                  </a:lnTo>
                  <a:lnTo>
                    <a:pt x="50312" y="43484"/>
                  </a:lnTo>
                  <a:lnTo>
                    <a:pt x="47438" y="46000"/>
                  </a:lnTo>
                  <a:lnTo>
                    <a:pt x="42406" y="42406"/>
                  </a:lnTo>
                  <a:lnTo>
                    <a:pt x="40251" y="36655"/>
                  </a:lnTo>
                  <a:lnTo>
                    <a:pt x="35219" y="37375"/>
                  </a:lnTo>
                  <a:lnTo>
                    <a:pt x="34142" y="33422"/>
                  </a:lnTo>
                  <a:lnTo>
                    <a:pt x="32345" y="25516"/>
                  </a:lnTo>
                  <a:lnTo>
                    <a:pt x="31625" y="19405"/>
                  </a:lnTo>
                  <a:lnTo>
                    <a:pt x="25156" y="15453"/>
                  </a:lnTo>
                  <a:lnTo>
                    <a:pt x="15453" y="12218"/>
                  </a:lnTo>
                  <a:lnTo>
                    <a:pt x="9703" y="10780"/>
                  </a:lnTo>
                  <a:lnTo>
                    <a:pt x="4313" y="11500"/>
                  </a:lnTo>
                  <a:lnTo>
                    <a:pt x="0" y="10422"/>
                  </a:lnTo>
                </a:path>
              </a:pathLst>
            </a:custGeom>
            <a:solidFill>
              <a:srgbClr val="FFD966">
                <a:alpha val="76150"/>
              </a:srgbClr>
            </a:solidFill>
            <a:ln w="38100" cap="flat" cmpd="sng">
              <a:solidFill>
                <a:srgbClr val="FFD966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0" name="Shape 160"/>
            <p:cNvSpPr/>
            <p:nvPr/>
          </p:nvSpPr>
          <p:spPr>
            <a:xfrm>
              <a:off x="851813" y="2193262"/>
              <a:ext cx="2132770" cy="1138098"/>
            </a:xfrm>
            <a:custGeom>
              <a:avLst/>
              <a:gdLst/>
              <a:ahLst/>
              <a:cxnLst/>
              <a:rect l="0" t="0" r="0" b="0"/>
              <a:pathLst>
                <a:path w="142161" h="73402" extrusionOk="0">
                  <a:moveTo>
                    <a:pt x="0" y="12918"/>
                  </a:moveTo>
                  <a:lnTo>
                    <a:pt x="47387" y="7443"/>
                  </a:lnTo>
                  <a:lnTo>
                    <a:pt x="55959" y="15539"/>
                  </a:lnTo>
                  <a:lnTo>
                    <a:pt x="60960" y="41495"/>
                  </a:lnTo>
                  <a:lnTo>
                    <a:pt x="71806" y="41461"/>
                  </a:lnTo>
                  <a:lnTo>
                    <a:pt x="75247" y="51496"/>
                  </a:lnTo>
                  <a:lnTo>
                    <a:pt x="82391" y="56974"/>
                  </a:lnTo>
                  <a:lnTo>
                    <a:pt x="90963" y="54829"/>
                  </a:lnTo>
                  <a:lnTo>
                    <a:pt x="91678" y="47686"/>
                  </a:lnTo>
                  <a:lnTo>
                    <a:pt x="90248" y="40780"/>
                  </a:lnTo>
                  <a:lnTo>
                    <a:pt x="89535" y="35779"/>
                  </a:lnTo>
                  <a:lnTo>
                    <a:pt x="98107" y="32207"/>
                  </a:lnTo>
                  <a:lnTo>
                    <a:pt x="96441" y="40303"/>
                  </a:lnTo>
                  <a:lnTo>
                    <a:pt x="107870" y="44827"/>
                  </a:lnTo>
                  <a:lnTo>
                    <a:pt x="116206" y="37446"/>
                  </a:lnTo>
                  <a:lnTo>
                    <a:pt x="116681" y="27683"/>
                  </a:lnTo>
                  <a:lnTo>
                    <a:pt x="110728" y="15539"/>
                  </a:lnTo>
                  <a:lnTo>
                    <a:pt x="114018" y="0"/>
                  </a:lnTo>
                  <a:lnTo>
                    <a:pt x="122635" y="298"/>
                  </a:lnTo>
                  <a:lnTo>
                    <a:pt x="124891" y="5569"/>
                  </a:lnTo>
                  <a:lnTo>
                    <a:pt x="142161" y="3633"/>
                  </a:lnTo>
                  <a:lnTo>
                    <a:pt x="141208" y="73402"/>
                  </a:lnTo>
                  <a:lnTo>
                    <a:pt x="0" y="73402"/>
                  </a:lnTo>
                  <a:close/>
                </a:path>
              </a:pathLst>
            </a:custGeom>
            <a:solidFill>
              <a:srgbClr val="6AA84F">
                <a:alpha val="80770"/>
              </a:srgbClr>
            </a:solidFill>
            <a:ln w="38100" cap="flat" cmpd="sng">
              <a:solidFill>
                <a:srgbClr val="6AA84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1" name="Shape 161"/>
            <p:cNvSpPr/>
            <p:nvPr/>
          </p:nvSpPr>
          <p:spPr>
            <a:xfrm>
              <a:off x="848006" y="1570238"/>
              <a:ext cx="2129170" cy="793794"/>
            </a:xfrm>
            <a:custGeom>
              <a:avLst/>
              <a:gdLst/>
              <a:ahLst/>
              <a:cxnLst/>
              <a:rect l="0" t="0" r="0" b="0"/>
              <a:pathLst>
                <a:path w="141921" h="51196" extrusionOk="0">
                  <a:moveTo>
                    <a:pt x="42625" y="46672"/>
                  </a:moveTo>
                  <a:lnTo>
                    <a:pt x="0" y="51196"/>
                  </a:lnTo>
                  <a:lnTo>
                    <a:pt x="238" y="29528"/>
                  </a:lnTo>
                  <a:lnTo>
                    <a:pt x="32623" y="25955"/>
                  </a:lnTo>
                  <a:lnTo>
                    <a:pt x="45824" y="20998"/>
                  </a:lnTo>
                  <a:lnTo>
                    <a:pt x="60960" y="23097"/>
                  </a:lnTo>
                  <a:lnTo>
                    <a:pt x="71676" y="19765"/>
                  </a:lnTo>
                  <a:lnTo>
                    <a:pt x="114776" y="7859"/>
                  </a:lnTo>
                  <a:lnTo>
                    <a:pt x="127874" y="6667"/>
                  </a:lnTo>
                  <a:lnTo>
                    <a:pt x="134064" y="4761"/>
                  </a:lnTo>
                  <a:lnTo>
                    <a:pt x="141921" y="0"/>
                  </a:lnTo>
                  <a:lnTo>
                    <a:pt x="141208" y="42386"/>
                  </a:lnTo>
                  <a:lnTo>
                    <a:pt x="125731" y="42386"/>
                  </a:lnTo>
                  <a:lnTo>
                    <a:pt x="124778" y="39528"/>
                  </a:lnTo>
                  <a:lnTo>
                    <a:pt x="114896" y="38325"/>
                  </a:lnTo>
                  <a:lnTo>
                    <a:pt x="115014" y="22860"/>
                  </a:lnTo>
                  <a:lnTo>
                    <a:pt x="107155" y="19765"/>
                  </a:lnTo>
                  <a:lnTo>
                    <a:pt x="97869" y="28813"/>
                  </a:lnTo>
                  <a:lnTo>
                    <a:pt x="84296" y="29289"/>
                  </a:lnTo>
                  <a:lnTo>
                    <a:pt x="74294" y="22144"/>
                  </a:lnTo>
                  <a:lnTo>
                    <a:pt x="71200" y="21432"/>
                  </a:lnTo>
                  <a:lnTo>
                    <a:pt x="66929" y="26567"/>
                  </a:lnTo>
                  <a:lnTo>
                    <a:pt x="69293" y="39766"/>
                  </a:lnTo>
                  <a:lnTo>
                    <a:pt x="65722" y="40480"/>
                  </a:lnTo>
                  <a:lnTo>
                    <a:pt x="30003" y="30480"/>
                  </a:lnTo>
                  <a:lnTo>
                    <a:pt x="7859" y="31670"/>
                  </a:lnTo>
                  <a:lnTo>
                    <a:pt x="1666" y="38101"/>
                  </a:lnTo>
                  <a:lnTo>
                    <a:pt x="10955" y="41195"/>
                  </a:lnTo>
                  <a:lnTo>
                    <a:pt x="20002" y="40719"/>
                  </a:lnTo>
                  <a:close/>
                </a:path>
              </a:pathLst>
            </a:custGeom>
            <a:solidFill>
              <a:srgbClr val="C27BA0">
                <a:alpha val="82310"/>
              </a:srgbClr>
            </a:solidFill>
            <a:ln w="38100" cap="flat" cmpd="sng">
              <a:solidFill>
                <a:srgbClr val="C27BA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2" name="Shape 162"/>
            <p:cNvSpPr/>
            <p:nvPr/>
          </p:nvSpPr>
          <p:spPr>
            <a:xfrm>
              <a:off x="855380" y="1529616"/>
              <a:ext cx="2111332" cy="479973"/>
            </a:xfrm>
            <a:custGeom>
              <a:avLst/>
              <a:gdLst/>
              <a:ahLst/>
              <a:cxnLst/>
              <a:rect l="0" t="0" r="0" b="0"/>
              <a:pathLst>
                <a:path w="140732" h="30956" extrusionOk="0">
                  <a:moveTo>
                    <a:pt x="0" y="30956"/>
                  </a:moveTo>
                  <a:lnTo>
                    <a:pt x="0" y="0"/>
                  </a:lnTo>
                  <a:lnTo>
                    <a:pt x="140732" y="476"/>
                  </a:lnTo>
                  <a:lnTo>
                    <a:pt x="130731" y="6668"/>
                  </a:lnTo>
                  <a:lnTo>
                    <a:pt x="111919" y="8811"/>
                  </a:lnTo>
                  <a:lnTo>
                    <a:pt x="58103" y="24051"/>
                  </a:lnTo>
                  <a:lnTo>
                    <a:pt x="45244" y="21431"/>
                  </a:lnTo>
                  <a:lnTo>
                    <a:pt x="30956" y="27146"/>
                  </a:lnTo>
                  <a:close/>
                </a:path>
              </a:pathLst>
            </a:custGeom>
            <a:solidFill>
              <a:srgbClr val="4A86E8">
                <a:alpha val="83080"/>
              </a:srgbClr>
            </a:solidFill>
            <a:ln w="28575" cap="flat" cmpd="sng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" name="Shape 163"/>
          <p:cNvGrpSpPr/>
          <p:nvPr/>
        </p:nvGrpSpPr>
        <p:grpSpPr>
          <a:xfrm>
            <a:off x="5897000" y="1577565"/>
            <a:ext cx="2462850" cy="3671943"/>
            <a:chOff x="5897000" y="720314"/>
            <a:chExt cx="2462850" cy="3671943"/>
          </a:xfrm>
        </p:grpSpPr>
        <p:sp>
          <p:nvSpPr>
            <p:cNvPr id="164" name="Shape 164"/>
            <p:cNvSpPr txBox="1"/>
            <p:nvPr/>
          </p:nvSpPr>
          <p:spPr>
            <a:xfrm>
              <a:off x="6050124" y="720314"/>
              <a:ext cx="2227500" cy="85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20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3D Object </a:t>
              </a:r>
              <a:br>
                <a:rPr lang="en" sz="20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</a:br>
              <a:r>
                <a:rPr lang="en" sz="20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Detection</a:t>
              </a:r>
              <a:endParaRPr sz="2000" kern="0">
                <a:solidFill>
                  <a:srgbClr val="FF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65" name="Shape 165"/>
            <p:cNvPicPr preferRelativeResize="0"/>
            <p:nvPr/>
          </p:nvPicPr>
          <p:blipFill rotWithShape="1">
            <a:blip r:embed="rId7">
              <a:alphaModFix/>
            </a:blip>
            <a:srcRect l="10513" r="11955"/>
            <a:stretch/>
          </p:blipFill>
          <p:spPr>
            <a:xfrm>
              <a:off x="5897000" y="1527725"/>
              <a:ext cx="2462850" cy="18186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6" name="Shape 166"/>
            <p:cNvSpPr txBox="1"/>
            <p:nvPr/>
          </p:nvSpPr>
          <p:spPr>
            <a:xfrm>
              <a:off x="6684400" y="3350461"/>
              <a:ext cx="971100" cy="36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800" b="1" kern="0">
                  <a:solidFill>
                    <a:srgbClr val="E6691F"/>
                  </a:solidFill>
                  <a:latin typeface="Arial"/>
                  <a:cs typeface="Arial"/>
                  <a:sym typeface="Arial"/>
                </a:rPr>
                <a:t>Car</a:t>
              </a:r>
              <a:endParaRPr sz="1800" b="1" kern="0">
                <a:solidFill>
                  <a:srgbClr val="E6691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Shape 167"/>
            <p:cNvSpPr txBox="1"/>
            <p:nvPr/>
          </p:nvSpPr>
          <p:spPr>
            <a:xfrm>
              <a:off x="6056200" y="3831857"/>
              <a:ext cx="2227500" cy="5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Object categories + 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3D bounding boxes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9F5D1DBB-8DBD-1F41-84F4-5867673397BB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234902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Semantic Segmentation</a:t>
            </a: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4" name="Shape 174"/>
          <p:cNvSpPr txBox="1"/>
          <p:nvPr/>
        </p:nvSpPr>
        <p:spPr>
          <a:xfrm>
            <a:off x="824250" y="1532275"/>
            <a:ext cx="2141700" cy="8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Semantic</a:t>
            </a:r>
            <a:b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Segmentation</a:t>
            </a:r>
            <a:endParaRPr sz="20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5" name="Shape 175"/>
          <p:cNvSpPr txBox="1"/>
          <p:nvPr/>
        </p:nvSpPr>
        <p:spPr>
          <a:xfrm>
            <a:off x="3325277" y="1577575"/>
            <a:ext cx="2227500" cy="8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2D Object </a:t>
            </a:r>
            <a:b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Detection</a:t>
            </a:r>
            <a:endParaRPr sz="20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76" name="Shape 1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9604" y="2366961"/>
            <a:ext cx="2158851" cy="1854464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Shape 177"/>
          <p:cNvSpPr txBox="1"/>
          <p:nvPr/>
        </p:nvSpPr>
        <p:spPr>
          <a:xfrm>
            <a:off x="3470425" y="4216625"/>
            <a:ext cx="2007300" cy="3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DOG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</a:t>
            </a:r>
            <a:r>
              <a:rPr lang="en" sz="1800" b="1" kern="0">
                <a:solidFill>
                  <a:srgbClr val="6AA84F"/>
                </a:solidFill>
                <a:latin typeface="Arial"/>
                <a:cs typeface="Arial"/>
                <a:sym typeface="Arial"/>
              </a:rPr>
              <a:t>DOG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</a:t>
            </a:r>
            <a:r>
              <a:rPr lang="en" sz="1800" b="1" kern="0">
                <a:solidFill>
                  <a:srgbClr val="4A86E8"/>
                </a:solidFill>
                <a:latin typeface="Arial"/>
                <a:cs typeface="Arial"/>
                <a:sym typeface="Arial"/>
              </a:rPr>
              <a:t>CAT</a:t>
            </a:r>
            <a:endParaRPr sz="1800" b="1" kern="0">
              <a:solidFill>
                <a:srgbClr val="4A86E8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8" name="Shape 178"/>
          <p:cNvSpPr txBox="1"/>
          <p:nvPr/>
        </p:nvSpPr>
        <p:spPr>
          <a:xfrm>
            <a:off x="3328803" y="4689089"/>
            <a:ext cx="22275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Object categories + 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2D bounding boxes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79" name="Shape 179"/>
          <p:cNvGrpSpPr/>
          <p:nvPr/>
        </p:nvGrpSpPr>
        <p:grpSpPr>
          <a:xfrm>
            <a:off x="891450" y="4203500"/>
            <a:ext cx="2007300" cy="1053600"/>
            <a:chOff x="891450" y="3346250"/>
            <a:chExt cx="2007300" cy="1053600"/>
          </a:xfrm>
        </p:grpSpPr>
        <p:sp>
          <p:nvSpPr>
            <p:cNvPr id="180" name="Shape 180"/>
            <p:cNvSpPr txBox="1"/>
            <p:nvPr/>
          </p:nvSpPr>
          <p:spPr>
            <a:xfrm>
              <a:off x="891450" y="3346250"/>
              <a:ext cx="2007300" cy="65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800" b="1" kern="0">
                  <a:solidFill>
                    <a:srgbClr val="6AA84F"/>
                  </a:solidFill>
                  <a:latin typeface="Arial"/>
                  <a:cs typeface="Arial"/>
                  <a:sym typeface="Arial"/>
                </a:rPr>
                <a:t>GRASS</a:t>
              </a:r>
              <a:r>
                <a:rPr lang="en" sz="1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, </a:t>
              </a:r>
              <a:r>
                <a:rPr lang="en" sz="1800" b="1" kern="0">
                  <a:solidFill>
                    <a:srgbClr val="F1C232"/>
                  </a:solidFill>
                  <a:latin typeface="Arial"/>
                  <a:cs typeface="Arial"/>
                  <a:sym typeface="Arial"/>
                </a:rPr>
                <a:t>CAT</a:t>
              </a:r>
              <a:r>
                <a:rPr lang="en" sz="1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, </a:t>
              </a:r>
              <a:r>
                <a:rPr lang="en" sz="1800" b="1" kern="0">
                  <a:solidFill>
                    <a:srgbClr val="A64D79"/>
                  </a:solidFill>
                  <a:latin typeface="Arial"/>
                  <a:cs typeface="Arial"/>
                  <a:sym typeface="Arial"/>
                </a:rPr>
                <a:t>TREE</a:t>
              </a:r>
              <a:r>
                <a:rPr lang="en" sz="1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, </a:t>
              </a:r>
              <a:r>
                <a:rPr lang="en" sz="1800" b="1" kern="0">
                  <a:solidFill>
                    <a:srgbClr val="4A86E8"/>
                  </a:solidFill>
                  <a:latin typeface="Arial"/>
                  <a:cs typeface="Arial"/>
                  <a:sym typeface="Arial"/>
                </a:rPr>
                <a:t>SKY</a:t>
              </a:r>
              <a:endParaRPr sz="1800" b="1" kern="0">
                <a:solidFill>
                  <a:srgbClr val="4A86E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Shape 181"/>
            <p:cNvSpPr txBox="1"/>
            <p:nvPr/>
          </p:nvSpPr>
          <p:spPr>
            <a:xfrm>
              <a:off x="903150" y="3999950"/>
              <a:ext cx="1983900" cy="39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No objects, just pixels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2" name="Shape 182"/>
          <p:cNvSpPr txBox="1"/>
          <p:nvPr/>
        </p:nvSpPr>
        <p:spPr>
          <a:xfrm>
            <a:off x="7838700" y="5209475"/>
            <a:ext cx="1305300" cy="2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4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CC0 public domain</a:t>
            </a: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83" name="Shape 183"/>
          <p:cNvPicPr preferRelativeResize="0"/>
          <p:nvPr/>
        </p:nvPicPr>
        <p:blipFill rotWithShape="1">
          <a:blip r:embed="rId6">
            <a:alphaModFix/>
          </a:blip>
          <a:srcRect l="9279" r="25734"/>
          <a:stretch/>
        </p:blipFill>
        <p:spPr>
          <a:xfrm>
            <a:off x="824299" y="2384876"/>
            <a:ext cx="2137939" cy="18186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4" name="Shape 184"/>
          <p:cNvGrpSpPr/>
          <p:nvPr/>
        </p:nvGrpSpPr>
        <p:grpSpPr>
          <a:xfrm>
            <a:off x="829564" y="2386866"/>
            <a:ext cx="2136345" cy="1801744"/>
            <a:chOff x="829563" y="1529616"/>
            <a:chExt cx="2136345" cy="1801744"/>
          </a:xfrm>
        </p:grpSpPr>
        <p:sp>
          <p:nvSpPr>
            <p:cNvPr id="185" name="Shape 185"/>
            <p:cNvSpPr/>
            <p:nvPr/>
          </p:nvSpPr>
          <p:spPr>
            <a:xfrm>
              <a:off x="890512" y="1897038"/>
              <a:ext cx="1642182" cy="1154006"/>
            </a:xfrm>
            <a:custGeom>
              <a:avLst/>
              <a:gdLst/>
              <a:ahLst/>
              <a:cxnLst/>
              <a:rect l="0" t="0" r="0" b="0"/>
              <a:pathLst>
                <a:path w="64328" h="46000" extrusionOk="0">
                  <a:moveTo>
                    <a:pt x="2367" y="7601"/>
                  </a:moveTo>
                  <a:lnTo>
                    <a:pt x="14375" y="6468"/>
                  </a:lnTo>
                  <a:lnTo>
                    <a:pt x="27313" y="10422"/>
                  </a:lnTo>
                  <a:lnTo>
                    <a:pt x="36297" y="13297"/>
                  </a:lnTo>
                  <a:lnTo>
                    <a:pt x="39532" y="12218"/>
                  </a:lnTo>
                  <a:lnTo>
                    <a:pt x="38094" y="6110"/>
                  </a:lnTo>
                  <a:lnTo>
                    <a:pt x="38094" y="1438"/>
                  </a:lnTo>
                  <a:lnTo>
                    <a:pt x="40251" y="1078"/>
                  </a:lnTo>
                  <a:lnTo>
                    <a:pt x="46359" y="6110"/>
                  </a:lnTo>
                  <a:lnTo>
                    <a:pt x="56062" y="5391"/>
                  </a:lnTo>
                  <a:lnTo>
                    <a:pt x="61812" y="0"/>
                  </a:lnTo>
                  <a:lnTo>
                    <a:pt x="64328" y="1078"/>
                  </a:lnTo>
                  <a:lnTo>
                    <a:pt x="63968" y="10063"/>
                  </a:lnTo>
                  <a:lnTo>
                    <a:pt x="62532" y="18688"/>
                  </a:lnTo>
                  <a:lnTo>
                    <a:pt x="61093" y="21562"/>
                  </a:lnTo>
                  <a:lnTo>
                    <a:pt x="63609" y="24797"/>
                  </a:lnTo>
                  <a:lnTo>
                    <a:pt x="64328" y="29828"/>
                  </a:lnTo>
                  <a:lnTo>
                    <a:pt x="64328" y="34140"/>
                  </a:lnTo>
                  <a:lnTo>
                    <a:pt x="60735" y="37734"/>
                  </a:lnTo>
                  <a:lnTo>
                    <a:pt x="55703" y="35218"/>
                  </a:lnTo>
                  <a:lnTo>
                    <a:pt x="57141" y="28750"/>
                  </a:lnTo>
                  <a:lnTo>
                    <a:pt x="53187" y="31266"/>
                  </a:lnTo>
                  <a:lnTo>
                    <a:pt x="48515" y="32703"/>
                  </a:lnTo>
                  <a:lnTo>
                    <a:pt x="49235" y="35937"/>
                  </a:lnTo>
                  <a:lnTo>
                    <a:pt x="50476" y="39345"/>
                  </a:lnTo>
                  <a:lnTo>
                    <a:pt x="50312" y="43484"/>
                  </a:lnTo>
                  <a:lnTo>
                    <a:pt x="47438" y="46000"/>
                  </a:lnTo>
                  <a:lnTo>
                    <a:pt x="42406" y="42406"/>
                  </a:lnTo>
                  <a:lnTo>
                    <a:pt x="40251" y="36655"/>
                  </a:lnTo>
                  <a:lnTo>
                    <a:pt x="35219" y="37375"/>
                  </a:lnTo>
                  <a:lnTo>
                    <a:pt x="34142" y="33422"/>
                  </a:lnTo>
                  <a:lnTo>
                    <a:pt x="32345" y="25516"/>
                  </a:lnTo>
                  <a:lnTo>
                    <a:pt x="31625" y="19405"/>
                  </a:lnTo>
                  <a:lnTo>
                    <a:pt x="25156" y="15453"/>
                  </a:lnTo>
                  <a:lnTo>
                    <a:pt x="15453" y="12218"/>
                  </a:lnTo>
                  <a:lnTo>
                    <a:pt x="9703" y="10780"/>
                  </a:lnTo>
                  <a:lnTo>
                    <a:pt x="4313" y="11500"/>
                  </a:lnTo>
                  <a:lnTo>
                    <a:pt x="0" y="10422"/>
                  </a:lnTo>
                </a:path>
              </a:pathLst>
            </a:custGeom>
            <a:solidFill>
              <a:srgbClr val="FFD966">
                <a:alpha val="90770"/>
              </a:srgbClr>
            </a:solidFill>
            <a:ln w="38100" cap="flat" cmpd="sng">
              <a:solidFill>
                <a:srgbClr val="FFD966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86" name="Shape 186"/>
            <p:cNvSpPr/>
            <p:nvPr/>
          </p:nvSpPr>
          <p:spPr>
            <a:xfrm>
              <a:off x="833138" y="2193263"/>
              <a:ext cx="2132770" cy="1138098"/>
            </a:xfrm>
            <a:custGeom>
              <a:avLst/>
              <a:gdLst/>
              <a:ahLst/>
              <a:cxnLst/>
              <a:rect l="0" t="0" r="0" b="0"/>
              <a:pathLst>
                <a:path w="142161" h="73402" extrusionOk="0">
                  <a:moveTo>
                    <a:pt x="0" y="12918"/>
                  </a:moveTo>
                  <a:lnTo>
                    <a:pt x="47387" y="7443"/>
                  </a:lnTo>
                  <a:lnTo>
                    <a:pt x="55959" y="15539"/>
                  </a:lnTo>
                  <a:lnTo>
                    <a:pt x="60960" y="41495"/>
                  </a:lnTo>
                  <a:lnTo>
                    <a:pt x="71806" y="41461"/>
                  </a:lnTo>
                  <a:lnTo>
                    <a:pt x="75247" y="51496"/>
                  </a:lnTo>
                  <a:lnTo>
                    <a:pt x="82391" y="56974"/>
                  </a:lnTo>
                  <a:lnTo>
                    <a:pt x="90963" y="54829"/>
                  </a:lnTo>
                  <a:lnTo>
                    <a:pt x="91678" y="47686"/>
                  </a:lnTo>
                  <a:lnTo>
                    <a:pt x="90248" y="40780"/>
                  </a:lnTo>
                  <a:lnTo>
                    <a:pt x="89535" y="35779"/>
                  </a:lnTo>
                  <a:lnTo>
                    <a:pt x="98107" y="32207"/>
                  </a:lnTo>
                  <a:lnTo>
                    <a:pt x="96441" y="40303"/>
                  </a:lnTo>
                  <a:lnTo>
                    <a:pt x="107870" y="44827"/>
                  </a:lnTo>
                  <a:lnTo>
                    <a:pt x="116206" y="37446"/>
                  </a:lnTo>
                  <a:lnTo>
                    <a:pt x="116681" y="27683"/>
                  </a:lnTo>
                  <a:lnTo>
                    <a:pt x="110728" y="15539"/>
                  </a:lnTo>
                  <a:lnTo>
                    <a:pt x="114018" y="0"/>
                  </a:lnTo>
                  <a:lnTo>
                    <a:pt x="122635" y="298"/>
                  </a:lnTo>
                  <a:lnTo>
                    <a:pt x="124891" y="5569"/>
                  </a:lnTo>
                  <a:lnTo>
                    <a:pt x="142161" y="3633"/>
                  </a:lnTo>
                  <a:lnTo>
                    <a:pt x="141208" y="73402"/>
                  </a:lnTo>
                  <a:lnTo>
                    <a:pt x="0" y="73402"/>
                  </a:lnTo>
                  <a:close/>
                </a:path>
              </a:pathLst>
            </a:custGeom>
            <a:solidFill>
              <a:srgbClr val="6AA84F">
                <a:alpha val="90000"/>
              </a:srgbClr>
            </a:solidFill>
            <a:ln w="38100" cap="flat" cmpd="sng">
              <a:solidFill>
                <a:srgbClr val="6AA84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87" name="Shape 187"/>
            <p:cNvSpPr/>
            <p:nvPr/>
          </p:nvSpPr>
          <p:spPr>
            <a:xfrm>
              <a:off x="829563" y="1570237"/>
              <a:ext cx="2129170" cy="793794"/>
            </a:xfrm>
            <a:custGeom>
              <a:avLst/>
              <a:gdLst/>
              <a:ahLst/>
              <a:cxnLst/>
              <a:rect l="0" t="0" r="0" b="0"/>
              <a:pathLst>
                <a:path w="141921" h="51196" extrusionOk="0">
                  <a:moveTo>
                    <a:pt x="42625" y="46672"/>
                  </a:moveTo>
                  <a:lnTo>
                    <a:pt x="0" y="51196"/>
                  </a:lnTo>
                  <a:lnTo>
                    <a:pt x="238" y="29528"/>
                  </a:lnTo>
                  <a:lnTo>
                    <a:pt x="32623" y="25955"/>
                  </a:lnTo>
                  <a:lnTo>
                    <a:pt x="45824" y="20998"/>
                  </a:lnTo>
                  <a:lnTo>
                    <a:pt x="60960" y="23097"/>
                  </a:lnTo>
                  <a:lnTo>
                    <a:pt x="71676" y="19765"/>
                  </a:lnTo>
                  <a:lnTo>
                    <a:pt x="114776" y="7859"/>
                  </a:lnTo>
                  <a:lnTo>
                    <a:pt x="127874" y="6667"/>
                  </a:lnTo>
                  <a:lnTo>
                    <a:pt x="134064" y="4761"/>
                  </a:lnTo>
                  <a:lnTo>
                    <a:pt x="141921" y="0"/>
                  </a:lnTo>
                  <a:lnTo>
                    <a:pt x="141208" y="42386"/>
                  </a:lnTo>
                  <a:lnTo>
                    <a:pt x="125731" y="42386"/>
                  </a:lnTo>
                  <a:lnTo>
                    <a:pt x="124778" y="39528"/>
                  </a:lnTo>
                  <a:lnTo>
                    <a:pt x="114896" y="38325"/>
                  </a:lnTo>
                  <a:lnTo>
                    <a:pt x="115014" y="22860"/>
                  </a:lnTo>
                  <a:lnTo>
                    <a:pt x="107155" y="19765"/>
                  </a:lnTo>
                  <a:lnTo>
                    <a:pt x="97869" y="28813"/>
                  </a:lnTo>
                  <a:lnTo>
                    <a:pt x="84296" y="29289"/>
                  </a:lnTo>
                  <a:lnTo>
                    <a:pt x="74294" y="22144"/>
                  </a:lnTo>
                  <a:lnTo>
                    <a:pt x="71200" y="21432"/>
                  </a:lnTo>
                  <a:lnTo>
                    <a:pt x="66929" y="26567"/>
                  </a:lnTo>
                  <a:lnTo>
                    <a:pt x="69293" y="39766"/>
                  </a:lnTo>
                  <a:lnTo>
                    <a:pt x="65722" y="40480"/>
                  </a:lnTo>
                  <a:lnTo>
                    <a:pt x="30003" y="30480"/>
                  </a:lnTo>
                  <a:lnTo>
                    <a:pt x="7859" y="31670"/>
                  </a:lnTo>
                  <a:lnTo>
                    <a:pt x="1666" y="38101"/>
                  </a:lnTo>
                  <a:lnTo>
                    <a:pt x="10955" y="41195"/>
                  </a:lnTo>
                  <a:lnTo>
                    <a:pt x="20002" y="40719"/>
                  </a:lnTo>
                  <a:close/>
                </a:path>
              </a:pathLst>
            </a:custGeom>
            <a:solidFill>
              <a:srgbClr val="C27BA0">
                <a:alpha val="93850"/>
              </a:srgbClr>
            </a:solidFill>
            <a:ln w="38100" cap="flat" cmpd="sng">
              <a:solidFill>
                <a:srgbClr val="C27BA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88" name="Shape 188"/>
            <p:cNvSpPr/>
            <p:nvPr/>
          </p:nvSpPr>
          <p:spPr>
            <a:xfrm>
              <a:off x="836705" y="1529616"/>
              <a:ext cx="2111332" cy="479973"/>
            </a:xfrm>
            <a:custGeom>
              <a:avLst/>
              <a:gdLst/>
              <a:ahLst/>
              <a:cxnLst/>
              <a:rect l="0" t="0" r="0" b="0"/>
              <a:pathLst>
                <a:path w="140732" h="30956" extrusionOk="0">
                  <a:moveTo>
                    <a:pt x="0" y="30956"/>
                  </a:moveTo>
                  <a:lnTo>
                    <a:pt x="0" y="0"/>
                  </a:lnTo>
                  <a:lnTo>
                    <a:pt x="140732" y="476"/>
                  </a:lnTo>
                  <a:lnTo>
                    <a:pt x="130731" y="6668"/>
                  </a:lnTo>
                  <a:lnTo>
                    <a:pt x="111919" y="8811"/>
                  </a:lnTo>
                  <a:lnTo>
                    <a:pt x="58103" y="24051"/>
                  </a:lnTo>
                  <a:lnTo>
                    <a:pt x="45244" y="21431"/>
                  </a:lnTo>
                  <a:lnTo>
                    <a:pt x="30956" y="27146"/>
                  </a:lnTo>
                  <a:close/>
                </a:path>
              </a:pathLst>
            </a:custGeom>
            <a:solidFill>
              <a:srgbClr val="4A86E8">
                <a:alpha val="91540"/>
              </a:srgbClr>
            </a:solidFill>
            <a:ln w="28575" cap="flat" cmpd="sng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89" name="Shape 189"/>
          <p:cNvSpPr txBox="1"/>
          <p:nvPr/>
        </p:nvSpPr>
        <p:spPr>
          <a:xfrm>
            <a:off x="6050124" y="1577564"/>
            <a:ext cx="2227500" cy="8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3D Object </a:t>
            </a:r>
            <a:b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Detection</a:t>
            </a:r>
            <a:endParaRPr sz="20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90" name="Shape 190"/>
          <p:cNvPicPr preferRelativeResize="0"/>
          <p:nvPr/>
        </p:nvPicPr>
        <p:blipFill rotWithShape="1">
          <a:blip r:embed="rId7">
            <a:alphaModFix/>
          </a:blip>
          <a:srcRect l="10513" r="11955"/>
          <a:stretch/>
        </p:blipFill>
        <p:spPr>
          <a:xfrm>
            <a:off x="5897000" y="2384975"/>
            <a:ext cx="2462850" cy="1818626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Shape 191"/>
          <p:cNvSpPr txBox="1"/>
          <p:nvPr/>
        </p:nvSpPr>
        <p:spPr>
          <a:xfrm>
            <a:off x="6684400" y="4207711"/>
            <a:ext cx="971100" cy="3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E6691F"/>
                </a:solidFill>
                <a:latin typeface="Arial"/>
                <a:cs typeface="Arial"/>
                <a:sym typeface="Arial"/>
              </a:rPr>
              <a:t>Car</a:t>
            </a:r>
            <a:endParaRPr sz="1800" b="1" kern="0">
              <a:solidFill>
                <a:srgbClr val="E6691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2" name="Shape 192"/>
          <p:cNvSpPr txBox="1"/>
          <p:nvPr/>
        </p:nvSpPr>
        <p:spPr>
          <a:xfrm>
            <a:off x="6056200" y="4689107"/>
            <a:ext cx="22275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Object categories + 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3D bounding boxes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3" name="Shape 193"/>
          <p:cNvSpPr/>
          <p:nvPr/>
        </p:nvSpPr>
        <p:spPr>
          <a:xfrm>
            <a:off x="3209125" y="1632775"/>
            <a:ext cx="5419800" cy="3624300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5266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Semantic Segmentation</a:t>
            </a:r>
          </a:p>
        </p:txBody>
      </p:sp>
      <p:pic>
        <p:nvPicPr>
          <p:cNvPr id="245" name="Shape 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5951" y="1567225"/>
            <a:ext cx="2470623" cy="16464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6" name="Shape 246"/>
          <p:cNvGrpSpPr/>
          <p:nvPr/>
        </p:nvGrpSpPr>
        <p:grpSpPr>
          <a:xfrm>
            <a:off x="6495953" y="3292274"/>
            <a:ext cx="2470618" cy="1835223"/>
            <a:chOff x="3688175" y="943350"/>
            <a:chExt cx="5279100" cy="3521825"/>
          </a:xfrm>
        </p:grpSpPr>
        <p:sp>
          <p:nvSpPr>
            <p:cNvPr id="247" name="Shape 247"/>
            <p:cNvSpPr/>
            <p:nvPr/>
          </p:nvSpPr>
          <p:spPr>
            <a:xfrm>
              <a:off x="3688175" y="952350"/>
              <a:ext cx="5279100" cy="3495000"/>
            </a:xfrm>
            <a:prstGeom prst="rect">
              <a:avLst/>
            </a:prstGeom>
            <a:solidFill>
              <a:srgbClr val="3D85C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Shape 248"/>
            <p:cNvSpPr/>
            <p:nvPr/>
          </p:nvSpPr>
          <p:spPr>
            <a:xfrm>
              <a:off x="3693375" y="2273025"/>
              <a:ext cx="5264775" cy="2183175"/>
            </a:xfrm>
            <a:custGeom>
              <a:avLst/>
              <a:gdLst/>
              <a:ahLst/>
              <a:cxnLst/>
              <a:rect l="0" t="0" r="0" b="0"/>
              <a:pathLst>
                <a:path w="210591" h="87327" extrusionOk="0">
                  <a:moveTo>
                    <a:pt x="210232" y="22281"/>
                  </a:moveTo>
                  <a:lnTo>
                    <a:pt x="164951" y="19047"/>
                  </a:lnTo>
                  <a:lnTo>
                    <a:pt x="35937" y="6109"/>
                  </a:lnTo>
                  <a:lnTo>
                    <a:pt x="16890" y="719"/>
                  </a:lnTo>
                  <a:lnTo>
                    <a:pt x="19765" y="6828"/>
                  </a:lnTo>
                  <a:lnTo>
                    <a:pt x="3953" y="2875"/>
                  </a:lnTo>
                  <a:lnTo>
                    <a:pt x="6109" y="719"/>
                  </a:lnTo>
                  <a:lnTo>
                    <a:pt x="0" y="0"/>
                  </a:lnTo>
                  <a:lnTo>
                    <a:pt x="0" y="87327"/>
                  </a:lnTo>
                  <a:lnTo>
                    <a:pt x="210591" y="86968"/>
                  </a:ln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</p:sp>
        <p:sp>
          <p:nvSpPr>
            <p:cNvPr id="249" name="Shape 249"/>
            <p:cNvSpPr/>
            <p:nvPr/>
          </p:nvSpPr>
          <p:spPr>
            <a:xfrm>
              <a:off x="3702350" y="943350"/>
              <a:ext cx="5255800" cy="1922625"/>
            </a:xfrm>
            <a:custGeom>
              <a:avLst/>
              <a:gdLst/>
              <a:ahLst/>
              <a:cxnLst/>
              <a:rect l="0" t="0" r="0" b="0"/>
              <a:pathLst>
                <a:path w="210232" h="76905" extrusionOk="0">
                  <a:moveTo>
                    <a:pt x="210232" y="43843"/>
                  </a:moveTo>
                  <a:lnTo>
                    <a:pt x="202326" y="43843"/>
                  </a:lnTo>
                  <a:lnTo>
                    <a:pt x="196936" y="49593"/>
                  </a:lnTo>
                  <a:lnTo>
                    <a:pt x="191545" y="45999"/>
                  </a:lnTo>
                  <a:lnTo>
                    <a:pt x="186514" y="48156"/>
                  </a:lnTo>
                  <a:lnTo>
                    <a:pt x="183280" y="38093"/>
                  </a:lnTo>
                  <a:lnTo>
                    <a:pt x="181123" y="43125"/>
                  </a:lnTo>
                  <a:lnTo>
                    <a:pt x="168905" y="37015"/>
                  </a:lnTo>
                  <a:lnTo>
                    <a:pt x="152374" y="53906"/>
                  </a:lnTo>
                  <a:lnTo>
                    <a:pt x="155249" y="44562"/>
                  </a:lnTo>
                  <a:lnTo>
                    <a:pt x="152014" y="37015"/>
                  </a:lnTo>
                  <a:lnTo>
                    <a:pt x="148420" y="46718"/>
                  </a:lnTo>
                  <a:lnTo>
                    <a:pt x="145186" y="37734"/>
                  </a:lnTo>
                  <a:lnTo>
                    <a:pt x="141952" y="47437"/>
                  </a:lnTo>
                  <a:lnTo>
                    <a:pt x="142311" y="53187"/>
                  </a:lnTo>
                  <a:lnTo>
                    <a:pt x="107093" y="41687"/>
                  </a:lnTo>
                  <a:lnTo>
                    <a:pt x="103858" y="34140"/>
                  </a:lnTo>
                  <a:lnTo>
                    <a:pt x="117874" y="32343"/>
                  </a:lnTo>
                  <a:lnTo>
                    <a:pt x="120030" y="24437"/>
                  </a:lnTo>
                  <a:lnTo>
                    <a:pt x="123983" y="18687"/>
                  </a:lnTo>
                  <a:lnTo>
                    <a:pt x="131171" y="17969"/>
                  </a:lnTo>
                  <a:lnTo>
                    <a:pt x="126858" y="9703"/>
                  </a:lnTo>
                  <a:lnTo>
                    <a:pt x="125061" y="3594"/>
                  </a:lnTo>
                  <a:lnTo>
                    <a:pt x="126858" y="0"/>
                  </a:lnTo>
                  <a:lnTo>
                    <a:pt x="3594" y="0"/>
                  </a:lnTo>
                  <a:lnTo>
                    <a:pt x="4313" y="3594"/>
                  </a:lnTo>
                  <a:lnTo>
                    <a:pt x="0" y="7187"/>
                  </a:lnTo>
                  <a:lnTo>
                    <a:pt x="0" y="72593"/>
                  </a:lnTo>
                  <a:lnTo>
                    <a:pt x="210232" y="76905"/>
                  </a:lnTo>
                  <a:close/>
                </a:path>
              </a:pathLst>
            </a:custGeom>
            <a:solidFill>
              <a:srgbClr val="C27BA0"/>
            </a:solidFill>
            <a:ln>
              <a:noFill/>
            </a:ln>
          </p:spPr>
        </p:sp>
        <p:sp>
          <p:nvSpPr>
            <p:cNvPr id="250" name="Shape 250"/>
            <p:cNvSpPr/>
            <p:nvPr/>
          </p:nvSpPr>
          <p:spPr>
            <a:xfrm>
              <a:off x="4313275" y="970300"/>
              <a:ext cx="3764425" cy="3494875"/>
            </a:xfrm>
            <a:custGeom>
              <a:avLst/>
              <a:gdLst/>
              <a:ahLst/>
              <a:cxnLst/>
              <a:rect l="0" t="0" r="0" b="0"/>
              <a:pathLst>
                <a:path w="150577" h="139795" extrusionOk="0">
                  <a:moveTo>
                    <a:pt x="46359" y="0"/>
                  </a:moveTo>
                  <a:lnTo>
                    <a:pt x="34859" y="2156"/>
                  </a:lnTo>
                  <a:lnTo>
                    <a:pt x="28391" y="11141"/>
                  </a:lnTo>
                  <a:lnTo>
                    <a:pt x="25156" y="17609"/>
                  </a:lnTo>
                  <a:lnTo>
                    <a:pt x="14016" y="13656"/>
                  </a:lnTo>
                  <a:lnTo>
                    <a:pt x="4672" y="14016"/>
                  </a:lnTo>
                  <a:lnTo>
                    <a:pt x="0" y="18687"/>
                  </a:lnTo>
                  <a:lnTo>
                    <a:pt x="3954" y="25515"/>
                  </a:lnTo>
                  <a:lnTo>
                    <a:pt x="11500" y="32343"/>
                  </a:lnTo>
                  <a:lnTo>
                    <a:pt x="15453" y="33062"/>
                  </a:lnTo>
                  <a:lnTo>
                    <a:pt x="12219" y="37375"/>
                  </a:lnTo>
                  <a:lnTo>
                    <a:pt x="13657" y="46718"/>
                  </a:lnTo>
                  <a:lnTo>
                    <a:pt x="12578" y="52828"/>
                  </a:lnTo>
                  <a:lnTo>
                    <a:pt x="11860" y="64687"/>
                  </a:lnTo>
                  <a:lnTo>
                    <a:pt x="14735" y="78702"/>
                  </a:lnTo>
                  <a:lnTo>
                    <a:pt x="19406" y="83374"/>
                  </a:lnTo>
                  <a:lnTo>
                    <a:pt x="22641" y="97390"/>
                  </a:lnTo>
                  <a:lnTo>
                    <a:pt x="23000" y="109968"/>
                  </a:lnTo>
                  <a:lnTo>
                    <a:pt x="23360" y="119671"/>
                  </a:lnTo>
                  <a:lnTo>
                    <a:pt x="20485" y="130811"/>
                  </a:lnTo>
                  <a:lnTo>
                    <a:pt x="17969" y="138717"/>
                  </a:lnTo>
                  <a:lnTo>
                    <a:pt x="29828" y="139436"/>
                  </a:lnTo>
                  <a:lnTo>
                    <a:pt x="29469" y="129733"/>
                  </a:lnTo>
                  <a:lnTo>
                    <a:pt x="29469" y="117155"/>
                  </a:lnTo>
                  <a:lnTo>
                    <a:pt x="33781" y="118233"/>
                  </a:lnTo>
                  <a:lnTo>
                    <a:pt x="32344" y="112843"/>
                  </a:lnTo>
                  <a:lnTo>
                    <a:pt x="33422" y="104218"/>
                  </a:lnTo>
                  <a:lnTo>
                    <a:pt x="31984" y="94515"/>
                  </a:lnTo>
                  <a:lnTo>
                    <a:pt x="32703" y="89843"/>
                  </a:lnTo>
                  <a:lnTo>
                    <a:pt x="35578" y="96312"/>
                  </a:lnTo>
                  <a:lnTo>
                    <a:pt x="36297" y="105296"/>
                  </a:lnTo>
                  <a:lnTo>
                    <a:pt x="35938" y="112483"/>
                  </a:lnTo>
                  <a:lnTo>
                    <a:pt x="39172" y="113202"/>
                  </a:lnTo>
                  <a:lnTo>
                    <a:pt x="43484" y="111765"/>
                  </a:lnTo>
                  <a:lnTo>
                    <a:pt x="40969" y="102062"/>
                  </a:lnTo>
                  <a:lnTo>
                    <a:pt x="44203" y="104218"/>
                  </a:lnTo>
                  <a:lnTo>
                    <a:pt x="51031" y="93796"/>
                  </a:lnTo>
                  <a:lnTo>
                    <a:pt x="52828" y="108890"/>
                  </a:lnTo>
                  <a:lnTo>
                    <a:pt x="56781" y="122186"/>
                  </a:lnTo>
                  <a:lnTo>
                    <a:pt x="59297" y="139795"/>
                  </a:lnTo>
                  <a:lnTo>
                    <a:pt x="69359" y="139077"/>
                  </a:lnTo>
                  <a:lnTo>
                    <a:pt x="65765" y="129014"/>
                  </a:lnTo>
                  <a:lnTo>
                    <a:pt x="63609" y="120749"/>
                  </a:lnTo>
                  <a:lnTo>
                    <a:pt x="64687" y="114280"/>
                  </a:lnTo>
                  <a:lnTo>
                    <a:pt x="63250" y="106374"/>
                  </a:lnTo>
                  <a:lnTo>
                    <a:pt x="63609" y="88405"/>
                  </a:lnTo>
                  <a:lnTo>
                    <a:pt x="65765" y="104218"/>
                  </a:lnTo>
                  <a:lnTo>
                    <a:pt x="66125" y="114999"/>
                  </a:lnTo>
                  <a:lnTo>
                    <a:pt x="71156" y="113921"/>
                  </a:lnTo>
                  <a:lnTo>
                    <a:pt x="69000" y="98468"/>
                  </a:lnTo>
                  <a:lnTo>
                    <a:pt x="70437" y="91999"/>
                  </a:lnTo>
                  <a:lnTo>
                    <a:pt x="69359" y="87687"/>
                  </a:lnTo>
                  <a:lnTo>
                    <a:pt x="76906" y="88046"/>
                  </a:lnTo>
                  <a:lnTo>
                    <a:pt x="80859" y="107093"/>
                  </a:lnTo>
                  <a:lnTo>
                    <a:pt x="81218" y="111765"/>
                  </a:lnTo>
                  <a:lnTo>
                    <a:pt x="83015" y="113561"/>
                  </a:lnTo>
                  <a:lnTo>
                    <a:pt x="81937" y="126858"/>
                  </a:lnTo>
                  <a:lnTo>
                    <a:pt x="83375" y="131530"/>
                  </a:lnTo>
                  <a:lnTo>
                    <a:pt x="83734" y="136921"/>
                  </a:lnTo>
                  <a:lnTo>
                    <a:pt x="92359" y="137639"/>
                  </a:lnTo>
                  <a:lnTo>
                    <a:pt x="90562" y="129014"/>
                  </a:lnTo>
                  <a:lnTo>
                    <a:pt x="87328" y="116436"/>
                  </a:lnTo>
                  <a:lnTo>
                    <a:pt x="90562" y="107452"/>
                  </a:lnTo>
                  <a:lnTo>
                    <a:pt x="87328" y="93796"/>
                  </a:lnTo>
                  <a:lnTo>
                    <a:pt x="93437" y="102062"/>
                  </a:lnTo>
                  <a:lnTo>
                    <a:pt x="98828" y="103499"/>
                  </a:lnTo>
                  <a:lnTo>
                    <a:pt x="102781" y="98108"/>
                  </a:lnTo>
                  <a:lnTo>
                    <a:pt x="103140" y="110327"/>
                  </a:lnTo>
                  <a:lnTo>
                    <a:pt x="106015" y="118593"/>
                  </a:lnTo>
                  <a:lnTo>
                    <a:pt x="107452" y="131171"/>
                  </a:lnTo>
                  <a:lnTo>
                    <a:pt x="109968" y="136202"/>
                  </a:lnTo>
                  <a:lnTo>
                    <a:pt x="115359" y="136921"/>
                  </a:lnTo>
                  <a:lnTo>
                    <a:pt x="116796" y="132249"/>
                  </a:lnTo>
                  <a:lnTo>
                    <a:pt x="111046" y="118593"/>
                  </a:lnTo>
                  <a:lnTo>
                    <a:pt x="111406" y="108530"/>
                  </a:lnTo>
                  <a:lnTo>
                    <a:pt x="111765" y="93437"/>
                  </a:lnTo>
                  <a:lnTo>
                    <a:pt x="115718" y="95952"/>
                  </a:lnTo>
                  <a:lnTo>
                    <a:pt x="117155" y="91280"/>
                  </a:lnTo>
                  <a:lnTo>
                    <a:pt x="133327" y="97390"/>
                  </a:lnTo>
                  <a:lnTo>
                    <a:pt x="140155" y="101343"/>
                  </a:lnTo>
                  <a:lnTo>
                    <a:pt x="148421" y="97390"/>
                  </a:lnTo>
                  <a:lnTo>
                    <a:pt x="149858" y="93437"/>
                  </a:lnTo>
                  <a:lnTo>
                    <a:pt x="140515" y="70796"/>
                  </a:lnTo>
                  <a:lnTo>
                    <a:pt x="142311" y="64687"/>
                  </a:lnTo>
                  <a:lnTo>
                    <a:pt x="148780" y="63249"/>
                  </a:lnTo>
                  <a:lnTo>
                    <a:pt x="150577" y="57499"/>
                  </a:lnTo>
                  <a:lnTo>
                    <a:pt x="143390" y="53906"/>
                  </a:lnTo>
                  <a:lnTo>
                    <a:pt x="136921" y="54625"/>
                  </a:lnTo>
                  <a:lnTo>
                    <a:pt x="131171" y="43484"/>
                  </a:lnTo>
                  <a:lnTo>
                    <a:pt x="118952" y="49593"/>
                  </a:lnTo>
                  <a:lnTo>
                    <a:pt x="105296" y="42406"/>
                  </a:lnTo>
                  <a:lnTo>
                    <a:pt x="100265" y="37734"/>
                  </a:lnTo>
                  <a:lnTo>
                    <a:pt x="91640" y="34859"/>
                  </a:lnTo>
                  <a:lnTo>
                    <a:pt x="81218" y="40250"/>
                  </a:lnTo>
                  <a:lnTo>
                    <a:pt x="72234" y="40250"/>
                  </a:lnTo>
                  <a:lnTo>
                    <a:pt x="61812" y="43843"/>
                  </a:lnTo>
                  <a:lnTo>
                    <a:pt x="62172" y="37734"/>
                  </a:lnTo>
                  <a:lnTo>
                    <a:pt x="70437" y="36656"/>
                  </a:lnTo>
                  <a:lnTo>
                    <a:pt x="82296" y="26594"/>
                  </a:lnTo>
                  <a:lnTo>
                    <a:pt x="83734" y="22281"/>
                  </a:lnTo>
                  <a:lnTo>
                    <a:pt x="77984" y="17969"/>
                  </a:lnTo>
                  <a:lnTo>
                    <a:pt x="70437" y="16891"/>
                  </a:lnTo>
                  <a:lnTo>
                    <a:pt x="65047" y="20484"/>
                  </a:lnTo>
                  <a:lnTo>
                    <a:pt x="64328" y="15812"/>
                  </a:lnTo>
                  <a:lnTo>
                    <a:pt x="60734" y="11141"/>
                  </a:lnTo>
                  <a:lnTo>
                    <a:pt x="59297" y="6469"/>
                  </a:lnTo>
                  <a:lnTo>
                    <a:pt x="54625" y="719"/>
                  </a:lnTo>
                  <a:close/>
                </a:path>
              </a:pathLst>
            </a:custGeom>
            <a:solidFill>
              <a:srgbClr val="7F6000"/>
            </a:solidFill>
            <a:ln>
              <a:noFill/>
            </a:ln>
          </p:spPr>
        </p:sp>
      </p:grpSp>
      <p:sp>
        <p:nvSpPr>
          <p:cNvPr id="251" name="Shape 251"/>
          <p:cNvSpPr txBox="1"/>
          <p:nvPr/>
        </p:nvSpPr>
        <p:spPr>
          <a:xfrm>
            <a:off x="7301400" y="3988125"/>
            <a:ext cx="5751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Cow</a:t>
            </a:r>
          </a:p>
        </p:txBody>
      </p:sp>
      <p:sp>
        <p:nvSpPr>
          <p:cNvPr id="252" name="Shape 252"/>
          <p:cNvSpPr txBox="1"/>
          <p:nvPr/>
        </p:nvSpPr>
        <p:spPr>
          <a:xfrm>
            <a:off x="8197075" y="4625625"/>
            <a:ext cx="7695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Grass</a:t>
            </a:r>
          </a:p>
        </p:txBody>
      </p:sp>
      <p:sp>
        <p:nvSpPr>
          <p:cNvPr id="253" name="Shape 253"/>
          <p:cNvSpPr txBox="1"/>
          <p:nvPr/>
        </p:nvSpPr>
        <p:spPr>
          <a:xfrm>
            <a:off x="8112800" y="3349550"/>
            <a:ext cx="7695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Sky</a:t>
            </a:r>
          </a:p>
        </p:txBody>
      </p:sp>
      <p:sp>
        <p:nvSpPr>
          <p:cNvPr id="254" name="Shape 254"/>
          <p:cNvSpPr txBox="1"/>
          <p:nvPr/>
        </p:nvSpPr>
        <p:spPr>
          <a:xfrm rot="-2700000">
            <a:off x="6364919" y="3250178"/>
            <a:ext cx="769615" cy="3937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Trees</a:t>
            </a:r>
          </a:p>
        </p:txBody>
      </p:sp>
      <p:sp>
        <p:nvSpPr>
          <p:cNvPr id="255" name="Shape 255"/>
          <p:cNvSpPr txBox="1"/>
          <p:nvPr/>
        </p:nvSpPr>
        <p:spPr>
          <a:xfrm>
            <a:off x="813075" y="2177950"/>
            <a:ext cx="3200100" cy="287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Label each pixel in the image with a category label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0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Don’t differentiate instances, only care about pixels</a:t>
            </a:r>
          </a:p>
        </p:txBody>
      </p:sp>
      <p:sp>
        <p:nvSpPr>
          <p:cNvPr id="256" name="Shape 256"/>
          <p:cNvSpPr txBox="1"/>
          <p:nvPr/>
        </p:nvSpPr>
        <p:spPr>
          <a:xfrm>
            <a:off x="7078612" y="1309000"/>
            <a:ext cx="1305300" cy="25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CC0 public domain</a:t>
            </a:r>
          </a:p>
        </p:txBody>
      </p:sp>
      <p:grpSp>
        <p:nvGrpSpPr>
          <p:cNvPr id="257" name="Shape 257"/>
          <p:cNvGrpSpPr/>
          <p:nvPr/>
        </p:nvGrpSpPr>
        <p:grpSpPr>
          <a:xfrm>
            <a:off x="4183761" y="3308874"/>
            <a:ext cx="2141609" cy="1818612"/>
            <a:chOff x="2277224" y="713289"/>
            <a:chExt cx="3568755" cy="2932300"/>
          </a:xfrm>
        </p:grpSpPr>
        <p:grpSp>
          <p:nvGrpSpPr>
            <p:cNvPr id="258" name="Shape 258"/>
            <p:cNvGrpSpPr/>
            <p:nvPr/>
          </p:nvGrpSpPr>
          <p:grpSpPr>
            <a:xfrm>
              <a:off x="2277224" y="713289"/>
              <a:ext cx="3562638" cy="2932300"/>
              <a:chOff x="2401325" y="1743175"/>
              <a:chExt cx="2093699" cy="1812299"/>
            </a:xfrm>
          </p:grpSpPr>
          <p:pic>
            <p:nvPicPr>
              <p:cNvPr id="259" name="Shape 259"/>
              <p:cNvPicPr preferRelativeResize="0"/>
              <p:nvPr/>
            </p:nvPicPr>
            <p:blipFill rotWithShape="1">
              <a:blip r:embed="rId6">
                <a:alphaModFix/>
              </a:blip>
              <a:srcRect l="9279" r="25734"/>
              <a:stretch/>
            </p:blipFill>
            <p:spPr>
              <a:xfrm>
                <a:off x="2401325" y="1743175"/>
                <a:ext cx="2093699" cy="18122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60" name="Shape 260"/>
              <p:cNvSpPr/>
              <p:nvPr/>
            </p:nvSpPr>
            <p:spPr>
              <a:xfrm>
                <a:off x="2466169" y="2111305"/>
                <a:ext cx="1608199" cy="1150000"/>
              </a:xfrm>
              <a:custGeom>
                <a:avLst/>
                <a:gdLst/>
                <a:ahLst/>
                <a:cxnLst/>
                <a:rect l="0" t="0" r="0" b="0"/>
                <a:pathLst>
                  <a:path w="64328" h="46000" extrusionOk="0">
                    <a:moveTo>
                      <a:pt x="2367" y="7601"/>
                    </a:moveTo>
                    <a:lnTo>
                      <a:pt x="14375" y="6468"/>
                    </a:lnTo>
                    <a:lnTo>
                      <a:pt x="27313" y="10422"/>
                    </a:lnTo>
                    <a:lnTo>
                      <a:pt x="36297" y="13297"/>
                    </a:lnTo>
                    <a:lnTo>
                      <a:pt x="39532" y="12218"/>
                    </a:lnTo>
                    <a:lnTo>
                      <a:pt x="38094" y="6110"/>
                    </a:lnTo>
                    <a:lnTo>
                      <a:pt x="38094" y="1438"/>
                    </a:lnTo>
                    <a:lnTo>
                      <a:pt x="40251" y="1078"/>
                    </a:lnTo>
                    <a:lnTo>
                      <a:pt x="46359" y="6110"/>
                    </a:lnTo>
                    <a:lnTo>
                      <a:pt x="56062" y="5391"/>
                    </a:lnTo>
                    <a:lnTo>
                      <a:pt x="61812" y="0"/>
                    </a:lnTo>
                    <a:lnTo>
                      <a:pt x="64328" y="1078"/>
                    </a:lnTo>
                    <a:lnTo>
                      <a:pt x="63968" y="10063"/>
                    </a:lnTo>
                    <a:lnTo>
                      <a:pt x="62532" y="18688"/>
                    </a:lnTo>
                    <a:lnTo>
                      <a:pt x="61093" y="21562"/>
                    </a:lnTo>
                    <a:lnTo>
                      <a:pt x="63609" y="24797"/>
                    </a:lnTo>
                    <a:lnTo>
                      <a:pt x="64328" y="29828"/>
                    </a:lnTo>
                    <a:lnTo>
                      <a:pt x="64328" y="34140"/>
                    </a:lnTo>
                    <a:lnTo>
                      <a:pt x="60735" y="37734"/>
                    </a:lnTo>
                    <a:lnTo>
                      <a:pt x="55703" y="35218"/>
                    </a:lnTo>
                    <a:lnTo>
                      <a:pt x="57141" y="28750"/>
                    </a:lnTo>
                    <a:lnTo>
                      <a:pt x="53187" y="31266"/>
                    </a:lnTo>
                    <a:lnTo>
                      <a:pt x="48515" y="32703"/>
                    </a:lnTo>
                    <a:lnTo>
                      <a:pt x="49235" y="35937"/>
                    </a:lnTo>
                    <a:lnTo>
                      <a:pt x="50476" y="39345"/>
                    </a:lnTo>
                    <a:lnTo>
                      <a:pt x="50312" y="43484"/>
                    </a:lnTo>
                    <a:lnTo>
                      <a:pt x="47438" y="46000"/>
                    </a:lnTo>
                    <a:lnTo>
                      <a:pt x="42406" y="42406"/>
                    </a:lnTo>
                    <a:lnTo>
                      <a:pt x="40251" y="36655"/>
                    </a:lnTo>
                    <a:lnTo>
                      <a:pt x="35219" y="37375"/>
                    </a:lnTo>
                    <a:lnTo>
                      <a:pt x="34142" y="33422"/>
                    </a:lnTo>
                    <a:lnTo>
                      <a:pt x="32345" y="25516"/>
                    </a:lnTo>
                    <a:lnTo>
                      <a:pt x="31625" y="19405"/>
                    </a:lnTo>
                    <a:lnTo>
                      <a:pt x="25156" y="15453"/>
                    </a:lnTo>
                    <a:lnTo>
                      <a:pt x="15453" y="12218"/>
                    </a:lnTo>
                    <a:lnTo>
                      <a:pt x="9703" y="10780"/>
                    </a:lnTo>
                    <a:lnTo>
                      <a:pt x="4313" y="11500"/>
                    </a:lnTo>
                    <a:lnTo>
                      <a:pt x="0" y="10422"/>
                    </a:lnTo>
                  </a:path>
                </a:pathLst>
              </a:custGeom>
              <a:solidFill>
                <a:srgbClr val="FFD966"/>
              </a:solidFill>
              <a:ln w="38100" cap="flat" cmpd="sng">
                <a:solidFill>
                  <a:srgbClr val="FFD966"/>
                </a:solidFill>
                <a:prstDash val="solid"/>
                <a:round/>
                <a:headEnd type="none" w="lg" len="lg"/>
                <a:tailEnd type="none" w="lg" len="lg"/>
              </a:ln>
            </p:spPr>
          </p:sp>
        </p:grpSp>
        <p:sp>
          <p:nvSpPr>
            <p:cNvPr id="261" name="Shape 261"/>
            <p:cNvSpPr/>
            <p:nvPr/>
          </p:nvSpPr>
          <p:spPr>
            <a:xfrm>
              <a:off x="2291954" y="1786552"/>
              <a:ext cx="3554025" cy="1835049"/>
            </a:xfrm>
            <a:custGeom>
              <a:avLst/>
              <a:gdLst/>
              <a:ahLst/>
              <a:cxnLst/>
              <a:rect l="0" t="0" r="0" b="0"/>
              <a:pathLst>
                <a:path w="142161" h="73402" extrusionOk="0">
                  <a:moveTo>
                    <a:pt x="0" y="12918"/>
                  </a:moveTo>
                  <a:lnTo>
                    <a:pt x="47387" y="7443"/>
                  </a:lnTo>
                  <a:lnTo>
                    <a:pt x="55959" y="15539"/>
                  </a:lnTo>
                  <a:lnTo>
                    <a:pt x="60960" y="41495"/>
                  </a:lnTo>
                  <a:lnTo>
                    <a:pt x="71806" y="41461"/>
                  </a:lnTo>
                  <a:lnTo>
                    <a:pt x="75247" y="51496"/>
                  </a:lnTo>
                  <a:lnTo>
                    <a:pt x="82391" y="56974"/>
                  </a:lnTo>
                  <a:lnTo>
                    <a:pt x="90963" y="54829"/>
                  </a:lnTo>
                  <a:lnTo>
                    <a:pt x="91678" y="47686"/>
                  </a:lnTo>
                  <a:lnTo>
                    <a:pt x="90248" y="40780"/>
                  </a:lnTo>
                  <a:lnTo>
                    <a:pt x="89535" y="35779"/>
                  </a:lnTo>
                  <a:lnTo>
                    <a:pt x="98107" y="32207"/>
                  </a:lnTo>
                  <a:lnTo>
                    <a:pt x="96441" y="40303"/>
                  </a:lnTo>
                  <a:lnTo>
                    <a:pt x="107870" y="44827"/>
                  </a:lnTo>
                  <a:lnTo>
                    <a:pt x="116206" y="37446"/>
                  </a:lnTo>
                  <a:lnTo>
                    <a:pt x="116681" y="27683"/>
                  </a:lnTo>
                  <a:lnTo>
                    <a:pt x="110728" y="15539"/>
                  </a:lnTo>
                  <a:lnTo>
                    <a:pt x="114018" y="0"/>
                  </a:lnTo>
                  <a:lnTo>
                    <a:pt x="122635" y="298"/>
                  </a:lnTo>
                  <a:lnTo>
                    <a:pt x="124891" y="5569"/>
                  </a:lnTo>
                  <a:lnTo>
                    <a:pt x="142161" y="3633"/>
                  </a:lnTo>
                  <a:lnTo>
                    <a:pt x="141208" y="73402"/>
                  </a:lnTo>
                  <a:lnTo>
                    <a:pt x="0" y="73402"/>
                  </a:lnTo>
                  <a:close/>
                </a:path>
              </a:pathLst>
            </a:custGeom>
            <a:solidFill>
              <a:srgbClr val="6AA84F"/>
            </a:solidFill>
            <a:ln w="38100" cap="flat" cmpd="sng">
              <a:solidFill>
                <a:srgbClr val="6AA84F"/>
              </a:solidFill>
              <a:prstDash val="solid"/>
              <a:round/>
              <a:headEnd type="none" w="lg" len="lg"/>
              <a:tailEnd type="none" w="lg" len="lg"/>
            </a:ln>
          </p:spPr>
        </p:sp>
        <p:sp>
          <p:nvSpPr>
            <p:cNvPr id="262" name="Shape 262"/>
            <p:cNvSpPr/>
            <p:nvPr/>
          </p:nvSpPr>
          <p:spPr>
            <a:xfrm>
              <a:off x="2285997" y="781997"/>
              <a:ext cx="3548025" cy="1279900"/>
            </a:xfrm>
            <a:custGeom>
              <a:avLst/>
              <a:gdLst/>
              <a:ahLst/>
              <a:cxnLst/>
              <a:rect l="0" t="0" r="0" b="0"/>
              <a:pathLst>
                <a:path w="141921" h="51196" extrusionOk="0">
                  <a:moveTo>
                    <a:pt x="42625" y="46672"/>
                  </a:moveTo>
                  <a:lnTo>
                    <a:pt x="0" y="51196"/>
                  </a:lnTo>
                  <a:lnTo>
                    <a:pt x="238" y="29528"/>
                  </a:lnTo>
                  <a:lnTo>
                    <a:pt x="32623" y="25955"/>
                  </a:lnTo>
                  <a:lnTo>
                    <a:pt x="45824" y="20998"/>
                  </a:lnTo>
                  <a:lnTo>
                    <a:pt x="60960" y="23097"/>
                  </a:lnTo>
                  <a:lnTo>
                    <a:pt x="71676" y="19765"/>
                  </a:lnTo>
                  <a:lnTo>
                    <a:pt x="114776" y="7859"/>
                  </a:lnTo>
                  <a:lnTo>
                    <a:pt x="127874" y="6667"/>
                  </a:lnTo>
                  <a:lnTo>
                    <a:pt x="134064" y="4761"/>
                  </a:lnTo>
                  <a:lnTo>
                    <a:pt x="141921" y="0"/>
                  </a:lnTo>
                  <a:lnTo>
                    <a:pt x="141208" y="42386"/>
                  </a:lnTo>
                  <a:lnTo>
                    <a:pt x="125731" y="42386"/>
                  </a:lnTo>
                  <a:lnTo>
                    <a:pt x="124778" y="39528"/>
                  </a:lnTo>
                  <a:lnTo>
                    <a:pt x="114896" y="38325"/>
                  </a:lnTo>
                  <a:lnTo>
                    <a:pt x="115014" y="22860"/>
                  </a:lnTo>
                  <a:lnTo>
                    <a:pt x="107155" y="19765"/>
                  </a:lnTo>
                  <a:lnTo>
                    <a:pt x="97869" y="28813"/>
                  </a:lnTo>
                  <a:lnTo>
                    <a:pt x="84296" y="29289"/>
                  </a:lnTo>
                  <a:lnTo>
                    <a:pt x="74294" y="22144"/>
                  </a:lnTo>
                  <a:lnTo>
                    <a:pt x="71200" y="21432"/>
                  </a:lnTo>
                  <a:lnTo>
                    <a:pt x="66929" y="26567"/>
                  </a:lnTo>
                  <a:lnTo>
                    <a:pt x="69293" y="39766"/>
                  </a:lnTo>
                  <a:lnTo>
                    <a:pt x="65722" y="40480"/>
                  </a:lnTo>
                  <a:lnTo>
                    <a:pt x="30003" y="30480"/>
                  </a:lnTo>
                  <a:lnTo>
                    <a:pt x="7859" y="31670"/>
                  </a:lnTo>
                  <a:lnTo>
                    <a:pt x="1666" y="38101"/>
                  </a:lnTo>
                  <a:lnTo>
                    <a:pt x="10955" y="41195"/>
                  </a:lnTo>
                  <a:lnTo>
                    <a:pt x="20002" y="40719"/>
                  </a:lnTo>
                  <a:close/>
                </a:path>
              </a:pathLst>
            </a:custGeom>
            <a:solidFill>
              <a:srgbClr val="C27BA0"/>
            </a:solidFill>
            <a:ln w="38100" cap="flat" cmpd="sng">
              <a:solidFill>
                <a:srgbClr val="C27BA0"/>
              </a:solidFill>
              <a:prstDash val="solid"/>
              <a:round/>
              <a:headEnd type="none" w="lg" len="lg"/>
              <a:tailEnd type="none" w="lg" len="lg"/>
            </a:ln>
          </p:spPr>
        </p:sp>
        <p:sp>
          <p:nvSpPr>
            <p:cNvPr id="263" name="Shape 263"/>
            <p:cNvSpPr/>
            <p:nvPr/>
          </p:nvSpPr>
          <p:spPr>
            <a:xfrm>
              <a:off x="2297900" y="716500"/>
              <a:ext cx="3518300" cy="773900"/>
            </a:xfrm>
            <a:custGeom>
              <a:avLst/>
              <a:gdLst/>
              <a:ahLst/>
              <a:cxnLst/>
              <a:rect l="0" t="0" r="0" b="0"/>
              <a:pathLst>
                <a:path w="140732" h="30956" extrusionOk="0">
                  <a:moveTo>
                    <a:pt x="0" y="30956"/>
                  </a:moveTo>
                  <a:lnTo>
                    <a:pt x="0" y="0"/>
                  </a:lnTo>
                  <a:lnTo>
                    <a:pt x="140732" y="476"/>
                  </a:lnTo>
                  <a:lnTo>
                    <a:pt x="130731" y="6668"/>
                  </a:lnTo>
                  <a:lnTo>
                    <a:pt x="111919" y="8811"/>
                  </a:lnTo>
                  <a:lnTo>
                    <a:pt x="58103" y="24051"/>
                  </a:lnTo>
                  <a:lnTo>
                    <a:pt x="45244" y="21431"/>
                  </a:lnTo>
                  <a:lnTo>
                    <a:pt x="30956" y="27146"/>
                  </a:lnTo>
                  <a:close/>
                </a:path>
              </a:pathLst>
            </a:custGeom>
            <a:solidFill>
              <a:srgbClr val="4A86E8"/>
            </a:solidFill>
            <a:ln w="28575" cap="flat" cmpd="sng">
              <a:solidFill>
                <a:srgbClr val="4A86E8"/>
              </a:solidFill>
              <a:prstDash val="solid"/>
              <a:round/>
              <a:headEnd type="none" w="lg" len="lg"/>
              <a:tailEnd type="none" w="lg" len="lg"/>
            </a:ln>
          </p:spPr>
        </p:sp>
      </p:grpSp>
      <p:pic>
        <p:nvPicPr>
          <p:cNvPr id="264" name="Shape 264"/>
          <p:cNvPicPr preferRelativeResize="0"/>
          <p:nvPr/>
        </p:nvPicPr>
        <p:blipFill rotWithShape="1">
          <a:blip r:embed="rId6">
            <a:alphaModFix/>
          </a:blip>
          <a:srcRect l="9279" r="25734"/>
          <a:stretch/>
        </p:blipFill>
        <p:spPr>
          <a:xfrm>
            <a:off x="4207713" y="1372613"/>
            <a:ext cx="2093699" cy="1812299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Shape 265"/>
          <p:cNvSpPr txBox="1"/>
          <p:nvPr/>
        </p:nvSpPr>
        <p:spPr>
          <a:xfrm>
            <a:off x="5531900" y="4733900"/>
            <a:ext cx="7695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Grass</a:t>
            </a:r>
          </a:p>
        </p:txBody>
      </p:sp>
      <p:sp>
        <p:nvSpPr>
          <p:cNvPr id="266" name="Shape 266"/>
          <p:cNvSpPr txBox="1"/>
          <p:nvPr/>
        </p:nvSpPr>
        <p:spPr>
          <a:xfrm>
            <a:off x="5127775" y="4041950"/>
            <a:ext cx="7695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267" name="Shape 267"/>
          <p:cNvSpPr txBox="1"/>
          <p:nvPr/>
        </p:nvSpPr>
        <p:spPr>
          <a:xfrm>
            <a:off x="4254500" y="3292275"/>
            <a:ext cx="7695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Sky</a:t>
            </a:r>
          </a:p>
        </p:txBody>
      </p:sp>
      <p:sp>
        <p:nvSpPr>
          <p:cNvPr id="268" name="Shape 268"/>
          <p:cNvSpPr txBox="1"/>
          <p:nvPr/>
        </p:nvSpPr>
        <p:spPr>
          <a:xfrm rot="2700000">
            <a:off x="5678181" y="3523328"/>
            <a:ext cx="769615" cy="3937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Trees</a:t>
            </a:r>
          </a:p>
        </p:txBody>
      </p:sp>
      <p:sp>
        <p:nvSpPr>
          <p:cNvPr id="2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4582631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Semantic Segmentation Idea: Sliding Window</a:t>
            </a:r>
          </a:p>
        </p:txBody>
      </p:sp>
      <p:pic>
        <p:nvPicPr>
          <p:cNvPr id="275" name="Shape 2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4875" y="2690513"/>
            <a:ext cx="2470624" cy="1646447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Shape 276"/>
          <p:cNvSpPr/>
          <p:nvPr/>
        </p:nvSpPr>
        <p:spPr>
          <a:xfrm>
            <a:off x="2440868" y="3350035"/>
            <a:ext cx="246600" cy="24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7" name="Shape 277"/>
          <p:cNvCxnSpPr/>
          <p:nvPr/>
        </p:nvCxnSpPr>
        <p:spPr>
          <a:xfrm rot="10800000" flipH="1">
            <a:off x="2741375" y="2354025"/>
            <a:ext cx="1283700" cy="9750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278" name="Shape 278"/>
          <p:cNvCxnSpPr/>
          <p:nvPr/>
        </p:nvCxnSpPr>
        <p:spPr>
          <a:xfrm rot="10800000" flipH="1">
            <a:off x="2771300" y="3092850"/>
            <a:ext cx="1263300" cy="5502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lg" len="lg"/>
            <a:tailEnd type="none" w="lg" len="lg"/>
          </a:ln>
        </p:spPr>
      </p:cxnSp>
      <p:pic>
        <p:nvPicPr>
          <p:cNvPr id="279" name="Shape 279"/>
          <p:cNvPicPr preferRelativeResize="0"/>
          <p:nvPr/>
        </p:nvPicPr>
        <p:blipFill rotWithShape="1">
          <a:blip r:embed="rId3">
            <a:alphaModFix/>
          </a:blip>
          <a:srcRect l="66852" t="39886" r="21837" b="41464"/>
          <a:stretch/>
        </p:blipFill>
        <p:spPr>
          <a:xfrm>
            <a:off x="4064675" y="2351026"/>
            <a:ext cx="681062" cy="748383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Shape 280"/>
          <p:cNvSpPr txBox="1"/>
          <p:nvPr/>
        </p:nvSpPr>
        <p:spPr>
          <a:xfrm>
            <a:off x="1448625" y="2310425"/>
            <a:ext cx="1036200" cy="32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Full image</a:t>
            </a:r>
          </a:p>
        </p:txBody>
      </p:sp>
      <p:sp>
        <p:nvSpPr>
          <p:cNvPr id="281" name="Shape 281"/>
          <p:cNvSpPr txBox="1"/>
          <p:nvPr/>
        </p:nvSpPr>
        <p:spPr>
          <a:xfrm>
            <a:off x="3776250" y="1852300"/>
            <a:ext cx="1257900" cy="32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Extract patch</a:t>
            </a:r>
          </a:p>
        </p:txBody>
      </p:sp>
      <p:pic>
        <p:nvPicPr>
          <p:cNvPr id="282" name="Shape 282"/>
          <p:cNvPicPr preferRelativeResize="0"/>
          <p:nvPr/>
        </p:nvPicPr>
        <p:blipFill rotWithShape="1">
          <a:blip r:embed="rId4">
            <a:alphaModFix/>
          </a:blip>
          <a:srcRect r="7330"/>
          <a:stretch/>
        </p:blipFill>
        <p:spPr>
          <a:xfrm>
            <a:off x="4846275" y="3189882"/>
            <a:ext cx="2022472" cy="7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Shape 283"/>
          <p:cNvSpPr txBox="1"/>
          <p:nvPr/>
        </p:nvSpPr>
        <p:spPr>
          <a:xfrm>
            <a:off x="5051325" y="1718525"/>
            <a:ext cx="1751400" cy="4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Classify center pixel with CNN</a:t>
            </a:r>
          </a:p>
        </p:txBody>
      </p:sp>
      <p:sp>
        <p:nvSpPr>
          <p:cNvPr id="284" name="Shape 284"/>
          <p:cNvSpPr/>
          <p:nvPr/>
        </p:nvSpPr>
        <p:spPr>
          <a:xfrm>
            <a:off x="4345350" y="2665362"/>
            <a:ext cx="119700" cy="1197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Shape 285"/>
          <p:cNvSpPr txBox="1"/>
          <p:nvPr/>
        </p:nvSpPr>
        <p:spPr>
          <a:xfrm>
            <a:off x="7115975" y="3197475"/>
            <a:ext cx="987000" cy="551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Cow</a:t>
            </a:r>
          </a:p>
        </p:txBody>
      </p:sp>
      <p:sp>
        <p:nvSpPr>
          <p:cNvPr id="286" name="Shape 286"/>
          <p:cNvSpPr/>
          <p:nvPr/>
        </p:nvSpPr>
        <p:spPr>
          <a:xfrm>
            <a:off x="2593268" y="3502435"/>
            <a:ext cx="246600" cy="246600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Shape 287"/>
          <p:cNvSpPr/>
          <p:nvPr/>
        </p:nvSpPr>
        <p:spPr>
          <a:xfrm>
            <a:off x="2745668" y="3654835"/>
            <a:ext cx="246600" cy="246600"/>
          </a:xfrm>
          <a:prstGeom prst="rect">
            <a:avLst/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8" name="Shape 288"/>
          <p:cNvPicPr preferRelativeResize="0"/>
          <p:nvPr/>
        </p:nvPicPr>
        <p:blipFill rotWithShape="1">
          <a:blip r:embed="rId3">
            <a:alphaModFix/>
          </a:blip>
          <a:srcRect l="71933" t="47184" r="16757" b="34624"/>
          <a:stretch/>
        </p:blipFill>
        <p:spPr>
          <a:xfrm>
            <a:off x="4064676" y="3197626"/>
            <a:ext cx="681049" cy="72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Shape 289"/>
          <p:cNvPicPr preferRelativeResize="0"/>
          <p:nvPr/>
        </p:nvPicPr>
        <p:blipFill rotWithShape="1">
          <a:blip r:embed="rId3">
            <a:alphaModFix/>
          </a:blip>
          <a:srcRect l="78826" t="55848" r="10564" b="25960"/>
          <a:stretch/>
        </p:blipFill>
        <p:spPr>
          <a:xfrm>
            <a:off x="4064676" y="4004575"/>
            <a:ext cx="681049" cy="729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0" name="Shape 290"/>
          <p:cNvCxnSpPr/>
          <p:nvPr/>
        </p:nvCxnSpPr>
        <p:spPr>
          <a:xfrm>
            <a:off x="2892875" y="3764525"/>
            <a:ext cx="1132200" cy="1728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291" name="Shape 291"/>
          <p:cNvCxnSpPr/>
          <p:nvPr/>
        </p:nvCxnSpPr>
        <p:spPr>
          <a:xfrm rot="10800000" flipH="1">
            <a:off x="2854500" y="3217775"/>
            <a:ext cx="1161000" cy="2685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292" name="Shape 292"/>
          <p:cNvCxnSpPr/>
          <p:nvPr/>
        </p:nvCxnSpPr>
        <p:spPr>
          <a:xfrm>
            <a:off x="3036800" y="3668575"/>
            <a:ext cx="978600" cy="336000"/>
          </a:xfrm>
          <a:prstGeom prst="straightConnector1">
            <a:avLst/>
          </a:prstGeom>
          <a:noFill/>
          <a:ln w="28575" cap="flat" cmpd="sng">
            <a:solidFill>
              <a:srgbClr val="FF00FF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293" name="Shape 293"/>
          <p:cNvCxnSpPr/>
          <p:nvPr/>
        </p:nvCxnSpPr>
        <p:spPr>
          <a:xfrm>
            <a:off x="3036800" y="3918050"/>
            <a:ext cx="978600" cy="815400"/>
          </a:xfrm>
          <a:prstGeom prst="straightConnector1">
            <a:avLst/>
          </a:prstGeom>
          <a:noFill/>
          <a:ln w="28575" cap="flat" cmpd="sng">
            <a:solidFill>
              <a:srgbClr val="FF00FF"/>
            </a:solidFill>
            <a:prstDash val="dash"/>
            <a:round/>
            <a:headEnd type="none" w="lg" len="lg"/>
            <a:tailEnd type="none" w="lg" len="lg"/>
          </a:ln>
        </p:spPr>
      </p:cxnSp>
      <p:pic>
        <p:nvPicPr>
          <p:cNvPr id="294" name="Shape 294"/>
          <p:cNvPicPr preferRelativeResize="0"/>
          <p:nvPr/>
        </p:nvPicPr>
        <p:blipFill rotWithShape="1">
          <a:blip r:embed="rId4">
            <a:alphaModFix/>
          </a:blip>
          <a:srcRect r="7330"/>
          <a:stretch/>
        </p:blipFill>
        <p:spPr>
          <a:xfrm>
            <a:off x="4846275" y="2317344"/>
            <a:ext cx="2022472" cy="7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Shape 295"/>
          <p:cNvPicPr preferRelativeResize="0"/>
          <p:nvPr/>
        </p:nvPicPr>
        <p:blipFill rotWithShape="1">
          <a:blip r:embed="rId4">
            <a:alphaModFix/>
          </a:blip>
          <a:srcRect r="7330"/>
          <a:stretch/>
        </p:blipFill>
        <p:spPr>
          <a:xfrm>
            <a:off x="4915787" y="4004582"/>
            <a:ext cx="2022472" cy="7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Shape 296"/>
          <p:cNvSpPr/>
          <p:nvPr/>
        </p:nvSpPr>
        <p:spPr>
          <a:xfrm>
            <a:off x="4345350" y="3502762"/>
            <a:ext cx="119700" cy="119700"/>
          </a:xfrm>
          <a:prstGeom prst="ellipse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Shape 297"/>
          <p:cNvSpPr/>
          <p:nvPr/>
        </p:nvSpPr>
        <p:spPr>
          <a:xfrm>
            <a:off x="4345350" y="4309712"/>
            <a:ext cx="119700" cy="119700"/>
          </a:xfrm>
          <a:prstGeom prst="ellipse">
            <a:avLst/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Shape 298"/>
          <p:cNvSpPr txBox="1"/>
          <p:nvPr/>
        </p:nvSpPr>
        <p:spPr>
          <a:xfrm>
            <a:off x="7115975" y="2406500"/>
            <a:ext cx="987000" cy="551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Cow</a:t>
            </a:r>
          </a:p>
        </p:txBody>
      </p:sp>
      <p:sp>
        <p:nvSpPr>
          <p:cNvPr id="299" name="Shape 299"/>
          <p:cNvSpPr txBox="1"/>
          <p:nvPr/>
        </p:nvSpPr>
        <p:spPr>
          <a:xfrm>
            <a:off x="7115975" y="4049900"/>
            <a:ext cx="1102200" cy="551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Grass</a:t>
            </a:r>
          </a:p>
        </p:txBody>
      </p:sp>
      <p:sp>
        <p:nvSpPr>
          <p:cNvPr id="300" name="Shape 300"/>
          <p:cNvSpPr txBox="1"/>
          <p:nvPr/>
        </p:nvSpPr>
        <p:spPr>
          <a:xfrm>
            <a:off x="4305425" y="5066700"/>
            <a:ext cx="4835700" cy="41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Farabet et al, “Learning Hierarchical Features for Scene Labeling,” TPAMI 2013</a:t>
            </a:r>
          </a:p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Pinheiro and Collobert, “Recurrent Convolutional Neural Networks for Scene Labeling”, ICML 2014</a:t>
            </a:r>
          </a:p>
        </p:txBody>
      </p:sp>
      <p:sp>
        <p:nvSpPr>
          <p:cNvPr id="29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8122271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Semantic Segmentation Idea: Sliding Window</a:t>
            </a:r>
          </a:p>
        </p:txBody>
      </p:sp>
      <p:pic>
        <p:nvPicPr>
          <p:cNvPr id="307" name="Shape 3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4875" y="2690513"/>
            <a:ext cx="2470624" cy="1646447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Shape 308"/>
          <p:cNvSpPr/>
          <p:nvPr/>
        </p:nvSpPr>
        <p:spPr>
          <a:xfrm>
            <a:off x="2440868" y="3350035"/>
            <a:ext cx="246600" cy="24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9" name="Shape 309"/>
          <p:cNvCxnSpPr/>
          <p:nvPr/>
        </p:nvCxnSpPr>
        <p:spPr>
          <a:xfrm rot="10800000" flipH="1">
            <a:off x="2741375" y="2354025"/>
            <a:ext cx="1283700" cy="9750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310" name="Shape 310"/>
          <p:cNvCxnSpPr/>
          <p:nvPr/>
        </p:nvCxnSpPr>
        <p:spPr>
          <a:xfrm rot="10800000" flipH="1">
            <a:off x="2771300" y="3092850"/>
            <a:ext cx="1263300" cy="5502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lg" len="lg"/>
            <a:tailEnd type="none" w="lg" len="lg"/>
          </a:ln>
        </p:spPr>
      </p:cxnSp>
      <p:pic>
        <p:nvPicPr>
          <p:cNvPr id="311" name="Shape 311"/>
          <p:cNvPicPr preferRelativeResize="0"/>
          <p:nvPr/>
        </p:nvPicPr>
        <p:blipFill rotWithShape="1">
          <a:blip r:embed="rId3">
            <a:alphaModFix/>
          </a:blip>
          <a:srcRect l="66852" t="39886" r="21837" b="41464"/>
          <a:stretch/>
        </p:blipFill>
        <p:spPr>
          <a:xfrm>
            <a:off x="4064675" y="2351026"/>
            <a:ext cx="681062" cy="748383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Shape 312"/>
          <p:cNvSpPr txBox="1"/>
          <p:nvPr/>
        </p:nvSpPr>
        <p:spPr>
          <a:xfrm>
            <a:off x="1448625" y="2310425"/>
            <a:ext cx="1036200" cy="32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Full image</a:t>
            </a:r>
          </a:p>
        </p:txBody>
      </p:sp>
      <p:sp>
        <p:nvSpPr>
          <p:cNvPr id="313" name="Shape 313"/>
          <p:cNvSpPr txBox="1"/>
          <p:nvPr/>
        </p:nvSpPr>
        <p:spPr>
          <a:xfrm>
            <a:off x="3776250" y="1852300"/>
            <a:ext cx="1257900" cy="32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Extract patch</a:t>
            </a:r>
          </a:p>
        </p:txBody>
      </p:sp>
      <p:pic>
        <p:nvPicPr>
          <p:cNvPr id="314" name="Shape 314"/>
          <p:cNvPicPr preferRelativeResize="0"/>
          <p:nvPr/>
        </p:nvPicPr>
        <p:blipFill rotWithShape="1">
          <a:blip r:embed="rId4">
            <a:alphaModFix/>
          </a:blip>
          <a:srcRect r="7330"/>
          <a:stretch/>
        </p:blipFill>
        <p:spPr>
          <a:xfrm>
            <a:off x="4846275" y="3189882"/>
            <a:ext cx="2022472" cy="7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Shape 315"/>
          <p:cNvSpPr txBox="1"/>
          <p:nvPr/>
        </p:nvSpPr>
        <p:spPr>
          <a:xfrm>
            <a:off x="5051325" y="1718525"/>
            <a:ext cx="1751400" cy="4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Classify center pixel with CNN</a:t>
            </a:r>
          </a:p>
        </p:txBody>
      </p:sp>
      <p:sp>
        <p:nvSpPr>
          <p:cNvPr id="316" name="Shape 316"/>
          <p:cNvSpPr/>
          <p:nvPr/>
        </p:nvSpPr>
        <p:spPr>
          <a:xfrm>
            <a:off x="4345350" y="2665362"/>
            <a:ext cx="119700" cy="1197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Shape 317"/>
          <p:cNvSpPr txBox="1"/>
          <p:nvPr/>
        </p:nvSpPr>
        <p:spPr>
          <a:xfrm>
            <a:off x="7115975" y="3197475"/>
            <a:ext cx="987000" cy="551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Cow</a:t>
            </a:r>
          </a:p>
        </p:txBody>
      </p:sp>
      <p:sp>
        <p:nvSpPr>
          <p:cNvPr id="318" name="Shape 318"/>
          <p:cNvSpPr/>
          <p:nvPr/>
        </p:nvSpPr>
        <p:spPr>
          <a:xfrm>
            <a:off x="2593268" y="3502435"/>
            <a:ext cx="246600" cy="246600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Shape 319"/>
          <p:cNvSpPr/>
          <p:nvPr/>
        </p:nvSpPr>
        <p:spPr>
          <a:xfrm>
            <a:off x="2745668" y="3654835"/>
            <a:ext cx="246600" cy="246600"/>
          </a:xfrm>
          <a:prstGeom prst="rect">
            <a:avLst/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0" name="Shape 320"/>
          <p:cNvPicPr preferRelativeResize="0"/>
          <p:nvPr/>
        </p:nvPicPr>
        <p:blipFill rotWithShape="1">
          <a:blip r:embed="rId3">
            <a:alphaModFix/>
          </a:blip>
          <a:srcRect l="71933" t="47184" r="16757" b="34624"/>
          <a:stretch/>
        </p:blipFill>
        <p:spPr>
          <a:xfrm>
            <a:off x="4064676" y="3197626"/>
            <a:ext cx="681049" cy="72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Shape 321"/>
          <p:cNvPicPr preferRelativeResize="0"/>
          <p:nvPr/>
        </p:nvPicPr>
        <p:blipFill rotWithShape="1">
          <a:blip r:embed="rId3">
            <a:alphaModFix/>
          </a:blip>
          <a:srcRect l="78826" t="55848" r="10564" b="25960"/>
          <a:stretch/>
        </p:blipFill>
        <p:spPr>
          <a:xfrm>
            <a:off x="4064676" y="4004575"/>
            <a:ext cx="681049" cy="729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2" name="Shape 322"/>
          <p:cNvCxnSpPr/>
          <p:nvPr/>
        </p:nvCxnSpPr>
        <p:spPr>
          <a:xfrm>
            <a:off x="2892875" y="3764525"/>
            <a:ext cx="1132200" cy="1728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323" name="Shape 323"/>
          <p:cNvCxnSpPr/>
          <p:nvPr/>
        </p:nvCxnSpPr>
        <p:spPr>
          <a:xfrm rot="10800000" flipH="1">
            <a:off x="2854500" y="3217775"/>
            <a:ext cx="1161000" cy="2685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324" name="Shape 324"/>
          <p:cNvCxnSpPr/>
          <p:nvPr/>
        </p:nvCxnSpPr>
        <p:spPr>
          <a:xfrm>
            <a:off x="3036800" y="3668575"/>
            <a:ext cx="978600" cy="336000"/>
          </a:xfrm>
          <a:prstGeom prst="straightConnector1">
            <a:avLst/>
          </a:prstGeom>
          <a:noFill/>
          <a:ln w="28575" cap="flat" cmpd="sng">
            <a:solidFill>
              <a:srgbClr val="FF00FF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325" name="Shape 325"/>
          <p:cNvCxnSpPr/>
          <p:nvPr/>
        </p:nvCxnSpPr>
        <p:spPr>
          <a:xfrm>
            <a:off x="3036800" y="3918050"/>
            <a:ext cx="978600" cy="815400"/>
          </a:xfrm>
          <a:prstGeom prst="straightConnector1">
            <a:avLst/>
          </a:prstGeom>
          <a:noFill/>
          <a:ln w="28575" cap="flat" cmpd="sng">
            <a:solidFill>
              <a:srgbClr val="FF00FF"/>
            </a:solidFill>
            <a:prstDash val="dash"/>
            <a:round/>
            <a:headEnd type="none" w="lg" len="lg"/>
            <a:tailEnd type="none" w="lg" len="lg"/>
          </a:ln>
        </p:spPr>
      </p:cxnSp>
      <p:pic>
        <p:nvPicPr>
          <p:cNvPr id="326" name="Shape 326"/>
          <p:cNvPicPr preferRelativeResize="0"/>
          <p:nvPr/>
        </p:nvPicPr>
        <p:blipFill rotWithShape="1">
          <a:blip r:embed="rId4">
            <a:alphaModFix/>
          </a:blip>
          <a:srcRect r="7330"/>
          <a:stretch/>
        </p:blipFill>
        <p:spPr>
          <a:xfrm>
            <a:off x="4846275" y="2317344"/>
            <a:ext cx="2022472" cy="7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Shape 327"/>
          <p:cNvPicPr preferRelativeResize="0"/>
          <p:nvPr/>
        </p:nvPicPr>
        <p:blipFill rotWithShape="1">
          <a:blip r:embed="rId4">
            <a:alphaModFix/>
          </a:blip>
          <a:srcRect r="7330"/>
          <a:stretch/>
        </p:blipFill>
        <p:spPr>
          <a:xfrm>
            <a:off x="4915787" y="4004582"/>
            <a:ext cx="2022472" cy="7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Shape 328"/>
          <p:cNvSpPr/>
          <p:nvPr/>
        </p:nvSpPr>
        <p:spPr>
          <a:xfrm>
            <a:off x="4345350" y="3502762"/>
            <a:ext cx="119700" cy="119700"/>
          </a:xfrm>
          <a:prstGeom prst="ellipse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Shape 329"/>
          <p:cNvSpPr/>
          <p:nvPr/>
        </p:nvSpPr>
        <p:spPr>
          <a:xfrm>
            <a:off x="4345350" y="4309712"/>
            <a:ext cx="119700" cy="119700"/>
          </a:xfrm>
          <a:prstGeom prst="ellipse">
            <a:avLst/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Shape 330"/>
          <p:cNvSpPr txBox="1"/>
          <p:nvPr/>
        </p:nvSpPr>
        <p:spPr>
          <a:xfrm>
            <a:off x="7115975" y="2406500"/>
            <a:ext cx="987000" cy="551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Cow</a:t>
            </a:r>
          </a:p>
        </p:txBody>
      </p:sp>
      <p:sp>
        <p:nvSpPr>
          <p:cNvPr id="331" name="Shape 331"/>
          <p:cNvSpPr txBox="1"/>
          <p:nvPr/>
        </p:nvSpPr>
        <p:spPr>
          <a:xfrm>
            <a:off x="7115975" y="4049900"/>
            <a:ext cx="1102200" cy="551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Grass</a:t>
            </a:r>
          </a:p>
        </p:txBody>
      </p:sp>
      <p:sp>
        <p:nvSpPr>
          <p:cNvPr id="332" name="Shape 332"/>
          <p:cNvSpPr txBox="1"/>
          <p:nvPr/>
        </p:nvSpPr>
        <p:spPr>
          <a:xfrm>
            <a:off x="446200" y="4580100"/>
            <a:ext cx="2763300" cy="78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Problem: Very inefficient! Not reusing shared features between overlapping patches</a:t>
            </a:r>
          </a:p>
        </p:txBody>
      </p:sp>
      <p:sp>
        <p:nvSpPr>
          <p:cNvPr id="333" name="Shape 333"/>
          <p:cNvSpPr txBox="1"/>
          <p:nvPr/>
        </p:nvSpPr>
        <p:spPr>
          <a:xfrm>
            <a:off x="4305425" y="5066700"/>
            <a:ext cx="4835700" cy="41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Farabet et al, “Learning Hierarchical Features for Scene Labeling,” TPAMI 2013</a:t>
            </a:r>
          </a:p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Pinheiro and Collobert, “Recurrent Convolutional Neural Networks for Scene Labeling”, ICML 2014</a:t>
            </a:r>
          </a:p>
        </p:txBody>
      </p:sp>
      <p:sp>
        <p:nvSpPr>
          <p:cNvPr id="3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1171130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Semantic Segmentation Idea: Fully Convolutional</a:t>
            </a:r>
          </a:p>
        </p:txBody>
      </p:sp>
      <p:pic>
        <p:nvPicPr>
          <p:cNvPr id="340" name="Shape 3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776" y="2830965"/>
            <a:ext cx="1794825" cy="1196074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Shape 341"/>
          <p:cNvSpPr txBox="1"/>
          <p:nvPr/>
        </p:nvSpPr>
        <p:spPr>
          <a:xfrm>
            <a:off x="666850" y="4061975"/>
            <a:ext cx="9600" cy="3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Shape 342"/>
          <p:cNvSpPr txBox="1"/>
          <p:nvPr/>
        </p:nvSpPr>
        <p:spPr>
          <a:xfrm>
            <a:off x="546087" y="4061975"/>
            <a:ext cx="10842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x H x W</a:t>
            </a:r>
          </a:p>
        </p:txBody>
      </p:sp>
      <p:sp>
        <p:nvSpPr>
          <p:cNvPr id="343" name="Shape 343"/>
          <p:cNvSpPr/>
          <p:nvPr/>
        </p:nvSpPr>
        <p:spPr>
          <a:xfrm>
            <a:off x="2558500" y="2536475"/>
            <a:ext cx="389700" cy="1525500"/>
          </a:xfrm>
          <a:prstGeom prst="cube">
            <a:avLst>
              <a:gd name="adj" fmla="val 7878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Shape 344"/>
          <p:cNvSpPr/>
          <p:nvPr/>
        </p:nvSpPr>
        <p:spPr>
          <a:xfrm>
            <a:off x="3516875" y="2536475"/>
            <a:ext cx="389700" cy="1525500"/>
          </a:xfrm>
          <a:prstGeom prst="cube">
            <a:avLst>
              <a:gd name="adj" fmla="val 7878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Shape 345"/>
          <p:cNvSpPr/>
          <p:nvPr/>
        </p:nvSpPr>
        <p:spPr>
          <a:xfrm>
            <a:off x="4534675" y="2536475"/>
            <a:ext cx="389700" cy="1525500"/>
          </a:xfrm>
          <a:prstGeom prst="cube">
            <a:avLst>
              <a:gd name="adj" fmla="val 7878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Shape 346"/>
          <p:cNvSpPr txBox="1"/>
          <p:nvPr/>
        </p:nvSpPr>
        <p:spPr>
          <a:xfrm>
            <a:off x="3094103" y="4584800"/>
            <a:ext cx="13371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Convolutions: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 x H x W</a:t>
            </a:r>
          </a:p>
        </p:txBody>
      </p:sp>
      <p:cxnSp>
        <p:nvCxnSpPr>
          <p:cNvPr id="347" name="Shape 347"/>
          <p:cNvCxnSpPr/>
          <p:nvPr/>
        </p:nvCxnSpPr>
        <p:spPr>
          <a:xfrm>
            <a:off x="2086900" y="3419100"/>
            <a:ext cx="37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48" name="Shape 348"/>
          <p:cNvSpPr txBox="1"/>
          <p:nvPr/>
        </p:nvSpPr>
        <p:spPr>
          <a:xfrm>
            <a:off x="1920400" y="3053400"/>
            <a:ext cx="707100" cy="36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</a:t>
            </a:r>
          </a:p>
        </p:txBody>
      </p:sp>
      <p:cxnSp>
        <p:nvCxnSpPr>
          <p:cNvPr id="349" name="Shape 349"/>
          <p:cNvCxnSpPr/>
          <p:nvPr/>
        </p:nvCxnSpPr>
        <p:spPr>
          <a:xfrm>
            <a:off x="3001300" y="3419100"/>
            <a:ext cx="37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50" name="Shape 350"/>
          <p:cNvSpPr txBox="1"/>
          <p:nvPr/>
        </p:nvSpPr>
        <p:spPr>
          <a:xfrm>
            <a:off x="2834800" y="3053400"/>
            <a:ext cx="707100" cy="36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</a:t>
            </a:r>
          </a:p>
        </p:txBody>
      </p:sp>
      <p:cxnSp>
        <p:nvCxnSpPr>
          <p:cNvPr id="351" name="Shape 351"/>
          <p:cNvCxnSpPr/>
          <p:nvPr/>
        </p:nvCxnSpPr>
        <p:spPr>
          <a:xfrm>
            <a:off x="3991900" y="3419100"/>
            <a:ext cx="37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52" name="Shape 352"/>
          <p:cNvSpPr txBox="1"/>
          <p:nvPr/>
        </p:nvSpPr>
        <p:spPr>
          <a:xfrm>
            <a:off x="3825400" y="3053400"/>
            <a:ext cx="707100" cy="36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</a:t>
            </a:r>
          </a:p>
        </p:txBody>
      </p:sp>
      <p:cxnSp>
        <p:nvCxnSpPr>
          <p:cNvPr id="353" name="Shape 353"/>
          <p:cNvCxnSpPr/>
          <p:nvPr/>
        </p:nvCxnSpPr>
        <p:spPr>
          <a:xfrm>
            <a:off x="5142750" y="3449550"/>
            <a:ext cx="37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54" name="Shape 354"/>
          <p:cNvSpPr txBox="1"/>
          <p:nvPr/>
        </p:nvSpPr>
        <p:spPr>
          <a:xfrm>
            <a:off x="4976250" y="3083850"/>
            <a:ext cx="707100" cy="36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</a:t>
            </a:r>
          </a:p>
        </p:txBody>
      </p:sp>
      <p:sp>
        <p:nvSpPr>
          <p:cNvPr id="355" name="Shape 355"/>
          <p:cNvSpPr/>
          <p:nvPr/>
        </p:nvSpPr>
        <p:spPr>
          <a:xfrm rot="5400000">
            <a:off x="3590000" y="3055925"/>
            <a:ext cx="345300" cy="2559000"/>
          </a:xfrm>
          <a:prstGeom prst="rightBrace">
            <a:avLst>
              <a:gd name="adj1" fmla="val 47241"/>
              <a:gd name="adj2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6" name="Shape 356"/>
          <p:cNvGrpSpPr/>
          <p:nvPr/>
        </p:nvGrpSpPr>
        <p:grpSpPr>
          <a:xfrm>
            <a:off x="7155254" y="2597364"/>
            <a:ext cx="1935845" cy="1437961"/>
            <a:chOff x="3688175" y="943350"/>
            <a:chExt cx="5279100" cy="3521825"/>
          </a:xfrm>
        </p:grpSpPr>
        <p:sp>
          <p:nvSpPr>
            <p:cNvPr id="357" name="Shape 357"/>
            <p:cNvSpPr/>
            <p:nvPr/>
          </p:nvSpPr>
          <p:spPr>
            <a:xfrm>
              <a:off x="3688175" y="952350"/>
              <a:ext cx="5279100" cy="3495000"/>
            </a:xfrm>
            <a:prstGeom prst="rect">
              <a:avLst/>
            </a:prstGeom>
            <a:solidFill>
              <a:srgbClr val="3D85C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Shape 358"/>
            <p:cNvSpPr/>
            <p:nvPr/>
          </p:nvSpPr>
          <p:spPr>
            <a:xfrm>
              <a:off x="3693375" y="2273025"/>
              <a:ext cx="5264775" cy="2183175"/>
            </a:xfrm>
            <a:custGeom>
              <a:avLst/>
              <a:gdLst/>
              <a:ahLst/>
              <a:cxnLst/>
              <a:rect l="0" t="0" r="0" b="0"/>
              <a:pathLst>
                <a:path w="210591" h="87327" extrusionOk="0">
                  <a:moveTo>
                    <a:pt x="210232" y="22281"/>
                  </a:moveTo>
                  <a:lnTo>
                    <a:pt x="164951" y="19047"/>
                  </a:lnTo>
                  <a:lnTo>
                    <a:pt x="35937" y="6109"/>
                  </a:lnTo>
                  <a:lnTo>
                    <a:pt x="16890" y="719"/>
                  </a:lnTo>
                  <a:lnTo>
                    <a:pt x="19765" y="6828"/>
                  </a:lnTo>
                  <a:lnTo>
                    <a:pt x="3953" y="2875"/>
                  </a:lnTo>
                  <a:lnTo>
                    <a:pt x="6109" y="719"/>
                  </a:lnTo>
                  <a:lnTo>
                    <a:pt x="0" y="0"/>
                  </a:lnTo>
                  <a:lnTo>
                    <a:pt x="0" y="87327"/>
                  </a:lnTo>
                  <a:lnTo>
                    <a:pt x="210591" y="86968"/>
                  </a:ln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</p:sp>
        <p:sp>
          <p:nvSpPr>
            <p:cNvPr id="359" name="Shape 359"/>
            <p:cNvSpPr/>
            <p:nvPr/>
          </p:nvSpPr>
          <p:spPr>
            <a:xfrm>
              <a:off x="3702350" y="943350"/>
              <a:ext cx="5255800" cy="1922625"/>
            </a:xfrm>
            <a:custGeom>
              <a:avLst/>
              <a:gdLst/>
              <a:ahLst/>
              <a:cxnLst/>
              <a:rect l="0" t="0" r="0" b="0"/>
              <a:pathLst>
                <a:path w="210232" h="76905" extrusionOk="0">
                  <a:moveTo>
                    <a:pt x="210232" y="43843"/>
                  </a:moveTo>
                  <a:lnTo>
                    <a:pt x="202326" y="43843"/>
                  </a:lnTo>
                  <a:lnTo>
                    <a:pt x="196936" y="49593"/>
                  </a:lnTo>
                  <a:lnTo>
                    <a:pt x="191545" y="45999"/>
                  </a:lnTo>
                  <a:lnTo>
                    <a:pt x="186514" y="48156"/>
                  </a:lnTo>
                  <a:lnTo>
                    <a:pt x="183280" y="38093"/>
                  </a:lnTo>
                  <a:lnTo>
                    <a:pt x="181123" y="43125"/>
                  </a:lnTo>
                  <a:lnTo>
                    <a:pt x="168905" y="37015"/>
                  </a:lnTo>
                  <a:lnTo>
                    <a:pt x="152374" y="53906"/>
                  </a:lnTo>
                  <a:lnTo>
                    <a:pt x="155249" y="44562"/>
                  </a:lnTo>
                  <a:lnTo>
                    <a:pt x="152014" y="37015"/>
                  </a:lnTo>
                  <a:lnTo>
                    <a:pt x="148420" y="46718"/>
                  </a:lnTo>
                  <a:lnTo>
                    <a:pt x="145186" y="37734"/>
                  </a:lnTo>
                  <a:lnTo>
                    <a:pt x="141952" y="47437"/>
                  </a:lnTo>
                  <a:lnTo>
                    <a:pt x="142311" y="53187"/>
                  </a:lnTo>
                  <a:lnTo>
                    <a:pt x="107093" y="41687"/>
                  </a:lnTo>
                  <a:lnTo>
                    <a:pt x="103858" y="34140"/>
                  </a:lnTo>
                  <a:lnTo>
                    <a:pt x="117874" y="32343"/>
                  </a:lnTo>
                  <a:lnTo>
                    <a:pt x="120030" y="24437"/>
                  </a:lnTo>
                  <a:lnTo>
                    <a:pt x="123983" y="18687"/>
                  </a:lnTo>
                  <a:lnTo>
                    <a:pt x="131171" y="17969"/>
                  </a:lnTo>
                  <a:lnTo>
                    <a:pt x="126858" y="9703"/>
                  </a:lnTo>
                  <a:lnTo>
                    <a:pt x="125061" y="3594"/>
                  </a:lnTo>
                  <a:lnTo>
                    <a:pt x="126858" y="0"/>
                  </a:lnTo>
                  <a:lnTo>
                    <a:pt x="3594" y="0"/>
                  </a:lnTo>
                  <a:lnTo>
                    <a:pt x="4313" y="3594"/>
                  </a:lnTo>
                  <a:lnTo>
                    <a:pt x="0" y="7187"/>
                  </a:lnTo>
                  <a:lnTo>
                    <a:pt x="0" y="72593"/>
                  </a:lnTo>
                  <a:lnTo>
                    <a:pt x="210232" y="76905"/>
                  </a:lnTo>
                  <a:close/>
                </a:path>
              </a:pathLst>
            </a:custGeom>
            <a:solidFill>
              <a:srgbClr val="C27BA0"/>
            </a:solidFill>
            <a:ln>
              <a:noFill/>
            </a:ln>
          </p:spPr>
        </p:sp>
        <p:sp>
          <p:nvSpPr>
            <p:cNvPr id="360" name="Shape 360"/>
            <p:cNvSpPr/>
            <p:nvPr/>
          </p:nvSpPr>
          <p:spPr>
            <a:xfrm>
              <a:off x="4313275" y="970300"/>
              <a:ext cx="3764425" cy="3494875"/>
            </a:xfrm>
            <a:custGeom>
              <a:avLst/>
              <a:gdLst/>
              <a:ahLst/>
              <a:cxnLst/>
              <a:rect l="0" t="0" r="0" b="0"/>
              <a:pathLst>
                <a:path w="150577" h="139795" extrusionOk="0">
                  <a:moveTo>
                    <a:pt x="46359" y="0"/>
                  </a:moveTo>
                  <a:lnTo>
                    <a:pt x="34859" y="2156"/>
                  </a:lnTo>
                  <a:lnTo>
                    <a:pt x="28391" y="11141"/>
                  </a:lnTo>
                  <a:lnTo>
                    <a:pt x="25156" y="17609"/>
                  </a:lnTo>
                  <a:lnTo>
                    <a:pt x="14016" y="13656"/>
                  </a:lnTo>
                  <a:lnTo>
                    <a:pt x="4672" y="14016"/>
                  </a:lnTo>
                  <a:lnTo>
                    <a:pt x="0" y="18687"/>
                  </a:lnTo>
                  <a:lnTo>
                    <a:pt x="3954" y="25515"/>
                  </a:lnTo>
                  <a:lnTo>
                    <a:pt x="11500" y="32343"/>
                  </a:lnTo>
                  <a:lnTo>
                    <a:pt x="15453" y="33062"/>
                  </a:lnTo>
                  <a:lnTo>
                    <a:pt x="12219" y="37375"/>
                  </a:lnTo>
                  <a:lnTo>
                    <a:pt x="13657" y="46718"/>
                  </a:lnTo>
                  <a:lnTo>
                    <a:pt x="12578" y="52828"/>
                  </a:lnTo>
                  <a:lnTo>
                    <a:pt x="11860" y="64687"/>
                  </a:lnTo>
                  <a:lnTo>
                    <a:pt x="14735" y="78702"/>
                  </a:lnTo>
                  <a:lnTo>
                    <a:pt x="19406" y="83374"/>
                  </a:lnTo>
                  <a:lnTo>
                    <a:pt x="22641" y="97390"/>
                  </a:lnTo>
                  <a:lnTo>
                    <a:pt x="23000" y="109968"/>
                  </a:lnTo>
                  <a:lnTo>
                    <a:pt x="23360" y="119671"/>
                  </a:lnTo>
                  <a:lnTo>
                    <a:pt x="20485" y="130811"/>
                  </a:lnTo>
                  <a:lnTo>
                    <a:pt x="17969" y="138717"/>
                  </a:lnTo>
                  <a:lnTo>
                    <a:pt x="29828" y="139436"/>
                  </a:lnTo>
                  <a:lnTo>
                    <a:pt x="29469" y="129733"/>
                  </a:lnTo>
                  <a:lnTo>
                    <a:pt x="29469" y="117155"/>
                  </a:lnTo>
                  <a:lnTo>
                    <a:pt x="33781" y="118233"/>
                  </a:lnTo>
                  <a:lnTo>
                    <a:pt x="32344" y="112843"/>
                  </a:lnTo>
                  <a:lnTo>
                    <a:pt x="33422" y="104218"/>
                  </a:lnTo>
                  <a:lnTo>
                    <a:pt x="31984" y="94515"/>
                  </a:lnTo>
                  <a:lnTo>
                    <a:pt x="32703" y="89843"/>
                  </a:lnTo>
                  <a:lnTo>
                    <a:pt x="35578" y="96312"/>
                  </a:lnTo>
                  <a:lnTo>
                    <a:pt x="36297" y="105296"/>
                  </a:lnTo>
                  <a:lnTo>
                    <a:pt x="35938" y="112483"/>
                  </a:lnTo>
                  <a:lnTo>
                    <a:pt x="39172" y="113202"/>
                  </a:lnTo>
                  <a:lnTo>
                    <a:pt x="43484" y="111765"/>
                  </a:lnTo>
                  <a:lnTo>
                    <a:pt x="40969" y="102062"/>
                  </a:lnTo>
                  <a:lnTo>
                    <a:pt x="44203" y="104218"/>
                  </a:lnTo>
                  <a:lnTo>
                    <a:pt x="51031" y="93796"/>
                  </a:lnTo>
                  <a:lnTo>
                    <a:pt x="52828" y="108890"/>
                  </a:lnTo>
                  <a:lnTo>
                    <a:pt x="56781" y="122186"/>
                  </a:lnTo>
                  <a:lnTo>
                    <a:pt x="59297" y="139795"/>
                  </a:lnTo>
                  <a:lnTo>
                    <a:pt x="69359" y="139077"/>
                  </a:lnTo>
                  <a:lnTo>
                    <a:pt x="65765" y="129014"/>
                  </a:lnTo>
                  <a:lnTo>
                    <a:pt x="63609" y="120749"/>
                  </a:lnTo>
                  <a:lnTo>
                    <a:pt x="64687" y="114280"/>
                  </a:lnTo>
                  <a:lnTo>
                    <a:pt x="63250" y="106374"/>
                  </a:lnTo>
                  <a:lnTo>
                    <a:pt x="63609" y="88405"/>
                  </a:lnTo>
                  <a:lnTo>
                    <a:pt x="65765" y="104218"/>
                  </a:lnTo>
                  <a:lnTo>
                    <a:pt x="66125" y="114999"/>
                  </a:lnTo>
                  <a:lnTo>
                    <a:pt x="71156" y="113921"/>
                  </a:lnTo>
                  <a:lnTo>
                    <a:pt x="69000" y="98468"/>
                  </a:lnTo>
                  <a:lnTo>
                    <a:pt x="70437" y="91999"/>
                  </a:lnTo>
                  <a:lnTo>
                    <a:pt x="69359" y="87687"/>
                  </a:lnTo>
                  <a:lnTo>
                    <a:pt x="76906" y="88046"/>
                  </a:lnTo>
                  <a:lnTo>
                    <a:pt x="80859" y="107093"/>
                  </a:lnTo>
                  <a:lnTo>
                    <a:pt x="81218" y="111765"/>
                  </a:lnTo>
                  <a:lnTo>
                    <a:pt x="83015" y="113561"/>
                  </a:lnTo>
                  <a:lnTo>
                    <a:pt x="81937" y="126858"/>
                  </a:lnTo>
                  <a:lnTo>
                    <a:pt x="83375" y="131530"/>
                  </a:lnTo>
                  <a:lnTo>
                    <a:pt x="83734" y="136921"/>
                  </a:lnTo>
                  <a:lnTo>
                    <a:pt x="92359" y="137639"/>
                  </a:lnTo>
                  <a:lnTo>
                    <a:pt x="90562" y="129014"/>
                  </a:lnTo>
                  <a:lnTo>
                    <a:pt x="87328" y="116436"/>
                  </a:lnTo>
                  <a:lnTo>
                    <a:pt x="90562" y="107452"/>
                  </a:lnTo>
                  <a:lnTo>
                    <a:pt x="87328" y="93796"/>
                  </a:lnTo>
                  <a:lnTo>
                    <a:pt x="93437" y="102062"/>
                  </a:lnTo>
                  <a:lnTo>
                    <a:pt x="98828" y="103499"/>
                  </a:lnTo>
                  <a:lnTo>
                    <a:pt x="102781" y="98108"/>
                  </a:lnTo>
                  <a:lnTo>
                    <a:pt x="103140" y="110327"/>
                  </a:lnTo>
                  <a:lnTo>
                    <a:pt x="106015" y="118593"/>
                  </a:lnTo>
                  <a:lnTo>
                    <a:pt x="107452" y="131171"/>
                  </a:lnTo>
                  <a:lnTo>
                    <a:pt x="109968" y="136202"/>
                  </a:lnTo>
                  <a:lnTo>
                    <a:pt x="115359" y="136921"/>
                  </a:lnTo>
                  <a:lnTo>
                    <a:pt x="116796" y="132249"/>
                  </a:lnTo>
                  <a:lnTo>
                    <a:pt x="111046" y="118593"/>
                  </a:lnTo>
                  <a:lnTo>
                    <a:pt x="111406" y="108530"/>
                  </a:lnTo>
                  <a:lnTo>
                    <a:pt x="111765" y="93437"/>
                  </a:lnTo>
                  <a:lnTo>
                    <a:pt x="115718" y="95952"/>
                  </a:lnTo>
                  <a:lnTo>
                    <a:pt x="117155" y="91280"/>
                  </a:lnTo>
                  <a:lnTo>
                    <a:pt x="133327" y="97390"/>
                  </a:lnTo>
                  <a:lnTo>
                    <a:pt x="140155" y="101343"/>
                  </a:lnTo>
                  <a:lnTo>
                    <a:pt x="148421" y="97390"/>
                  </a:lnTo>
                  <a:lnTo>
                    <a:pt x="149858" y="93437"/>
                  </a:lnTo>
                  <a:lnTo>
                    <a:pt x="140515" y="70796"/>
                  </a:lnTo>
                  <a:lnTo>
                    <a:pt x="142311" y="64687"/>
                  </a:lnTo>
                  <a:lnTo>
                    <a:pt x="148780" y="63249"/>
                  </a:lnTo>
                  <a:lnTo>
                    <a:pt x="150577" y="57499"/>
                  </a:lnTo>
                  <a:lnTo>
                    <a:pt x="143390" y="53906"/>
                  </a:lnTo>
                  <a:lnTo>
                    <a:pt x="136921" y="54625"/>
                  </a:lnTo>
                  <a:lnTo>
                    <a:pt x="131171" y="43484"/>
                  </a:lnTo>
                  <a:lnTo>
                    <a:pt x="118952" y="49593"/>
                  </a:lnTo>
                  <a:lnTo>
                    <a:pt x="105296" y="42406"/>
                  </a:lnTo>
                  <a:lnTo>
                    <a:pt x="100265" y="37734"/>
                  </a:lnTo>
                  <a:lnTo>
                    <a:pt x="91640" y="34859"/>
                  </a:lnTo>
                  <a:lnTo>
                    <a:pt x="81218" y="40250"/>
                  </a:lnTo>
                  <a:lnTo>
                    <a:pt x="72234" y="40250"/>
                  </a:lnTo>
                  <a:lnTo>
                    <a:pt x="61812" y="43843"/>
                  </a:lnTo>
                  <a:lnTo>
                    <a:pt x="62172" y="37734"/>
                  </a:lnTo>
                  <a:lnTo>
                    <a:pt x="70437" y="36656"/>
                  </a:lnTo>
                  <a:lnTo>
                    <a:pt x="82296" y="26594"/>
                  </a:lnTo>
                  <a:lnTo>
                    <a:pt x="83734" y="22281"/>
                  </a:lnTo>
                  <a:lnTo>
                    <a:pt x="77984" y="17969"/>
                  </a:lnTo>
                  <a:lnTo>
                    <a:pt x="70437" y="16891"/>
                  </a:lnTo>
                  <a:lnTo>
                    <a:pt x="65047" y="20484"/>
                  </a:lnTo>
                  <a:lnTo>
                    <a:pt x="64328" y="15812"/>
                  </a:lnTo>
                  <a:lnTo>
                    <a:pt x="60734" y="11141"/>
                  </a:lnTo>
                  <a:lnTo>
                    <a:pt x="59297" y="6469"/>
                  </a:lnTo>
                  <a:lnTo>
                    <a:pt x="54625" y="719"/>
                  </a:lnTo>
                  <a:close/>
                </a:path>
              </a:pathLst>
            </a:custGeom>
            <a:solidFill>
              <a:srgbClr val="7F6000"/>
            </a:solidFill>
            <a:ln>
              <a:noFill/>
            </a:ln>
          </p:spPr>
        </p:sp>
      </p:grpSp>
      <p:sp>
        <p:nvSpPr>
          <p:cNvPr id="361" name="Shape 361"/>
          <p:cNvSpPr/>
          <p:nvPr/>
        </p:nvSpPr>
        <p:spPr>
          <a:xfrm>
            <a:off x="5607150" y="2574875"/>
            <a:ext cx="825300" cy="1525500"/>
          </a:xfrm>
          <a:prstGeom prst="cube">
            <a:avLst>
              <a:gd name="adj" fmla="val 38352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Shape 362"/>
          <p:cNvSpPr txBox="1"/>
          <p:nvPr/>
        </p:nvSpPr>
        <p:spPr>
          <a:xfrm>
            <a:off x="5318603" y="4203275"/>
            <a:ext cx="13371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Scores: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 x H x W</a:t>
            </a:r>
          </a:p>
        </p:txBody>
      </p:sp>
      <p:cxnSp>
        <p:nvCxnSpPr>
          <p:cNvPr id="363" name="Shape 363"/>
          <p:cNvCxnSpPr/>
          <p:nvPr/>
        </p:nvCxnSpPr>
        <p:spPr>
          <a:xfrm>
            <a:off x="6590550" y="3449550"/>
            <a:ext cx="37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64" name="Shape 364"/>
          <p:cNvSpPr txBox="1"/>
          <p:nvPr/>
        </p:nvSpPr>
        <p:spPr>
          <a:xfrm>
            <a:off x="6347850" y="3083850"/>
            <a:ext cx="825300" cy="36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argmax</a:t>
            </a:r>
          </a:p>
        </p:txBody>
      </p:sp>
      <p:sp>
        <p:nvSpPr>
          <p:cNvPr id="365" name="Shape 365"/>
          <p:cNvSpPr txBox="1"/>
          <p:nvPr/>
        </p:nvSpPr>
        <p:spPr>
          <a:xfrm>
            <a:off x="7601775" y="4162775"/>
            <a:ext cx="11481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Predictions: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 x W</a:t>
            </a:r>
          </a:p>
        </p:txBody>
      </p:sp>
      <p:sp>
        <p:nvSpPr>
          <p:cNvPr id="366" name="Shape 366"/>
          <p:cNvSpPr txBox="1"/>
          <p:nvPr/>
        </p:nvSpPr>
        <p:spPr>
          <a:xfrm>
            <a:off x="2134875" y="1768775"/>
            <a:ext cx="43179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Design a network as a bunch of convolutional layers to  make predictions for pixels all at once!</a:t>
            </a:r>
          </a:p>
        </p:txBody>
      </p:sp>
      <p:sp>
        <p:nvSpPr>
          <p:cNvPr id="3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050819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Semantic Segmentation Idea: Fully Convolutional</a:t>
            </a:r>
          </a:p>
        </p:txBody>
      </p:sp>
      <p:pic>
        <p:nvPicPr>
          <p:cNvPr id="373" name="Shape 3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776" y="2830965"/>
            <a:ext cx="1794825" cy="1196074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Shape 374"/>
          <p:cNvSpPr txBox="1"/>
          <p:nvPr/>
        </p:nvSpPr>
        <p:spPr>
          <a:xfrm>
            <a:off x="666850" y="4061975"/>
            <a:ext cx="9600" cy="3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Shape 375"/>
          <p:cNvSpPr txBox="1"/>
          <p:nvPr/>
        </p:nvSpPr>
        <p:spPr>
          <a:xfrm>
            <a:off x="546087" y="4061975"/>
            <a:ext cx="10842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x H x W</a:t>
            </a:r>
          </a:p>
        </p:txBody>
      </p:sp>
      <p:sp>
        <p:nvSpPr>
          <p:cNvPr id="376" name="Shape 376"/>
          <p:cNvSpPr/>
          <p:nvPr/>
        </p:nvSpPr>
        <p:spPr>
          <a:xfrm>
            <a:off x="2558500" y="2536475"/>
            <a:ext cx="389700" cy="1525500"/>
          </a:xfrm>
          <a:prstGeom prst="cube">
            <a:avLst>
              <a:gd name="adj" fmla="val 7878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Shape 377"/>
          <p:cNvSpPr/>
          <p:nvPr/>
        </p:nvSpPr>
        <p:spPr>
          <a:xfrm>
            <a:off x="3516875" y="2536475"/>
            <a:ext cx="389700" cy="1525500"/>
          </a:xfrm>
          <a:prstGeom prst="cube">
            <a:avLst>
              <a:gd name="adj" fmla="val 7878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Shape 378"/>
          <p:cNvSpPr/>
          <p:nvPr/>
        </p:nvSpPr>
        <p:spPr>
          <a:xfrm>
            <a:off x="4534675" y="2536475"/>
            <a:ext cx="389700" cy="1525500"/>
          </a:xfrm>
          <a:prstGeom prst="cube">
            <a:avLst>
              <a:gd name="adj" fmla="val 7878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Shape 379"/>
          <p:cNvSpPr txBox="1"/>
          <p:nvPr/>
        </p:nvSpPr>
        <p:spPr>
          <a:xfrm>
            <a:off x="3094103" y="4584800"/>
            <a:ext cx="13371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Convolutions: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 x H x W</a:t>
            </a:r>
          </a:p>
        </p:txBody>
      </p:sp>
      <p:cxnSp>
        <p:nvCxnSpPr>
          <p:cNvPr id="380" name="Shape 380"/>
          <p:cNvCxnSpPr/>
          <p:nvPr/>
        </p:nvCxnSpPr>
        <p:spPr>
          <a:xfrm>
            <a:off x="2086900" y="3419100"/>
            <a:ext cx="37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81" name="Shape 381"/>
          <p:cNvSpPr txBox="1"/>
          <p:nvPr/>
        </p:nvSpPr>
        <p:spPr>
          <a:xfrm>
            <a:off x="1920400" y="3053400"/>
            <a:ext cx="707100" cy="36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</a:t>
            </a:r>
          </a:p>
        </p:txBody>
      </p:sp>
      <p:cxnSp>
        <p:nvCxnSpPr>
          <p:cNvPr id="382" name="Shape 382"/>
          <p:cNvCxnSpPr/>
          <p:nvPr/>
        </p:nvCxnSpPr>
        <p:spPr>
          <a:xfrm>
            <a:off x="3001300" y="3419100"/>
            <a:ext cx="37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83" name="Shape 383"/>
          <p:cNvSpPr txBox="1"/>
          <p:nvPr/>
        </p:nvSpPr>
        <p:spPr>
          <a:xfrm>
            <a:off x="2834800" y="3053400"/>
            <a:ext cx="707100" cy="36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</a:t>
            </a:r>
          </a:p>
        </p:txBody>
      </p:sp>
      <p:cxnSp>
        <p:nvCxnSpPr>
          <p:cNvPr id="384" name="Shape 384"/>
          <p:cNvCxnSpPr/>
          <p:nvPr/>
        </p:nvCxnSpPr>
        <p:spPr>
          <a:xfrm>
            <a:off x="3991900" y="3419100"/>
            <a:ext cx="37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85" name="Shape 385"/>
          <p:cNvSpPr txBox="1"/>
          <p:nvPr/>
        </p:nvSpPr>
        <p:spPr>
          <a:xfrm>
            <a:off x="3825400" y="3053400"/>
            <a:ext cx="707100" cy="36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</a:t>
            </a:r>
          </a:p>
        </p:txBody>
      </p:sp>
      <p:cxnSp>
        <p:nvCxnSpPr>
          <p:cNvPr id="386" name="Shape 386"/>
          <p:cNvCxnSpPr/>
          <p:nvPr/>
        </p:nvCxnSpPr>
        <p:spPr>
          <a:xfrm>
            <a:off x="5142750" y="3449550"/>
            <a:ext cx="37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87" name="Shape 387"/>
          <p:cNvSpPr txBox="1"/>
          <p:nvPr/>
        </p:nvSpPr>
        <p:spPr>
          <a:xfrm>
            <a:off x="4976250" y="3083850"/>
            <a:ext cx="707100" cy="36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</a:t>
            </a:r>
          </a:p>
        </p:txBody>
      </p:sp>
      <p:sp>
        <p:nvSpPr>
          <p:cNvPr id="388" name="Shape 388"/>
          <p:cNvSpPr/>
          <p:nvPr/>
        </p:nvSpPr>
        <p:spPr>
          <a:xfrm rot="5400000">
            <a:off x="3590000" y="3055925"/>
            <a:ext cx="345300" cy="2559000"/>
          </a:xfrm>
          <a:prstGeom prst="rightBrace">
            <a:avLst>
              <a:gd name="adj1" fmla="val 47241"/>
              <a:gd name="adj2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9" name="Shape 389"/>
          <p:cNvGrpSpPr/>
          <p:nvPr/>
        </p:nvGrpSpPr>
        <p:grpSpPr>
          <a:xfrm>
            <a:off x="7155254" y="2597364"/>
            <a:ext cx="1935845" cy="1437961"/>
            <a:chOff x="3688175" y="943350"/>
            <a:chExt cx="5279100" cy="3521825"/>
          </a:xfrm>
        </p:grpSpPr>
        <p:sp>
          <p:nvSpPr>
            <p:cNvPr id="390" name="Shape 390"/>
            <p:cNvSpPr/>
            <p:nvPr/>
          </p:nvSpPr>
          <p:spPr>
            <a:xfrm>
              <a:off x="3688175" y="952350"/>
              <a:ext cx="5279100" cy="3495000"/>
            </a:xfrm>
            <a:prstGeom prst="rect">
              <a:avLst/>
            </a:prstGeom>
            <a:solidFill>
              <a:srgbClr val="3D85C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Shape 391"/>
            <p:cNvSpPr/>
            <p:nvPr/>
          </p:nvSpPr>
          <p:spPr>
            <a:xfrm>
              <a:off x="3693375" y="2273025"/>
              <a:ext cx="5264775" cy="2183175"/>
            </a:xfrm>
            <a:custGeom>
              <a:avLst/>
              <a:gdLst/>
              <a:ahLst/>
              <a:cxnLst/>
              <a:rect l="0" t="0" r="0" b="0"/>
              <a:pathLst>
                <a:path w="210591" h="87327" extrusionOk="0">
                  <a:moveTo>
                    <a:pt x="210232" y="22281"/>
                  </a:moveTo>
                  <a:lnTo>
                    <a:pt x="164951" y="19047"/>
                  </a:lnTo>
                  <a:lnTo>
                    <a:pt x="35937" y="6109"/>
                  </a:lnTo>
                  <a:lnTo>
                    <a:pt x="16890" y="719"/>
                  </a:lnTo>
                  <a:lnTo>
                    <a:pt x="19765" y="6828"/>
                  </a:lnTo>
                  <a:lnTo>
                    <a:pt x="3953" y="2875"/>
                  </a:lnTo>
                  <a:lnTo>
                    <a:pt x="6109" y="719"/>
                  </a:lnTo>
                  <a:lnTo>
                    <a:pt x="0" y="0"/>
                  </a:lnTo>
                  <a:lnTo>
                    <a:pt x="0" y="87327"/>
                  </a:lnTo>
                  <a:lnTo>
                    <a:pt x="210591" y="86968"/>
                  </a:ln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</p:sp>
        <p:sp>
          <p:nvSpPr>
            <p:cNvPr id="392" name="Shape 392"/>
            <p:cNvSpPr/>
            <p:nvPr/>
          </p:nvSpPr>
          <p:spPr>
            <a:xfrm>
              <a:off x="3702350" y="943350"/>
              <a:ext cx="5255800" cy="1922625"/>
            </a:xfrm>
            <a:custGeom>
              <a:avLst/>
              <a:gdLst/>
              <a:ahLst/>
              <a:cxnLst/>
              <a:rect l="0" t="0" r="0" b="0"/>
              <a:pathLst>
                <a:path w="210232" h="76905" extrusionOk="0">
                  <a:moveTo>
                    <a:pt x="210232" y="43843"/>
                  </a:moveTo>
                  <a:lnTo>
                    <a:pt x="202326" y="43843"/>
                  </a:lnTo>
                  <a:lnTo>
                    <a:pt x="196936" y="49593"/>
                  </a:lnTo>
                  <a:lnTo>
                    <a:pt x="191545" y="45999"/>
                  </a:lnTo>
                  <a:lnTo>
                    <a:pt x="186514" y="48156"/>
                  </a:lnTo>
                  <a:lnTo>
                    <a:pt x="183280" y="38093"/>
                  </a:lnTo>
                  <a:lnTo>
                    <a:pt x="181123" y="43125"/>
                  </a:lnTo>
                  <a:lnTo>
                    <a:pt x="168905" y="37015"/>
                  </a:lnTo>
                  <a:lnTo>
                    <a:pt x="152374" y="53906"/>
                  </a:lnTo>
                  <a:lnTo>
                    <a:pt x="155249" y="44562"/>
                  </a:lnTo>
                  <a:lnTo>
                    <a:pt x="152014" y="37015"/>
                  </a:lnTo>
                  <a:lnTo>
                    <a:pt x="148420" y="46718"/>
                  </a:lnTo>
                  <a:lnTo>
                    <a:pt x="145186" y="37734"/>
                  </a:lnTo>
                  <a:lnTo>
                    <a:pt x="141952" y="47437"/>
                  </a:lnTo>
                  <a:lnTo>
                    <a:pt x="142311" y="53187"/>
                  </a:lnTo>
                  <a:lnTo>
                    <a:pt x="107093" y="41687"/>
                  </a:lnTo>
                  <a:lnTo>
                    <a:pt x="103858" y="34140"/>
                  </a:lnTo>
                  <a:lnTo>
                    <a:pt x="117874" y="32343"/>
                  </a:lnTo>
                  <a:lnTo>
                    <a:pt x="120030" y="24437"/>
                  </a:lnTo>
                  <a:lnTo>
                    <a:pt x="123983" y="18687"/>
                  </a:lnTo>
                  <a:lnTo>
                    <a:pt x="131171" y="17969"/>
                  </a:lnTo>
                  <a:lnTo>
                    <a:pt x="126858" y="9703"/>
                  </a:lnTo>
                  <a:lnTo>
                    <a:pt x="125061" y="3594"/>
                  </a:lnTo>
                  <a:lnTo>
                    <a:pt x="126858" y="0"/>
                  </a:lnTo>
                  <a:lnTo>
                    <a:pt x="3594" y="0"/>
                  </a:lnTo>
                  <a:lnTo>
                    <a:pt x="4313" y="3594"/>
                  </a:lnTo>
                  <a:lnTo>
                    <a:pt x="0" y="7187"/>
                  </a:lnTo>
                  <a:lnTo>
                    <a:pt x="0" y="72593"/>
                  </a:lnTo>
                  <a:lnTo>
                    <a:pt x="210232" y="76905"/>
                  </a:lnTo>
                  <a:close/>
                </a:path>
              </a:pathLst>
            </a:custGeom>
            <a:solidFill>
              <a:srgbClr val="C27BA0"/>
            </a:solidFill>
            <a:ln>
              <a:noFill/>
            </a:ln>
          </p:spPr>
        </p:sp>
        <p:sp>
          <p:nvSpPr>
            <p:cNvPr id="393" name="Shape 393"/>
            <p:cNvSpPr/>
            <p:nvPr/>
          </p:nvSpPr>
          <p:spPr>
            <a:xfrm>
              <a:off x="4313275" y="970300"/>
              <a:ext cx="3764425" cy="3494875"/>
            </a:xfrm>
            <a:custGeom>
              <a:avLst/>
              <a:gdLst/>
              <a:ahLst/>
              <a:cxnLst/>
              <a:rect l="0" t="0" r="0" b="0"/>
              <a:pathLst>
                <a:path w="150577" h="139795" extrusionOk="0">
                  <a:moveTo>
                    <a:pt x="46359" y="0"/>
                  </a:moveTo>
                  <a:lnTo>
                    <a:pt x="34859" y="2156"/>
                  </a:lnTo>
                  <a:lnTo>
                    <a:pt x="28391" y="11141"/>
                  </a:lnTo>
                  <a:lnTo>
                    <a:pt x="25156" y="17609"/>
                  </a:lnTo>
                  <a:lnTo>
                    <a:pt x="14016" y="13656"/>
                  </a:lnTo>
                  <a:lnTo>
                    <a:pt x="4672" y="14016"/>
                  </a:lnTo>
                  <a:lnTo>
                    <a:pt x="0" y="18687"/>
                  </a:lnTo>
                  <a:lnTo>
                    <a:pt x="3954" y="25515"/>
                  </a:lnTo>
                  <a:lnTo>
                    <a:pt x="11500" y="32343"/>
                  </a:lnTo>
                  <a:lnTo>
                    <a:pt x="15453" y="33062"/>
                  </a:lnTo>
                  <a:lnTo>
                    <a:pt x="12219" y="37375"/>
                  </a:lnTo>
                  <a:lnTo>
                    <a:pt x="13657" y="46718"/>
                  </a:lnTo>
                  <a:lnTo>
                    <a:pt x="12578" y="52828"/>
                  </a:lnTo>
                  <a:lnTo>
                    <a:pt x="11860" y="64687"/>
                  </a:lnTo>
                  <a:lnTo>
                    <a:pt x="14735" y="78702"/>
                  </a:lnTo>
                  <a:lnTo>
                    <a:pt x="19406" y="83374"/>
                  </a:lnTo>
                  <a:lnTo>
                    <a:pt x="22641" y="97390"/>
                  </a:lnTo>
                  <a:lnTo>
                    <a:pt x="23000" y="109968"/>
                  </a:lnTo>
                  <a:lnTo>
                    <a:pt x="23360" y="119671"/>
                  </a:lnTo>
                  <a:lnTo>
                    <a:pt x="20485" y="130811"/>
                  </a:lnTo>
                  <a:lnTo>
                    <a:pt x="17969" y="138717"/>
                  </a:lnTo>
                  <a:lnTo>
                    <a:pt x="29828" y="139436"/>
                  </a:lnTo>
                  <a:lnTo>
                    <a:pt x="29469" y="129733"/>
                  </a:lnTo>
                  <a:lnTo>
                    <a:pt x="29469" y="117155"/>
                  </a:lnTo>
                  <a:lnTo>
                    <a:pt x="33781" y="118233"/>
                  </a:lnTo>
                  <a:lnTo>
                    <a:pt x="32344" y="112843"/>
                  </a:lnTo>
                  <a:lnTo>
                    <a:pt x="33422" y="104218"/>
                  </a:lnTo>
                  <a:lnTo>
                    <a:pt x="31984" y="94515"/>
                  </a:lnTo>
                  <a:lnTo>
                    <a:pt x="32703" y="89843"/>
                  </a:lnTo>
                  <a:lnTo>
                    <a:pt x="35578" y="96312"/>
                  </a:lnTo>
                  <a:lnTo>
                    <a:pt x="36297" y="105296"/>
                  </a:lnTo>
                  <a:lnTo>
                    <a:pt x="35938" y="112483"/>
                  </a:lnTo>
                  <a:lnTo>
                    <a:pt x="39172" y="113202"/>
                  </a:lnTo>
                  <a:lnTo>
                    <a:pt x="43484" y="111765"/>
                  </a:lnTo>
                  <a:lnTo>
                    <a:pt x="40969" y="102062"/>
                  </a:lnTo>
                  <a:lnTo>
                    <a:pt x="44203" y="104218"/>
                  </a:lnTo>
                  <a:lnTo>
                    <a:pt x="51031" y="93796"/>
                  </a:lnTo>
                  <a:lnTo>
                    <a:pt x="52828" y="108890"/>
                  </a:lnTo>
                  <a:lnTo>
                    <a:pt x="56781" y="122186"/>
                  </a:lnTo>
                  <a:lnTo>
                    <a:pt x="59297" y="139795"/>
                  </a:lnTo>
                  <a:lnTo>
                    <a:pt x="69359" y="139077"/>
                  </a:lnTo>
                  <a:lnTo>
                    <a:pt x="65765" y="129014"/>
                  </a:lnTo>
                  <a:lnTo>
                    <a:pt x="63609" y="120749"/>
                  </a:lnTo>
                  <a:lnTo>
                    <a:pt x="64687" y="114280"/>
                  </a:lnTo>
                  <a:lnTo>
                    <a:pt x="63250" y="106374"/>
                  </a:lnTo>
                  <a:lnTo>
                    <a:pt x="63609" y="88405"/>
                  </a:lnTo>
                  <a:lnTo>
                    <a:pt x="65765" y="104218"/>
                  </a:lnTo>
                  <a:lnTo>
                    <a:pt x="66125" y="114999"/>
                  </a:lnTo>
                  <a:lnTo>
                    <a:pt x="71156" y="113921"/>
                  </a:lnTo>
                  <a:lnTo>
                    <a:pt x="69000" y="98468"/>
                  </a:lnTo>
                  <a:lnTo>
                    <a:pt x="70437" y="91999"/>
                  </a:lnTo>
                  <a:lnTo>
                    <a:pt x="69359" y="87687"/>
                  </a:lnTo>
                  <a:lnTo>
                    <a:pt x="76906" y="88046"/>
                  </a:lnTo>
                  <a:lnTo>
                    <a:pt x="80859" y="107093"/>
                  </a:lnTo>
                  <a:lnTo>
                    <a:pt x="81218" y="111765"/>
                  </a:lnTo>
                  <a:lnTo>
                    <a:pt x="83015" y="113561"/>
                  </a:lnTo>
                  <a:lnTo>
                    <a:pt x="81937" y="126858"/>
                  </a:lnTo>
                  <a:lnTo>
                    <a:pt x="83375" y="131530"/>
                  </a:lnTo>
                  <a:lnTo>
                    <a:pt x="83734" y="136921"/>
                  </a:lnTo>
                  <a:lnTo>
                    <a:pt x="92359" y="137639"/>
                  </a:lnTo>
                  <a:lnTo>
                    <a:pt x="90562" y="129014"/>
                  </a:lnTo>
                  <a:lnTo>
                    <a:pt x="87328" y="116436"/>
                  </a:lnTo>
                  <a:lnTo>
                    <a:pt x="90562" y="107452"/>
                  </a:lnTo>
                  <a:lnTo>
                    <a:pt x="87328" y="93796"/>
                  </a:lnTo>
                  <a:lnTo>
                    <a:pt x="93437" y="102062"/>
                  </a:lnTo>
                  <a:lnTo>
                    <a:pt x="98828" y="103499"/>
                  </a:lnTo>
                  <a:lnTo>
                    <a:pt x="102781" y="98108"/>
                  </a:lnTo>
                  <a:lnTo>
                    <a:pt x="103140" y="110327"/>
                  </a:lnTo>
                  <a:lnTo>
                    <a:pt x="106015" y="118593"/>
                  </a:lnTo>
                  <a:lnTo>
                    <a:pt x="107452" y="131171"/>
                  </a:lnTo>
                  <a:lnTo>
                    <a:pt x="109968" y="136202"/>
                  </a:lnTo>
                  <a:lnTo>
                    <a:pt x="115359" y="136921"/>
                  </a:lnTo>
                  <a:lnTo>
                    <a:pt x="116796" y="132249"/>
                  </a:lnTo>
                  <a:lnTo>
                    <a:pt x="111046" y="118593"/>
                  </a:lnTo>
                  <a:lnTo>
                    <a:pt x="111406" y="108530"/>
                  </a:lnTo>
                  <a:lnTo>
                    <a:pt x="111765" y="93437"/>
                  </a:lnTo>
                  <a:lnTo>
                    <a:pt x="115718" y="95952"/>
                  </a:lnTo>
                  <a:lnTo>
                    <a:pt x="117155" y="91280"/>
                  </a:lnTo>
                  <a:lnTo>
                    <a:pt x="133327" y="97390"/>
                  </a:lnTo>
                  <a:lnTo>
                    <a:pt x="140155" y="101343"/>
                  </a:lnTo>
                  <a:lnTo>
                    <a:pt x="148421" y="97390"/>
                  </a:lnTo>
                  <a:lnTo>
                    <a:pt x="149858" y="93437"/>
                  </a:lnTo>
                  <a:lnTo>
                    <a:pt x="140515" y="70796"/>
                  </a:lnTo>
                  <a:lnTo>
                    <a:pt x="142311" y="64687"/>
                  </a:lnTo>
                  <a:lnTo>
                    <a:pt x="148780" y="63249"/>
                  </a:lnTo>
                  <a:lnTo>
                    <a:pt x="150577" y="57499"/>
                  </a:lnTo>
                  <a:lnTo>
                    <a:pt x="143390" y="53906"/>
                  </a:lnTo>
                  <a:lnTo>
                    <a:pt x="136921" y="54625"/>
                  </a:lnTo>
                  <a:lnTo>
                    <a:pt x="131171" y="43484"/>
                  </a:lnTo>
                  <a:lnTo>
                    <a:pt x="118952" y="49593"/>
                  </a:lnTo>
                  <a:lnTo>
                    <a:pt x="105296" y="42406"/>
                  </a:lnTo>
                  <a:lnTo>
                    <a:pt x="100265" y="37734"/>
                  </a:lnTo>
                  <a:lnTo>
                    <a:pt x="91640" y="34859"/>
                  </a:lnTo>
                  <a:lnTo>
                    <a:pt x="81218" y="40250"/>
                  </a:lnTo>
                  <a:lnTo>
                    <a:pt x="72234" y="40250"/>
                  </a:lnTo>
                  <a:lnTo>
                    <a:pt x="61812" y="43843"/>
                  </a:lnTo>
                  <a:lnTo>
                    <a:pt x="62172" y="37734"/>
                  </a:lnTo>
                  <a:lnTo>
                    <a:pt x="70437" y="36656"/>
                  </a:lnTo>
                  <a:lnTo>
                    <a:pt x="82296" y="26594"/>
                  </a:lnTo>
                  <a:lnTo>
                    <a:pt x="83734" y="22281"/>
                  </a:lnTo>
                  <a:lnTo>
                    <a:pt x="77984" y="17969"/>
                  </a:lnTo>
                  <a:lnTo>
                    <a:pt x="70437" y="16891"/>
                  </a:lnTo>
                  <a:lnTo>
                    <a:pt x="65047" y="20484"/>
                  </a:lnTo>
                  <a:lnTo>
                    <a:pt x="64328" y="15812"/>
                  </a:lnTo>
                  <a:lnTo>
                    <a:pt x="60734" y="11141"/>
                  </a:lnTo>
                  <a:lnTo>
                    <a:pt x="59297" y="6469"/>
                  </a:lnTo>
                  <a:lnTo>
                    <a:pt x="54625" y="719"/>
                  </a:lnTo>
                  <a:close/>
                </a:path>
              </a:pathLst>
            </a:custGeom>
            <a:solidFill>
              <a:srgbClr val="7F6000"/>
            </a:solidFill>
            <a:ln>
              <a:noFill/>
            </a:ln>
          </p:spPr>
        </p:sp>
      </p:grpSp>
      <p:sp>
        <p:nvSpPr>
          <p:cNvPr id="394" name="Shape 394"/>
          <p:cNvSpPr/>
          <p:nvPr/>
        </p:nvSpPr>
        <p:spPr>
          <a:xfrm>
            <a:off x="5607150" y="2574875"/>
            <a:ext cx="825300" cy="1525500"/>
          </a:xfrm>
          <a:prstGeom prst="cube">
            <a:avLst>
              <a:gd name="adj" fmla="val 38352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Shape 395"/>
          <p:cNvSpPr txBox="1"/>
          <p:nvPr/>
        </p:nvSpPr>
        <p:spPr>
          <a:xfrm>
            <a:off x="5318603" y="4203275"/>
            <a:ext cx="13371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Scores: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 x H x W</a:t>
            </a:r>
          </a:p>
        </p:txBody>
      </p:sp>
      <p:cxnSp>
        <p:nvCxnSpPr>
          <p:cNvPr id="396" name="Shape 396"/>
          <p:cNvCxnSpPr/>
          <p:nvPr/>
        </p:nvCxnSpPr>
        <p:spPr>
          <a:xfrm>
            <a:off x="6590550" y="3449550"/>
            <a:ext cx="37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97" name="Shape 397"/>
          <p:cNvSpPr txBox="1"/>
          <p:nvPr/>
        </p:nvSpPr>
        <p:spPr>
          <a:xfrm>
            <a:off x="6347850" y="3083850"/>
            <a:ext cx="825300" cy="36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argmax</a:t>
            </a:r>
          </a:p>
        </p:txBody>
      </p:sp>
      <p:sp>
        <p:nvSpPr>
          <p:cNvPr id="398" name="Shape 398"/>
          <p:cNvSpPr txBox="1"/>
          <p:nvPr/>
        </p:nvSpPr>
        <p:spPr>
          <a:xfrm>
            <a:off x="7601775" y="4162775"/>
            <a:ext cx="11481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Predictions: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 x W</a:t>
            </a:r>
          </a:p>
        </p:txBody>
      </p:sp>
      <p:sp>
        <p:nvSpPr>
          <p:cNvPr id="399" name="Shape 399"/>
          <p:cNvSpPr txBox="1"/>
          <p:nvPr/>
        </p:nvSpPr>
        <p:spPr>
          <a:xfrm>
            <a:off x="2134875" y="1768775"/>
            <a:ext cx="43179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Design a network as a bunch of convolutional layers to  make predictions for pixels all at once!</a:t>
            </a:r>
          </a:p>
        </p:txBody>
      </p:sp>
      <p:sp>
        <p:nvSpPr>
          <p:cNvPr id="400" name="Shape 400"/>
          <p:cNvSpPr txBox="1"/>
          <p:nvPr/>
        </p:nvSpPr>
        <p:spPr>
          <a:xfrm>
            <a:off x="114575" y="4709675"/>
            <a:ext cx="2630100" cy="70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Problem: convolutions at original image resolution will be very expensive ...</a:t>
            </a:r>
          </a:p>
        </p:txBody>
      </p:sp>
      <p:cxnSp>
        <p:nvCxnSpPr>
          <p:cNvPr id="401" name="Shape 401"/>
          <p:cNvCxnSpPr/>
          <p:nvPr/>
        </p:nvCxnSpPr>
        <p:spPr>
          <a:xfrm rot="10800000" flipH="1">
            <a:off x="2048525" y="3994700"/>
            <a:ext cx="422100" cy="7581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160856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312C3-2AA0-054D-A728-83F285896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CF5759-DF4D-774D-A251-9D8FFC3F5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92794D-9379-F04E-88C4-C50159A51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92813F-EC83-2440-BCEC-B7405D9FA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689"/>
            <a:ext cx="9144000" cy="464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4575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2473D-C38C-5642-8D9B-6B7A519E6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GEMM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0E63DE-C978-6049-86CF-20797BEA1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881BE3-69A1-6049-BA6D-44BA37BE9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7172" name="Picture 4" descr="im2colmult_corrected">
            <a:extLst>
              <a:ext uri="{FF2B5EF4-FFF2-40B4-BE49-F238E27FC236}">
                <a16:creationId xmlns:a16="http://schemas.microsoft.com/office/drawing/2014/main" id="{5D164412-E5CA-FD41-BC20-8B40DE0F0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327150"/>
            <a:ext cx="6985000" cy="420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20D9DB98-260F-D441-86CB-5261B2BE448D}"/>
              </a:ext>
            </a:extLst>
          </p:cNvPr>
          <p:cNvSpPr txBox="1">
            <a:spLocks/>
          </p:cNvSpPr>
          <p:nvPr/>
        </p:nvSpPr>
        <p:spPr bwMode="auto">
          <a:xfrm>
            <a:off x="1524000" y="640080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Figure Credit: https://</a:t>
            </a:r>
            <a:r>
              <a:rPr lang="en-US" sz="1200" dirty="0" err="1"/>
              <a:t>petewarden.com</a:t>
            </a:r>
            <a:r>
              <a:rPr lang="en-US" sz="1200" dirty="0"/>
              <a:t>/2015/04/20/why-</a:t>
            </a:r>
            <a:r>
              <a:rPr lang="en-US" sz="1200" dirty="0" err="1"/>
              <a:t>gemm</a:t>
            </a:r>
            <a:r>
              <a:rPr lang="en-US" sz="1200" dirty="0"/>
              <a:t>-is-at-the-heart-of-deep-learning/</a:t>
            </a:r>
          </a:p>
        </p:txBody>
      </p:sp>
    </p:spTree>
    <p:extLst>
      <p:ext uri="{BB962C8B-B14F-4D97-AF65-F5344CB8AC3E}">
        <p14:creationId xmlns:p14="http://schemas.microsoft.com/office/powerpoint/2010/main" val="6432840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EAF86-36D8-9C47-8165-BBC928EFE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Distribution of </a:t>
            </a:r>
            <a:r>
              <a:rPr lang="en-US" dirty="0" err="1"/>
              <a:t>AlexNet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6D1A99-0827-564F-86B3-19D14FDB8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BDE58D-4E15-064A-8B7D-C107C9947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E586CD-CBCF-B74E-88A9-A48843D19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6429"/>
            <a:ext cx="9144000" cy="3345142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3872EE20-E1F1-8046-832D-D6698E87BA11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Figure Credit: </a:t>
            </a:r>
            <a:r>
              <a:rPr lang="en-US" sz="1200" dirty="0" err="1"/>
              <a:t>Yangqing</a:t>
            </a:r>
            <a:r>
              <a:rPr lang="en-US" sz="1200" dirty="0"/>
              <a:t> Jia, PhD Thesis</a:t>
            </a:r>
          </a:p>
        </p:txBody>
      </p:sp>
    </p:spTree>
    <p:extLst>
      <p:ext uri="{BB962C8B-B14F-4D97-AF65-F5344CB8AC3E}">
        <p14:creationId xmlns:p14="http://schemas.microsoft.com/office/powerpoint/2010/main" val="13805623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/>
          <p:nvPr/>
        </p:nvSpPr>
        <p:spPr>
          <a:xfrm>
            <a:off x="2406100" y="2536475"/>
            <a:ext cx="389700" cy="1525500"/>
          </a:xfrm>
          <a:prstGeom prst="cube">
            <a:avLst>
              <a:gd name="adj" fmla="val 7878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Shape 407"/>
          <p:cNvSpPr/>
          <p:nvPr/>
        </p:nvSpPr>
        <p:spPr>
          <a:xfrm>
            <a:off x="2558500" y="2536475"/>
            <a:ext cx="389700" cy="1525500"/>
          </a:xfrm>
          <a:prstGeom prst="cube">
            <a:avLst>
              <a:gd name="adj" fmla="val 78785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Shape 409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Semantic Segmentation Idea: Fully Convolutional</a:t>
            </a:r>
          </a:p>
        </p:txBody>
      </p:sp>
      <p:pic>
        <p:nvPicPr>
          <p:cNvPr id="410" name="Shape 4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776" y="2830965"/>
            <a:ext cx="1794825" cy="1196074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Shape 411"/>
          <p:cNvSpPr txBox="1"/>
          <p:nvPr/>
        </p:nvSpPr>
        <p:spPr>
          <a:xfrm>
            <a:off x="666850" y="4061975"/>
            <a:ext cx="9600" cy="3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Shape 412"/>
          <p:cNvSpPr txBox="1"/>
          <p:nvPr/>
        </p:nvSpPr>
        <p:spPr>
          <a:xfrm>
            <a:off x="546087" y="4061975"/>
            <a:ext cx="10842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x H x W</a:t>
            </a:r>
          </a:p>
        </p:txBody>
      </p:sp>
      <p:sp>
        <p:nvSpPr>
          <p:cNvPr id="413" name="Shape 413"/>
          <p:cNvSpPr/>
          <p:nvPr/>
        </p:nvSpPr>
        <p:spPr>
          <a:xfrm>
            <a:off x="2756050" y="2908925"/>
            <a:ext cx="483600" cy="857400"/>
          </a:xfrm>
          <a:prstGeom prst="cube">
            <a:avLst>
              <a:gd name="adj" fmla="val 4876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4" name="Shape 414"/>
          <p:cNvGrpSpPr/>
          <p:nvPr/>
        </p:nvGrpSpPr>
        <p:grpSpPr>
          <a:xfrm>
            <a:off x="7155254" y="2597364"/>
            <a:ext cx="1935845" cy="1437961"/>
            <a:chOff x="3688175" y="943350"/>
            <a:chExt cx="5279100" cy="3521825"/>
          </a:xfrm>
        </p:grpSpPr>
        <p:sp>
          <p:nvSpPr>
            <p:cNvPr id="415" name="Shape 415"/>
            <p:cNvSpPr/>
            <p:nvPr/>
          </p:nvSpPr>
          <p:spPr>
            <a:xfrm>
              <a:off x="3688175" y="952350"/>
              <a:ext cx="5279100" cy="3495000"/>
            </a:xfrm>
            <a:prstGeom prst="rect">
              <a:avLst/>
            </a:prstGeom>
            <a:solidFill>
              <a:srgbClr val="3D85C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Shape 416"/>
            <p:cNvSpPr/>
            <p:nvPr/>
          </p:nvSpPr>
          <p:spPr>
            <a:xfrm>
              <a:off x="3693375" y="2273025"/>
              <a:ext cx="5264775" cy="2183175"/>
            </a:xfrm>
            <a:custGeom>
              <a:avLst/>
              <a:gdLst/>
              <a:ahLst/>
              <a:cxnLst/>
              <a:rect l="0" t="0" r="0" b="0"/>
              <a:pathLst>
                <a:path w="210591" h="87327" extrusionOk="0">
                  <a:moveTo>
                    <a:pt x="210232" y="22281"/>
                  </a:moveTo>
                  <a:lnTo>
                    <a:pt x="164951" y="19047"/>
                  </a:lnTo>
                  <a:lnTo>
                    <a:pt x="35937" y="6109"/>
                  </a:lnTo>
                  <a:lnTo>
                    <a:pt x="16890" y="719"/>
                  </a:lnTo>
                  <a:lnTo>
                    <a:pt x="19765" y="6828"/>
                  </a:lnTo>
                  <a:lnTo>
                    <a:pt x="3953" y="2875"/>
                  </a:lnTo>
                  <a:lnTo>
                    <a:pt x="6109" y="719"/>
                  </a:lnTo>
                  <a:lnTo>
                    <a:pt x="0" y="0"/>
                  </a:lnTo>
                  <a:lnTo>
                    <a:pt x="0" y="87327"/>
                  </a:lnTo>
                  <a:lnTo>
                    <a:pt x="210591" y="86968"/>
                  </a:ln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</p:sp>
        <p:sp>
          <p:nvSpPr>
            <p:cNvPr id="417" name="Shape 417"/>
            <p:cNvSpPr/>
            <p:nvPr/>
          </p:nvSpPr>
          <p:spPr>
            <a:xfrm>
              <a:off x="3702350" y="943350"/>
              <a:ext cx="5255800" cy="1922625"/>
            </a:xfrm>
            <a:custGeom>
              <a:avLst/>
              <a:gdLst/>
              <a:ahLst/>
              <a:cxnLst/>
              <a:rect l="0" t="0" r="0" b="0"/>
              <a:pathLst>
                <a:path w="210232" h="76905" extrusionOk="0">
                  <a:moveTo>
                    <a:pt x="210232" y="43843"/>
                  </a:moveTo>
                  <a:lnTo>
                    <a:pt x="202326" y="43843"/>
                  </a:lnTo>
                  <a:lnTo>
                    <a:pt x="196936" y="49593"/>
                  </a:lnTo>
                  <a:lnTo>
                    <a:pt x="191545" y="45999"/>
                  </a:lnTo>
                  <a:lnTo>
                    <a:pt x="186514" y="48156"/>
                  </a:lnTo>
                  <a:lnTo>
                    <a:pt x="183280" y="38093"/>
                  </a:lnTo>
                  <a:lnTo>
                    <a:pt x="181123" y="43125"/>
                  </a:lnTo>
                  <a:lnTo>
                    <a:pt x="168905" y="37015"/>
                  </a:lnTo>
                  <a:lnTo>
                    <a:pt x="152374" y="53906"/>
                  </a:lnTo>
                  <a:lnTo>
                    <a:pt x="155249" y="44562"/>
                  </a:lnTo>
                  <a:lnTo>
                    <a:pt x="152014" y="37015"/>
                  </a:lnTo>
                  <a:lnTo>
                    <a:pt x="148420" y="46718"/>
                  </a:lnTo>
                  <a:lnTo>
                    <a:pt x="145186" y="37734"/>
                  </a:lnTo>
                  <a:lnTo>
                    <a:pt x="141952" y="47437"/>
                  </a:lnTo>
                  <a:lnTo>
                    <a:pt x="142311" y="53187"/>
                  </a:lnTo>
                  <a:lnTo>
                    <a:pt x="107093" y="41687"/>
                  </a:lnTo>
                  <a:lnTo>
                    <a:pt x="103858" y="34140"/>
                  </a:lnTo>
                  <a:lnTo>
                    <a:pt x="117874" y="32343"/>
                  </a:lnTo>
                  <a:lnTo>
                    <a:pt x="120030" y="24437"/>
                  </a:lnTo>
                  <a:lnTo>
                    <a:pt x="123983" y="18687"/>
                  </a:lnTo>
                  <a:lnTo>
                    <a:pt x="131171" y="17969"/>
                  </a:lnTo>
                  <a:lnTo>
                    <a:pt x="126858" y="9703"/>
                  </a:lnTo>
                  <a:lnTo>
                    <a:pt x="125061" y="3594"/>
                  </a:lnTo>
                  <a:lnTo>
                    <a:pt x="126858" y="0"/>
                  </a:lnTo>
                  <a:lnTo>
                    <a:pt x="3594" y="0"/>
                  </a:lnTo>
                  <a:lnTo>
                    <a:pt x="4313" y="3594"/>
                  </a:lnTo>
                  <a:lnTo>
                    <a:pt x="0" y="7187"/>
                  </a:lnTo>
                  <a:lnTo>
                    <a:pt x="0" y="72593"/>
                  </a:lnTo>
                  <a:lnTo>
                    <a:pt x="210232" y="76905"/>
                  </a:lnTo>
                  <a:close/>
                </a:path>
              </a:pathLst>
            </a:custGeom>
            <a:solidFill>
              <a:srgbClr val="C27BA0"/>
            </a:solidFill>
            <a:ln>
              <a:noFill/>
            </a:ln>
          </p:spPr>
        </p:sp>
        <p:sp>
          <p:nvSpPr>
            <p:cNvPr id="418" name="Shape 418"/>
            <p:cNvSpPr/>
            <p:nvPr/>
          </p:nvSpPr>
          <p:spPr>
            <a:xfrm>
              <a:off x="4313275" y="970300"/>
              <a:ext cx="3764425" cy="3494875"/>
            </a:xfrm>
            <a:custGeom>
              <a:avLst/>
              <a:gdLst/>
              <a:ahLst/>
              <a:cxnLst/>
              <a:rect l="0" t="0" r="0" b="0"/>
              <a:pathLst>
                <a:path w="150577" h="139795" extrusionOk="0">
                  <a:moveTo>
                    <a:pt x="46359" y="0"/>
                  </a:moveTo>
                  <a:lnTo>
                    <a:pt x="34859" y="2156"/>
                  </a:lnTo>
                  <a:lnTo>
                    <a:pt x="28391" y="11141"/>
                  </a:lnTo>
                  <a:lnTo>
                    <a:pt x="25156" y="17609"/>
                  </a:lnTo>
                  <a:lnTo>
                    <a:pt x="14016" y="13656"/>
                  </a:lnTo>
                  <a:lnTo>
                    <a:pt x="4672" y="14016"/>
                  </a:lnTo>
                  <a:lnTo>
                    <a:pt x="0" y="18687"/>
                  </a:lnTo>
                  <a:lnTo>
                    <a:pt x="3954" y="25515"/>
                  </a:lnTo>
                  <a:lnTo>
                    <a:pt x="11500" y="32343"/>
                  </a:lnTo>
                  <a:lnTo>
                    <a:pt x="15453" y="33062"/>
                  </a:lnTo>
                  <a:lnTo>
                    <a:pt x="12219" y="37375"/>
                  </a:lnTo>
                  <a:lnTo>
                    <a:pt x="13657" y="46718"/>
                  </a:lnTo>
                  <a:lnTo>
                    <a:pt x="12578" y="52828"/>
                  </a:lnTo>
                  <a:lnTo>
                    <a:pt x="11860" y="64687"/>
                  </a:lnTo>
                  <a:lnTo>
                    <a:pt x="14735" y="78702"/>
                  </a:lnTo>
                  <a:lnTo>
                    <a:pt x="19406" y="83374"/>
                  </a:lnTo>
                  <a:lnTo>
                    <a:pt x="22641" y="97390"/>
                  </a:lnTo>
                  <a:lnTo>
                    <a:pt x="23000" y="109968"/>
                  </a:lnTo>
                  <a:lnTo>
                    <a:pt x="23360" y="119671"/>
                  </a:lnTo>
                  <a:lnTo>
                    <a:pt x="20485" y="130811"/>
                  </a:lnTo>
                  <a:lnTo>
                    <a:pt x="17969" y="138717"/>
                  </a:lnTo>
                  <a:lnTo>
                    <a:pt x="29828" y="139436"/>
                  </a:lnTo>
                  <a:lnTo>
                    <a:pt x="29469" y="129733"/>
                  </a:lnTo>
                  <a:lnTo>
                    <a:pt x="29469" y="117155"/>
                  </a:lnTo>
                  <a:lnTo>
                    <a:pt x="33781" y="118233"/>
                  </a:lnTo>
                  <a:lnTo>
                    <a:pt x="32344" y="112843"/>
                  </a:lnTo>
                  <a:lnTo>
                    <a:pt x="33422" y="104218"/>
                  </a:lnTo>
                  <a:lnTo>
                    <a:pt x="31984" y="94515"/>
                  </a:lnTo>
                  <a:lnTo>
                    <a:pt x="32703" y="89843"/>
                  </a:lnTo>
                  <a:lnTo>
                    <a:pt x="35578" y="96312"/>
                  </a:lnTo>
                  <a:lnTo>
                    <a:pt x="36297" y="105296"/>
                  </a:lnTo>
                  <a:lnTo>
                    <a:pt x="35938" y="112483"/>
                  </a:lnTo>
                  <a:lnTo>
                    <a:pt x="39172" y="113202"/>
                  </a:lnTo>
                  <a:lnTo>
                    <a:pt x="43484" y="111765"/>
                  </a:lnTo>
                  <a:lnTo>
                    <a:pt x="40969" y="102062"/>
                  </a:lnTo>
                  <a:lnTo>
                    <a:pt x="44203" y="104218"/>
                  </a:lnTo>
                  <a:lnTo>
                    <a:pt x="51031" y="93796"/>
                  </a:lnTo>
                  <a:lnTo>
                    <a:pt x="52828" y="108890"/>
                  </a:lnTo>
                  <a:lnTo>
                    <a:pt x="56781" y="122186"/>
                  </a:lnTo>
                  <a:lnTo>
                    <a:pt x="59297" y="139795"/>
                  </a:lnTo>
                  <a:lnTo>
                    <a:pt x="69359" y="139077"/>
                  </a:lnTo>
                  <a:lnTo>
                    <a:pt x="65765" y="129014"/>
                  </a:lnTo>
                  <a:lnTo>
                    <a:pt x="63609" y="120749"/>
                  </a:lnTo>
                  <a:lnTo>
                    <a:pt x="64687" y="114280"/>
                  </a:lnTo>
                  <a:lnTo>
                    <a:pt x="63250" y="106374"/>
                  </a:lnTo>
                  <a:lnTo>
                    <a:pt x="63609" y="88405"/>
                  </a:lnTo>
                  <a:lnTo>
                    <a:pt x="65765" y="104218"/>
                  </a:lnTo>
                  <a:lnTo>
                    <a:pt x="66125" y="114999"/>
                  </a:lnTo>
                  <a:lnTo>
                    <a:pt x="71156" y="113921"/>
                  </a:lnTo>
                  <a:lnTo>
                    <a:pt x="69000" y="98468"/>
                  </a:lnTo>
                  <a:lnTo>
                    <a:pt x="70437" y="91999"/>
                  </a:lnTo>
                  <a:lnTo>
                    <a:pt x="69359" y="87687"/>
                  </a:lnTo>
                  <a:lnTo>
                    <a:pt x="76906" y="88046"/>
                  </a:lnTo>
                  <a:lnTo>
                    <a:pt x="80859" y="107093"/>
                  </a:lnTo>
                  <a:lnTo>
                    <a:pt x="81218" y="111765"/>
                  </a:lnTo>
                  <a:lnTo>
                    <a:pt x="83015" y="113561"/>
                  </a:lnTo>
                  <a:lnTo>
                    <a:pt x="81937" y="126858"/>
                  </a:lnTo>
                  <a:lnTo>
                    <a:pt x="83375" y="131530"/>
                  </a:lnTo>
                  <a:lnTo>
                    <a:pt x="83734" y="136921"/>
                  </a:lnTo>
                  <a:lnTo>
                    <a:pt x="92359" y="137639"/>
                  </a:lnTo>
                  <a:lnTo>
                    <a:pt x="90562" y="129014"/>
                  </a:lnTo>
                  <a:lnTo>
                    <a:pt x="87328" y="116436"/>
                  </a:lnTo>
                  <a:lnTo>
                    <a:pt x="90562" y="107452"/>
                  </a:lnTo>
                  <a:lnTo>
                    <a:pt x="87328" y="93796"/>
                  </a:lnTo>
                  <a:lnTo>
                    <a:pt x="93437" y="102062"/>
                  </a:lnTo>
                  <a:lnTo>
                    <a:pt x="98828" y="103499"/>
                  </a:lnTo>
                  <a:lnTo>
                    <a:pt x="102781" y="98108"/>
                  </a:lnTo>
                  <a:lnTo>
                    <a:pt x="103140" y="110327"/>
                  </a:lnTo>
                  <a:lnTo>
                    <a:pt x="106015" y="118593"/>
                  </a:lnTo>
                  <a:lnTo>
                    <a:pt x="107452" y="131171"/>
                  </a:lnTo>
                  <a:lnTo>
                    <a:pt x="109968" y="136202"/>
                  </a:lnTo>
                  <a:lnTo>
                    <a:pt x="115359" y="136921"/>
                  </a:lnTo>
                  <a:lnTo>
                    <a:pt x="116796" y="132249"/>
                  </a:lnTo>
                  <a:lnTo>
                    <a:pt x="111046" y="118593"/>
                  </a:lnTo>
                  <a:lnTo>
                    <a:pt x="111406" y="108530"/>
                  </a:lnTo>
                  <a:lnTo>
                    <a:pt x="111765" y="93437"/>
                  </a:lnTo>
                  <a:lnTo>
                    <a:pt x="115718" y="95952"/>
                  </a:lnTo>
                  <a:lnTo>
                    <a:pt x="117155" y="91280"/>
                  </a:lnTo>
                  <a:lnTo>
                    <a:pt x="133327" y="97390"/>
                  </a:lnTo>
                  <a:lnTo>
                    <a:pt x="140155" y="101343"/>
                  </a:lnTo>
                  <a:lnTo>
                    <a:pt x="148421" y="97390"/>
                  </a:lnTo>
                  <a:lnTo>
                    <a:pt x="149858" y="93437"/>
                  </a:lnTo>
                  <a:lnTo>
                    <a:pt x="140515" y="70796"/>
                  </a:lnTo>
                  <a:lnTo>
                    <a:pt x="142311" y="64687"/>
                  </a:lnTo>
                  <a:lnTo>
                    <a:pt x="148780" y="63249"/>
                  </a:lnTo>
                  <a:lnTo>
                    <a:pt x="150577" y="57499"/>
                  </a:lnTo>
                  <a:lnTo>
                    <a:pt x="143390" y="53906"/>
                  </a:lnTo>
                  <a:lnTo>
                    <a:pt x="136921" y="54625"/>
                  </a:lnTo>
                  <a:lnTo>
                    <a:pt x="131171" y="43484"/>
                  </a:lnTo>
                  <a:lnTo>
                    <a:pt x="118952" y="49593"/>
                  </a:lnTo>
                  <a:lnTo>
                    <a:pt x="105296" y="42406"/>
                  </a:lnTo>
                  <a:lnTo>
                    <a:pt x="100265" y="37734"/>
                  </a:lnTo>
                  <a:lnTo>
                    <a:pt x="91640" y="34859"/>
                  </a:lnTo>
                  <a:lnTo>
                    <a:pt x="81218" y="40250"/>
                  </a:lnTo>
                  <a:lnTo>
                    <a:pt x="72234" y="40250"/>
                  </a:lnTo>
                  <a:lnTo>
                    <a:pt x="61812" y="43843"/>
                  </a:lnTo>
                  <a:lnTo>
                    <a:pt x="62172" y="37734"/>
                  </a:lnTo>
                  <a:lnTo>
                    <a:pt x="70437" y="36656"/>
                  </a:lnTo>
                  <a:lnTo>
                    <a:pt x="82296" y="26594"/>
                  </a:lnTo>
                  <a:lnTo>
                    <a:pt x="83734" y="22281"/>
                  </a:lnTo>
                  <a:lnTo>
                    <a:pt x="77984" y="17969"/>
                  </a:lnTo>
                  <a:lnTo>
                    <a:pt x="70437" y="16891"/>
                  </a:lnTo>
                  <a:lnTo>
                    <a:pt x="65047" y="20484"/>
                  </a:lnTo>
                  <a:lnTo>
                    <a:pt x="64328" y="15812"/>
                  </a:lnTo>
                  <a:lnTo>
                    <a:pt x="60734" y="11141"/>
                  </a:lnTo>
                  <a:lnTo>
                    <a:pt x="59297" y="6469"/>
                  </a:lnTo>
                  <a:lnTo>
                    <a:pt x="54625" y="719"/>
                  </a:lnTo>
                  <a:close/>
                </a:path>
              </a:pathLst>
            </a:custGeom>
            <a:solidFill>
              <a:srgbClr val="7F6000"/>
            </a:solidFill>
            <a:ln>
              <a:noFill/>
            </a:ln>
          </p:spPr>
        </p:sp>
      </p:grpSp>
      <p:sp>
        <p:nvSpPr>
          <p:cNvPr id="419" name="Shape 419"/>
          <p:cNvSpPr txBox="1"/>
          <p:nvPr/>
        </p:nvSpPr>
        <p:spPr>
          <a:xfrm>
            <a:off x="7601775" y="4162775"/>
            <a:ext cx="11481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Predictions: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 x W</a:t>
            </a:r>
          </a:p>
        </p:txBody>
      </p:sp>
      <p:sp>
        <p:nvSpPr>
          <p:cNvPr id="420" name="Shape 420"/>
          <p:cNvSpPr txBox="1"/>
          <p:nvPr/>
        </p:nvSpPr>
        <p:spPr>
          <a:xfrm>
            <a:off x="2134875" y="1768775"/>
            <a:ext cx="48297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Design network as a bunch of convolutional layers, with </a:t>
            </a:r>
            <a:r>
              <a:rPr lang="en" sz="1400" b="1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downsampling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" sz="14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upsampling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inside the network!</a:t>
            </a:r>
          </a:p>
        </p:txBody>
      </p:sp>
      <p:sp>
        <p:nvSpPr>
          <p:cNvPr id="421" name="Shape 421"/>
          <p:cNvSpPr/>
          <p:nvPr/>
        </p:nvSpPr>
        <p:spPr>
          <a:xfrm>
            <a:off x="3060850" y="2908925"/>
            <a:ext cx="483600" cy="857400"/>
          </a:xfrm>
          <a:prstGeom prst="cube">
            <a:avLst>
              <a:gd name="adj" fmla="val 4876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Shape 422"/>
          <p:cNvSpPr/>
          <p:nvPr/>
        </p:nvSpPr>
        <p:spPr>
          <a:xfrm>
            <a:off x="3365650" y="2908925"/>
            <a:ext cx="483600" cy="857400"/>
          </a:xfrm>
          <a:prstGeom prst="cube">
            <a:avLst>
              <a:gd name="adj" fmla="val 48764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Shape 423"/>
          <p:cNvSpPr/>
          <p:nvPr/>
        </p:nvSpPr>
        <p:spPr>
          <a:xfrm>
            <a:off x="3657087" y="3105950"/>
            <a:ext cx="650400" cy="526500"/>
          </a:xfrm>
          <a:prstGeom prst="cube">
            <a:avLst>
              <a:gd name="adj" fmla="val 30322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Shape 424"/>
          <p:cNvSpPr/>
          <p:nvPr/>
        </p:nvSpPr>
        <p:spPr>
          <a:xfrm>
            <a:off x="4194412" y="3105950"/>
            <a:ext cx="650400" cy="526500"/>
          </a:xfrm>
          <a:prstGeom prst="cube">
            <a:avLst>
              <a:gd name="adj" fmla="val 30322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Shape 425"/>
          <p:cNvSpPr/>
          <p:nvPr/>
        </p:nvSpPr>
        <p:spPr>
          <a:xfrm>
            <a:off x="4813450" y="2908925"/>
            <a:ext cx="483600" cy="857400"/>
          </a:xfrm>
          <a:prstGeom prst="cube">
            <a:avLst>
              <a:gd name="adj" fmla="val 48764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Shape 426"/>
          <p:cNvSpPr/>
          <p:nvPr/>
        </p:nvSpPr>
        <p:spPr>
          <a:xfrm>
            <a:off x="5118250" y="2908925"/>
            <a:ext cx="483600" cy="857400"/>
          </a:xfrm>
          <a:prstGeom prst="cube">
            <a:avLst>
              <a:gd name="adj" fmla="val 4876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Shape 427"/>
          <p:cNvSpPr/>
          <p:nvPr/>
        </p:nvSpPr>
        <p:spPr>
          <a:xfrm>
            <a:off x="5423050" y="2908925"/>
            <a:ext cx="483600" cy="857400"/>
          </a:xfrm>
          <a:prstGeom prst="cube">
            <a:avLst>
              <a:gd name="adj" fmla="val 4876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Shape 428"/>
          <p:cNvSpPr/>
          <p:nvPr/>
        </p:nvSpPr>
        <p:spPr>
          <a:xfrm>
            <a:off x="5835100" y="2536475"/>
            <a:ext cx="389700" cy="1525500"/>
          </a:xfrm>
          <a:prstGeom prst="cube">
            <a:avLst>
              <a:gd name="adj" fmla="val 78785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Shape 429"/>
          <p:cNvSpPr/>
          <p:nvPr/>
        </p:nvSpPr>
        <p:spPr>
          <a:xfrm>
            <a:off x="5987500" y="2536475"/>
            <a:ext cx="389700" cy="1525500"/>
          </a:xfrm>
          <a:prstGeom prst="cube">
            <a:avLst>
              <a:gd name="adj" fmla="val 7878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Shape 430"/>
          <p:cNvSpPr txBox="1"/>
          <p:nvPr/>
        </p:nvSpPr>
        <p:spPr>
          <a:xfrm>
            <a:off x="1791574" y="4092000"/>
            <a:ext cx="14844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High-res: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H/2 x W/2</a:t>
            </a:r>
          </a:p>
        </p:txBody>
      </p:sp>
      <p:sp>
        <p:nvSpPr>
          <p:cNvPr id="431" name="Shape 431"/>
          <p:cNvSpPr txBox="1"/>
          <p:nvPr/>
        </p:nvSpPr>
        <p:spPr>
          <a:xfrm>
            <a:off x="5330974" y="4092000"/>
            <a:ext cx="14844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High-res: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H/2 x W/2</a:t>
            </a:r>
          </a:p>
        </p:txBody>
      </p:sp>
      <p:sp>
        <p:nvSpPr>
          <p:cNvPr id="432" name="Shape 432"/>
          <p:cNvSpPr txBox="1"/>
          <p:nvPr/>
        </p:nvSpPr>
        <p:spPr>
          <a:xfrm>
            <a:off x="2871999" y="2340282"/>
            <a:ext cx="14844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Med-res: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H/4 x W/4</a:t>
            </a:r>
          </a:p>
        </p:txBody>
      </p:sp>
      <p:sp>
        <p:nvSpPr>
          <p:cNvPr id="433" name="Shape 433"/>
          <p:cNvSpPr txBox="1"/>
          <p:nvPr/>
        </p:nvSpPr>
        <p:spPr>
          <a:xfrm>
            <a:off x="4548399" y="2340282"/>
            <a:ext cx="14844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Med-res: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H/4 x W/4</a:t>
            </a:r>
          </a:p>
        </p:txBody>
      </p:sp>
      <p:sp>
        <p:nvSpPr>
          <p:cNvPr id="434" name="Shape 434"/>
          <p:cNvSpPr txBox="1"/>
          <p:nvPr/>
        </p:nvSpPr>
        <p:spPr>
          <a:xfrm>
            <a:off x="3521099" y="3606825"/>
            <a:ext cx="14844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Low-res: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H/4 x W/4</a:t>
            </a:r>
          </a:p>
        </p:txBody>
      </p:sp>
      <p:sp>
        <p:nvSpPr>
          <p:cNvPr id="435" name="Shape 435"/>
          <p:cNvSpPr txBox="1"/>
          <p:nvPr/>
        </p:nvSpPr>
        <p:spPr>
          <a:xfrm>
            <a:off x="-28900" y="5081625"/>
            <a:ext cx="5951700" cy="30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Long, Shelhamer, and Darrell, “Fully Convolutional Networks for Semantic Segmentation”, CVPR 2015</a:t>
            </a:r>
            <a:b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Noh et al, “Learning Deconvolution Network for Semantic Segmentation”, ICCV 2015</a:t>
            </a:r>
          </a:p>
        </p:txBody>
      </p:sp>
      <p:sp>
        <p:nvSpPr>
          <p:cNvPr id="31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222441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/>
          <p:nvPr/>
        </p:nvSpPr>
        <p:spPr>
          <a:xfrm>
            <a:off x="2406100" y="2536475"/>
            <a:ext cx="389700" cy="1525500"/>
          </a:xfrm>
          <a:prstGeom prst="cube">
            <a:avLst>
              <a:gd name="adj" fmla="val 7878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Shape 441"/>
          <p:cNvSpPr/>
          <p:nvPr/>
        </p:nvSpPr>
        <p:spPr>
          <a:xfrm>
            <a:off x="2558500" y="2536475"/>
            <a:ext cx="389700" cy="1525500"/>
          </a:xfrm>
          <a:prstGeom prst="cube">
            <a:avLst>
              <a:gd name="adj" fmla="val 78785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Shape 443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Semantic Segmentation Idea: Fully Convolutional</a:t>
            </a:r>
          </a:p>
        </p:txBody>
      </p:sp>
      <p:pic>
        <p:nvPicPr>
          <p:cNvPr id="444" name="Shape 4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776" y="2830965"/>
            <a:ext cx="1794825" cy="1196074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Shape 445"/>
          <p:cNvSpPr txBox="1"/>
          <p:nvPr/>
        </p:nvSpPr>
        <p:spPr>
          <a:xfrm>
            <a:off x="666850" y="4061975"/>
            <a:ext cx="9600" cy="3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Shape 446"/>
          <p:cNvSpPr txBox="1"/>
          <p:nvPr/>
        </p:nvSpPr>
        <p:spPr>
          <a:xfrm>
            <a:off x="546087" y="4061975"/>
            <a:ext cx="10842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x H x W</a:t>
            </a:r>
          </a:p>
        </p:txBody>
      </p:sp>
      <p:sp>
        <p:nvSpPr>
          <p:cNvPr id="447" name="Shape 447"/>
          <p:cNvSpPr/>
          <p:nvPr/>
        </p:nvSpPr>
        <p:spPr>
          <a:xfrm>
            <a:off x="2756050" y="2908925"/>
            <a:ext cx="483600" cy="857400"/>
          </a:xfrm>
          <a:prstGeom prst="cube">
            <a:avLst>
              <a:gd name="adj" fmla="val 4876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8" name="Shape 448"/>
          <p:cNvGrpSpPr/>
          <p:nvPr/>
        </p:nvGrpSpPr>
        <p:grpSpPr>
          <a:xfrm>
            <a:off x="7155254" y="2597364"/>
            <a:ext cx="1935845" cy="1437961"/>
            <a:chOff x="3688175" y="943350"/>
            <a:chExt cx="5279100" cy="3521825"/>
          </a:xfrm>
        </p:grpSpPr>
        <p:sp>
          <p:nvSpPr>
            <p:cNvPr id="449" name="Shape 449"/>
            <p:cNvSpPr/>
            <p:nvPr/>
          </p:nvSpPr>
          <p:spPr>
            <a:xfrm>
              <a:off x="3688175" y="952350"/>
              <a:ext cx="5279100" cy="3495000"/>
            </a:xfrm>
            <a:prstGeom prst="rect">
              <a:avLst/>
            </a:prstGeom>
            <a:solidFill>
              <a:srgbClr val="3D85C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Shape 450"/>
            <p:cNvSpPr/>
            <p:nvPr/>
          </p:nvSpPr>
          <p:spPr>
            <a:xfrm>
              <a:off x="3693375" y="2273025"/>
              <a:ext cx="5264775" cy="2183175"/>
            </a:xfrm>
            <a:custGeom>
              <a:avLst/>
              <a:gdLst/>
              <a:ahLst/>
              <a:cxnLst/>
              <a:rect l="0" t="0" r="0" b="0"/>
              <a:pathLst>
                <a:path w="210591" h="87327" extrusionOk="0">
                  <a:moveTo>
                    <a:pt x="210232" y="22281"/>
                  </a:moveTo>
                  <a:lnTo>
                    <a:pt x="164951" y="19047"/>
                  </a:lnTo>
                  <a:lnTo>
                    <a:pt x="35937" y="6109"/>
                  </a:lnTo>
                  <a:lnTo>
                    <a:pt x="16890" y="719"/>
                  </a:lnTo>
                  <a:lnTo>
                    <a:pt x="19765" y="6828"/>
                  </a:lnTo>
                  <a:lnTo>
                    <a:pt x="3953" y="2875"/>
                  </a:lnTo>
                  <a:lnTo>
                    <a:pt x="6109" y="719"/>
                  </a:lnTo>
                  <a:lnTo>
                    <a:pt x="0" y="0"/>
                  </a:lnTo>
                  <a:lnTo>
                    <a:pt x="0" y="87327"/>
                  </a:lnTo>
                  <a:lnTo>
                    <a:pt x="210591" y="86968"/>
                  </a:ln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</p:sp>
        <p:sp>
          <p:nvSpPr>
            <p:cNvPr id="451" name="Shape 451"/>
            <p:cNvSpPr/>
            <p:nvPr/>
          </p:nvSpPr>
          <p:spPr>
            <a:xfrm>
              <a:off x="3702350" y="943350"/>
              <a:ext cx="5255800" cy="1922625"/>
            </a:xfrm>
            <a:custGeom>
              <a:avLst/>
              <a:gdLst/>
              <a:ahLst/>
              <a:cxnLst/>
              <a:rect l="0" t="0" r="0" b="0"/>
              <a:pathLst>
                <a:path w="210232" h="76905" extrusionOk="0">
                  <a:moveTo>
                    <a:pt x="210232" y="43843"/>
                  </a:moveTo>
                  <a:lnTo>
                    <a:pt x="202326" y="43843"/>
                  </a:lnTo>
                  <a:lnTo>
                    <a:pt x="196936" y="49593"/>
                  </a:lnTo>
                  <a:lnTo>
                    <a:pt x="191545" y="45999"/>
                  </a:lnTo>
                  <a:lnTo>
                    <a:pt x="186514" y="48156"/>
                  </a:lnTo>
                  <a:lnTo>
                    <a:pt x="183280" y="38093"/>
                  </a:lnTo>
                  <a:lnTo>
                    <a:pt x="181123" y="43125"/>
                  </a:lnTo>
                  <a:lnTo>
                    <a:pt x="168905" y="37015"/>
                  </a:lnTo>
                  <a:lnTo>
                    <a:pt x="152374" y="53906"/>
                  </a:lnTo>
                  <a:lnTo>
                    <a:pt x="155249" y="44562"/>
                  </a:lnTo>
                  <a:lnTo>
                    <a:pt x="152014" y="37015"/>
                  </a:lnTo>
                  <a:lnTo>
                    <a:pt x="148420" y="46718"/>
                  </a:lnTo>
                  <a:lnTo>
                    <a:pt x="145186" y="37734"/>
                  </a:lnTo>
                  <a:lnTo>
                    <a:pt x="141952" y="47437"/>
                  </a:lnTo>
                  <a:lnTo>
                    <a:pt x="142311" y="53187"/>
                  </a:lnTo>
                  <a:lnTo>
                    <a:pt x="107093" y="41687"/>
                  </a:lnTo>
                  <a:lnTo>
                    <a:pt x="103858" y="34140"/>
                  </a:lnTo>
                  <a:lnTo>
                    <a:pt x="117874" y="32343"/>
                  </a:lnTo>
                  <a:lnTo>
                    <a:pt x="120030" y="24437"/>
                  </a:lnTo>
                  <a:lnTo>
                    <a:pt x="123983" y="18687"/>
                  </a:lnTo>
                  <a:lnTo>
                    <a:pt x="131171" y="17969"/>
                  </a:lnTo>
                  <a:lnTo>
                    <a:pt x="126858" y="9703"/>
                  </a:lnTo>
                  <a:lnTo>
                    <a:pt x="125061" y="3594"/>
                  </a:lnTo>
                  <a:lnTo>
                    <a:pt x="126858" y="0"/>
                  </a:lnTo>
                  <a:lnTo>
                    <a:pt x="3594" y="0"/>
                  </a:lnTo>
                  <a:lnTo>
                    <a:pt x="4313" y="3594"/>
                  </a:lnTo>
                  <a:lnTo>
                    <a:pt x="0" y="7187"/>
                  </a:lnTo>
                  <a:lnTo>
                    <a:pt x="0" y="72593"/>
                  </a:lnTo>
                  <a:lnTo>
                    <a:pt x="210232" y="76905"/>
                  </a:lnTo>
                  <a:close/>
                </a:path>
              </a:pathLst>
            </a:custGeom>
            <a:solidFill>
              <a:srgbClr val="C27BA0"/>
            </a:solidFill>
            <a:ln>
              <a:noFill/>
            </a:ln>
          </p:spPr>
        </p:sp>
        <p:sp>
          <p:nvSpPr>
            <p:cNvPr id="452" name="Shape 452"/>
            <p:cNvSpPr/>
            <p:nvPr/>
          </p:nvSpPr>
          <p:spPr>
            <a:xfrm>
              <a:off x="4313275" y="970300"/>
              <a:ext cx="3764425" cy="3494875"/>
            </a:xfrm>
            <a:custGeom>
              <a:avLst/>
              <a:gdLst/>
              <a:ahLst/>
              <a:cxnLst/>
              <a:rect l="0" t="0" r="0" b="0"/>
              <a:pathLst>
                <a:path w="150577" h="139795" extrusionOk="0">
                  <a:moveTo>
                    <a:pt x="46359" y="0"/>
                  </a:moveTo>
                  <a:lnTo>
                    <a:pt x="34859" y="2156"/>
                  </a:lnTo>
                  <a:lnTo>
                    <a:pt x="28391" y="11141"/>
                  </a:lnTo>
                  <a:lnTo>
                    <a:pt x="25156" y="17609"/>
                  </a:lnTo>
                  <a:lnTo>
                    <a:pt x="14016" y="13656"/>
                  </a:lnTo>
                  <a:lnTo>
                    <a:pt x="4672" y="14016"/>
                  </a:lnTo>
                  <a:lnTo>
                    <a:pt x="0" y="18687"/>
                  </a:lnTo>
                  <a:lnTo>
                    <a:pt x="3954" y="25515"/>
                  </a:lnTo>
                  <a:lnTo>
                    <a:pt x="11500" y="32343"/>
                  </a:lnTo>
                  <a:lnTo>
                    <a:pt x="15453" y="33062"/>
                  </a:lnTo>
                  <a:lnTo>
                    <a:pt x="12219" y="37375"/>
                  </a:lnTo>
                  <a:lnTo>
                    <a:pt x="13657" y="46718"/>
                  </a:lnTo>
                  <a:lnTo>
                    <a:pt x="12578" y="52828"/>
                  </a:lnTo>
                  <a:lnTo>
                    <a:pt x="11860" y="64687"/>
                  </a:lnTo>
                  <a:lnTo>
                    <a:pt x="14735" y="78702"/>
                  </a:lnTo>
                  <a:lnTo>
                    <a:pt x="19406" y="83374"/>
                  </a:lnTo>
                  <a:lnTo>
                    <a:pt x="22641" y="97390"/>
                  </a:lnTo>
                  <a:lnTo>
                    <a:pt x="23000" y="109968"/>
                  </a:lnTo>
                  <a:lnTo>
                    <a:pt x="23360" y="119671"/>
                  </a:lnTo>
                  <a:lnTo>
                    <a:pt x="20485" y="130811"/>
                  </a:lnTo>
                  <a:lnTo>
                    <a:pt x="17969" y="138717"/>
                  </a:lnTo>
                  <a:lnTo>
                    <a:pt x="29828" y="139436"/>
                  </a:lnTo>
                  <a:lnTo>
                    <a:pt x="29469" y="129733"/>
                  </a:lnTo>
                  <a:lnTo>
                    <a:pt x="29469" y="117155"/>
                  </a:lnTo>
                  <a:lnTo>
                    <a:pt x="33781" y="118233"/>
                  </a:lnTo>
                  <a:lnTo>
                    <a:pt x="32344" y="112843"/>
                  </a:lnTo>
                  <a:lnTo>
                    <a:pt x="33422" y="104218"/>
                  </a:lnTo>
                  <a:lnTo>
                    <a:pt x="31984" y="94515"/>
                  </a:lnTo>
                  <a:lnTo>
                    <a:pt x="32703" y="89843"/>
                  </a:lnTo>
                  <a:lnTo>
                    <a:pt x="35578" y="96312"/>
                  </a:lnTo>
                  <a:lnTo>
                    <a:pt x="36297" y="105296"/>
                  </a:lnTo>
                  <a:lnTo>
                    <a:pt x="35938" y="112483"/>
                  </a:lnTo>
                  <a:lnTo>
                    <a:pt x="39172" y="113202"/>
                  </a:lnTo>
                  <a:lnTo>
                    <a:pt x="43484" y="111765"/>
                  </a:lnTo>
                  <a:lnTo>
                    <a:pt x="40969" y="102062"/>
                  </a:lnTo>
                  <a:lnTo>
                    <a:pt x="44203" y="104218"/>
                  </a:lnTo>
                  <a:lnTo>
                    <a:pt x="51031" y="93796"/>
                  </a:lnTo>
                  <a:lnTo>
                    <a:pt x="52828" y="108890"/>
                  </a:lnTo>
                  <a:lnTo>
                    <a:pt x="56781" y="122186"/>
                  </a:lnTo>
                  <a:lnTo>
                    <a:pt x="59297" y="139795"/>
                  </a:lnTo>
                  <a:lnTo>
                    <a:pt x="69359" y="139077"/>
                  </a:lnTo>
                  <a:lnTo>
                    <a:pt x="65765" y="129014"/>
                  </a:lnTo>
                  <a:lnTo>
                    <a:pt x="63609" y="120749"/>
                  </a:lnTo>
                  <a:lnTo>
                    <a:pt x="64687" y="114280"/>
                  </a:lnTo>
                  <a:lnTo>
                    <a:pt x="63250" y="106374"/>
                  </a:lnTo>
                  <a:lnTo>
                    <a:pt x="63609" y="88405"/>
                  </a:lnTo>
                  <a:lnTo>
                    <a:pt x="65765" y="104218"/>
                  </a:lnTo>
                  <a:lnTo>
                    <a:pt x="66125" y="114999"/>
                  </a:lnTo>
                  <a:lnTo>
                    <a:pt x="71156" y="113921"/>
                  </a:lnTo>
                  <a:lnTo>
                    <a:pt x="69000" y="98468"/>
                  </a:lnTo>
                  <a:lnTo>
                    <a:pt x="70437" y="91999"/>
                  </a:lnTo>
                  <a:lnTo>
                    <a:pt x="69359" y="87687"/>
                  </a:lnTo>
                  <a:lnTo>
                    <a:pt x="76906" y="88046"/>
                  </a:lnTo>
                  <a:lnTo>
                    <a:pt x="80859" y="107093"/>
                  </a:lnTo>
                  <a:lnTo>
                    <a:pt x="81218" y="111765"/>
                  </a:lnTo>
                  <a:lnTo>
                    <a:pt x="83015" y="113561"/>
                  </a:lnTo>
                  <a:lnTo>
                    <a:pt x="81937" y="126858"/>
                  </a:lnTo>
                  <a:lnTo>
                    <a:pt x="83375" y="131530"/>
                  </a:lnTo>
                  <a:lnTo>
                    <a:pt x="83734" y="136921"/>
                  </a:lnTo>
                  <a:lnTo>
                    <a:pt x="92359" y="137639"/>
                  </a:lnTo>
                  <a:lnTo>
                    <a:pt x="90562" y="129014"/>
                  </a:lnTo>
                  <a:lnTo>
                    <a:pt x="87328" y="116436"/>
                  </a:lnTo>
                  <a:lnTo>
                    <a:pt x="90562" y="107452"/>
                  </a:lnTo>
                  <a:lnTo>
                    <a:pt x="87328" y="93796"/>
                  </a:lnTo>
                  <a:lnTo>
                    <a:pt x="93437" y="102062"/>
                  </a:lnTo>
                  <a:lnTo>
                    <a:pt x="98828" y="103499"/>
                  </a:lnTo>
                  <a:lnTo>
                    <a:pt x="102781" y="98108"/>
                  </a:lnTo>
                  <a:lnTo>
                    <a:pt x="103140" y="110327"/>
                  </a:lnTo>
                  <a:lnTo>
                    <a:pt x="106015" y="118593"/>
                  </a:lnTo>
                  <a:lnTo>
                    <a:pt x="107452" y="131171"/>
                  </a:lnTo>
                  <a:lnTo>
                    <a:pt x="109968" y="136202"/>
                  </a:lnTo>
                  <a:lnTo>
                    <a:pt x="115359" y="136921"/>
                  </a:lnTo>
                  <a:lnTo>
                    <a:pt x="116796" y="132249"/>
                  </a:lnTo>
                  <a:lnTo>
                    <a:pt x="111046" y="118593"/>
                  </a:lnTo>
                  <a:lnTo>
                    <a:pt x="111406" y="108530"/>
                  </a:lnTo>
                  <a:lnTo>
                    <a:pt x="111765" y="93437"/>
                  </a:lnTo>
                  <a:lnTo>
                    <a:pt x="115718" y="95952"/>
                  </a:lnTo>
                  <a:lnTo>
                    <a:pt x="117155" y="91280"/>
                  </a:lnTo>
                  <a:lnTo>
                    <a:pt x="133327" y="97390"/>
                  </a:lnTo>
                  <a:lnTo>
                    <a:pt x="140155" y="101343"/>
                  </a:lnTo>
                  <a:lnTo>
                    <a:pt x="148421" y="97390"/>
                  </a:lnTo>
                  <a:lnTo>
                    <a:pt x="149858" y="93437"/>
                  </a:lnTo>
                  <a:lnTo>
                    <a:pt x="140515" y="70796"/>
                  </a:lnTo>
                  <a:lnTo>
                    <a:pt x="142311" y="64687"/>
                  </a:lnTo>
                  <a:lnTo>
                    <a:pt x="148780" y="63249"/>
                  </a:lnTo>
                  <a:lnTo>
                    <a:pt x="150577" y="57499"/>
                  </a:lnTo>
                  <a:lnTo>
                    <a:pt x="143390" y="53906"/>
                  </a:lnTo>
                  <a:lnTo>
                    <a:pt x="136921" y="54625"/>
                  </a:lnTo>
                  <a:lnTo>
                    <a:pt x="131171" y="43484"/>
                  </a:lnTo>
                  <a:lnTo>
                    <a:pt x="118952" y="49593"/>
                  </a:lnTo>
                  <a:lnTo>
                    <a:pt x="105296" y="42406"/>
                  </a:lnTo>
                  <a:lnTo>
                    <a:pt x="100265" y="37734"/>
                  </a:lnTo>
                  <a:lnTo>
                    <a:pt x="91640" y="34859"/>
                  </a:lnTo>
                  <a:lnTo>
                    <a:pt x="81218" y="40250"/>
                  </a:lnTo>
                  <a:lnTo>
                    <a:pt x="72234" y="40250"/>
                  </a:lnTo>
                  <a:lnTo>
                    <a:pt x="61812" y="43843"/>
                  </a:lnTo>
                  <a:lnTo>
                    <a:pt x="62172" y="37734"/>
                  </a:lnTo>
                  <a:lnTo>
                    <a:pt x="70437" y="36656"/>
                  </a:lnTo>
                  <a:lnTo>
                    <a:pt x="82296" y="26594"/>
                  </a:lnTo>
                  <a:lnTo>
                    <a:pt x="83734" y="22281"/>
                  </a:lnTo>
                  <a:lnTo>
                    <a:pt x="77984" y="17969"/>
                  </a:lnTo>
                  <a:lnTo>
                    <a:pt x="70437" y="16891"/>
                  </a:lnTo>
                  <a:lnTo>
                    <a:pt x="65047" y="20484"/>
                  </a:lnTo>
                  <a:lnTo>
                    <a:pt x="64328" y="15812"/>
                  </a:lnTo>
                  <a:lnTo>
                    <a:pt x="60734" y="11141"/>
                  </a:lnTo>
                  <a:lnTo>
                    <a:pt x="59297" y="6469"/>
                  </a:lnTo>
                  <a:lnTo>
                    <a:pt x="54625" y="719"/>
                  </a:lnTo>
                  <a:close/>
                </a:path>
              </a:pathLst>
            </a:custGeom>
            <a:solidFill>
              <a:srgbClr val="7F6000"/>
            </a:solidFill>
            <a:ln>
              <a:noFill/>
            </a:ln>
          </p:spPr>
        </p:sp>
      </p:grpSp>
      <p:sp>
        <p:nvSpPr>
          <p:cNvPr id="453" name="Shape 453"/>
          <p:cNvSpPr txBox="1"/>
          <p:nvPr/>
        </p:nvSpPr>
        <p:spPr>
          <a:xfrm>
            <a:off x="7601775" y="4162775"/>
            <a:ext cx="11481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Predictions: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 x W</a:t>
            </a:r>
          </a:p>
        </p:txBody>
      </p:sp>
      <p:sp>
        <p:nvSpPr>
          <p:cNvPr id="454" name="Shape 454"/>
          <p:cNvSpPr txBox="1"/>
          <p:nvPr/>
        </p:nvSpPr>
        <p:spPr>
          <a:xfrm>
            <a:off x="2134875" y="1768775"/>
            <a:ext cx="48297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Design network as a bunch of convolutional layers, with </a:t>
            </a:r>
            <a:r>
              <a:rPr lang="en" sz="1400" b="1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downsampling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" sz="14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upsampling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inside the network!</a:t>
            </a:r>
          </a:p>
        </p:txBody>
      </p:sp>
      <p:sp>
        <p:nvSpPr>
          <p:cNvPr id="455" name="Shape 455"/>
          <p:cNvSpPr/>
          <p:nvPr/>
        </p:nvSpPr>
        <p:spPr>
          <a:xfrm>
            <a:off x="3060850" y="2908925"/>
            <a:ext cx="483600" cy="857400"/>
          </a:xfrm>
          <a:prstGeom prst="cube">
            <a:avLst>
              <a:gd name="adj" fmla="val 4876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Shape 456"/>
          <p:cNvSpPr/>
          <p:nvPr/>
        </p:nvSpPr>
        <p:spPr>
          <a:xfrm>
            <a:off x="3365650" y="2908925"/>
            <a:ext cx="483600" cy="857400"/>
          </a:xfrm>
          <a:prstGeom prst="cube">
            <a:avLst>
              <a:gd name="adj" fmla="val 48764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Shape 457"/>
          <p:cNvSpPr/>
          <p:nvPr/>
        </p:nvSpPr>
        <p:spPr>
          <a:xfrm>
            <a:off x="3657087" y="3105950"/>
            <a:ext cx="650400" cy="526500"/>
          </a:xfrm>
          <a:prstGeom prst="cube">
            <a:avLst>
              <a:gd name="adj" fmla="val 30322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Shape 458"/>
          <p:cNvSpPr/>
          <p:nvPr/>
        </p:nvSpPr>
        <p:spPr>
          <a:xfrm>
            <a:off x="4194412" y="3105950"/>
            <a:ext cx="650400" cy="526500"/>
          </a:xfrm>
          <a:prstGeom prst="cube">
            <a:avLst>
              <a:gd name="adj" fmla="val 30322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Shape 459"/>
          <p:cNvSpPr/>
          <p:nvPr/>
        </p:nvSpPr>
        <p:spPr>
          <a:xfrm>
            <a:off x="4813450" y="2908925"/>
            <a:ext cx="483600" cy="857400"/>
          </a:xfrm>
          <a:prstGeom prst="cube">
            <a:avLst>
              <a:gd name="adj" fmla="val 48764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Shape 460"/>
          <p:cNvSpPr/>
          <p:nvPr/>
        </p:nvSpPr>
        <p:spPr>
          <a:xfrm>
            <a:off x="5118250" y="2908925"/>
            <a:ext cx="483600" cy="857400"/>
          </a:xfrm>
          <a:prstGeom prst="cube">
            <a:avLst>
              <a:gd name="adj" fmla="val 4876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Shape 461"/>
          <p:cNvSpPr/>
          <p:nvPr/>
        </p:nvSpPr>
        <p:spPr>
          <a:xfrm>
            <a:off x="5423050" y="2908925"/>
            <a:ext cx="483600" cy="857400"/>
          </a:xfrm>
          <a:prstGeom prst="cube">
            <a:avLst>
              <a:gd name="adj" fmla="val 4876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Shape 462"/>
          <p:cNvSpPr/>
          <p:nvPr/>
        </p:nvSpPr>
        <p:spPr>
          <a:xfrm>
            <a:off x="5835100" y="2536475"/>
            <a:ext cx="389700" cy="1525500"/>
          </a:xfrm>
          <a:prstGeom prst="cube">
            <a:avLst>
              <a:gd name="adj" fmla="val 78785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Shape 463"/>
          <p:cNvSpPr/>
          <p:nvPr/>
        </p:nvSpPr>
        <p:spPr>
          <a:xfrm>
            <a:off x="5987500" y="2536475"/>
            <a:ext cx="389700" cy="1525500"/>
          </a:xfrm>
          <a:prstGeom prst="cube">
            <a:avLst>
              <a:gd name="adj" fmla="val 7878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Shape 464"/>
          <p:cNvSpPr txBox="1"/>
          <p:nvPr/>
        </p:nvSpPr>
        <p:spPr>
          <a:xfrm>
            <a:off x="1791574" y="4092000"/>
            <a:ext cx="14844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High-res: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H/2 x W/2</a:t>
            </a:r>
          </a:p>
        </p:txBody>
      </p:sp>
      <p:sp>
        <p:nvSpPr>
          <p:cNvPr id="465" name="Shape 465"/>
          <p:cNvSpPr txBox="1"/>
          <p:nvPr/>
        </p:nvSpPr>
        <p:spPr>
          <a:xfrm>
            <a:off x="5330974" y="4092000"/>
            <a:ext cx="14844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High-res: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H/2 x W/2</a:t>
            </a:r>
          </a:p>
        </p:txBody>
      </p:sp>
      <p:sp>
        <p:nvSpPr>
          <p:cNvPr id="466" name="Shape 466"/>
          <p:cNvSpPr txBox="1"/>
          <p:nvPr/>
        </p:nvSpPr>
        <p:spPr>
          <a:xfrm>
            <a:off x="2871999" y="2340282"/>
            <a:ext cx="14844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Med-res: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H/4 x W/4</a:t>
            </a:r>
          </a:p>
        </p:txBody>
      </p:sp>
      <p:sp>
        <p:nvSpPr>
          <p:cNvPr id="467" name="Shape 467"/>
          <p:cNvSpPr txBox="1"/>
          <p:nvPr/>
        </p:nvSpPr>
        <p:spPr>
          <a:xfrm>
            <a:off x="4548399" y="2340282"/>
            <a:ext cx="14844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Med-res: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H/4 x W/4</a:t>
            </a:r>
          </a:p>
        </p:txBody>
      </p:sp>
      <p:sp>
        <p:nvSpPr>
          <p:cNvPr id="468" name="Shape 468"/>
          <p:cNvSpPr txBox="1"/>
          <p:nvPr/>
        </p:nvSpPr>
        <p:spPr>
          <a:xfrm>
            <a:off x="3521099" y="3606825"/>
            <a:ext cx="14844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Low-res: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H/4 x W/4</a:t>
            </a:r>
          </a:p>
        </p:txBody>
      </p:sp>
      <p:sp>
        <p:nvSpPr>
          <p:cNvPr id="469" name="Shape 469"/>
          <p:cNvSpPr txBox="1"/>
          <p:nvPr/>
        </p:nvSpPr>
        <p:spPr>
          <a:xfrm>
            <a:off x="-28900" y="5081625"/>
            <a:ext cx="5951700" cy="30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Long, Shelhamer, and Darrell, “Fully Convolutional Networks for Semantic Segmentation”, CVPR 2015</a:t>
            </a:r>
            <a:b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Noh et al, “Learning Deconvolution Network for Semantic Segmentation”, ICCV 2015</a:t>
            </a:r>
          </a:p>
        </p:txBody>
      </p:sp>
      <p:sp>
        <p:nvSpPr>
          <p:cNvPr id="470" name="Shape 470"/>
          <p:cNvSpPr txBox="1"/>
          <p:nvPr/>
        </p:nvSpPr>
        <p:spPr>
          <a:xfrm>
            <a:off x="309925" y="1803675"/>
            <a:ext cx="1899900" cy="69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Downsampling</a:t>
            </a:r>
            <a:r>
              <a:rPr lang="en" sz="1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Pooling, strided convolution</a:t>
            </a:r>
          </a:p>
        </p:txBody>
      </p:sp>
      <p:sp>
        <p:nvSpPr>
          <p:cNvPr id="471" name="Shape 471"/>
          <p:cNvSpPr txBox="1"/>
          <p:nvPr/>
        </p:nvSpPr>
        <p:spPr>
          <a:xfrm>
            <a:off x="6891575" y="1812725"/>
            <a:ext cx="1899900" cy="69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Upsampling</a:t>
            </a: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???</a:t>
            </a:r>
          </a:p>
        </p:txBody>
      </p:sp>
      <p:sp>
        <p:nvSpPr>
          <p:cNvPr id="33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0026294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In-Network upsampling: “Unpooling”</a:t>
            </a:r>
          </a:p>
        </p:txBody>
      </p:sp>
      <p:graphicFrame>
        <p:nvGraphicFramePr>
          <p:cNvPr id="478" name="Shape 478"/>
          <p:cNvGraphicFramePr/>
          <p:nvPr/>
        </p:nvGraphicFramePr>
        <p:xfrm>
          <a:off x="1030550" y="2893025"/>
          <a:ext cx="765700" cy="9143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2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4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79" name="Shape 479"/>
          <p:cNvSpPr txBox="1"/>
          <p:nvPr/>
        </p:nvSpPr>
        <p:spPr>
          <a:xfrm>
            <a:off x="647650" y="4120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 2 x 2</a:t>
            </a:r>
          </a:p>
        </p:txBody>
      </p:sp>
      <p:sp>
        <p:nvSpPr>
          <p:cNvPr id="480" name="Shape 480"/>
          <p:cNvSpPr txBox="1"/>
          <p:nvPr/>
        </p:nvSpPr>
        <p:spPr>
          <a:xfrm>
            <a:off x="2641550" y="4120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Output: 4 x 4</a:t>
            </a:r>
          </a:p>
        </p:txBody>
      </p:sp>
      <p:graphicFrame>
        <p:nvGraphicFramePr>
          <p:cNvPr id="481" name="Shape 481"/>
          <p:cNvGraphicFramePr/>
          <p:nvPr/>
        </p:nvGraphicFramePr>
        <p:xfrm>
          <a:off x="2641600" y="2532375"/>
          <a:ext cx="15314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 dirty="0"/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 dirty="0"/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2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2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2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2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4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4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4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 dirty="0"/>
                        <a:t>4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82" name="Shape 482"/>
          <p:cNvSpPr txBox="1"/>
          <p:nvPr/>
        </p:nvSpPr>
        <p:spPr>
          <a:xfrm>
            <a:off x="665200" y="2413275"/>
            <a:ext cx="1976400" cy="32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Nearest Neighbor</a:t>
            </a:r>
          </a:p>
        </p:txBody>
      </p:sp>
      <p:cxnSp>
        <p:nvCxnSpPr>
          <p:cNvPr id="483" name="Shape 483"/>
          <p:cNvCxnSpPr/>
          <p:nvPr/>
        </p:nvCxnSpPr>
        <p:spPr>
          <a:xfrm>
            <a:off x="2017500" y="3280300"/>
            <a:ext cx="460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graphicFrame>
        <p:nvGraphicFramePr>
          <p:cNvPr id="484" name="Shape 484"/>
          <p:cNvGraphicFramePr/>
          <p:nvPr/>
        </p:nvGraphicFramePr>
        <p:xfrm>
          <a:off x="5577425" y="2859725"/>
          <a:ext cx="765700" cy="9143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2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4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85" name="Shape 485"/>
          <p:cNvSpPr txBox="1"/>
          <p:nvPr/>
        </p:nvSpPr>
        <p:spPr>
          <a:xfrm>
            <a:off x="5194525" y="40871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 2 x 2</a:t>
            </a:r>
          </a:p>
        </p:txBody>
      </p:sp>
      <p:sp>
        <p:nvSpPr>
          <p:cNvPr id="486" name="Shape 486"/>
          <p:cNvSpPr txBox="1"/>
          <p:nvPr/>
        </p:nvSpPr>
        <p:spPr>
          <a:xfrm>
            <a:off x="7188425" y="40871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Output: 4 x 4</a:t>
            </a:r>
          </a:p>
        </p:txBody>
      </p:sp>
      <p:graphicFrame>
        <p:nvGraphicFramePr>
          <p:cNvPr id="487" name="Shape 487"/>
          <p:cNvGraphicFramePr/>
          <p:nvPr/>
        </p:nvGraphicFramePr>
        <p:xfrm>
          <a:off x="7188475" y="2499075"/>
          <a:ext cx="15314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 dirty="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2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4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400" dirty="0"/>
                        <a:t>0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88" name="Shape 488"/>
          <p:cNvSpPr txBox="1"/>
          <p:nvPr/>
        </p:nvSpPr>
        <p:spPr>
          <a:xfrm>
            <a:off x="5212075" y="2379975"/>
            <a:ext cx="1976400" cy="32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“Bed of Nails”</a:t>
            </a:r>
          </a:p>
        </p:txBody>
      </p:sp>
      <p:cxnSp>
        <p:nvCxnSpPr>
          <p:cNvPr id="489" name="Shape 489"/>
          <p:cNvCxnSpPr/>
          <p:nvPr/>
        </p:nvCxnSpPr>
        <p:spPr>
          <a:xfrm>
            <a:off x="6564375" y="3247000"/>
            <a:ext cx="460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90" name="Shape 490"/>
          <p:cNvCxnSpPr/>
          <p:nvPr/>
        </p:nvCxnSpPr>
        <p:spPr>
          <a:xfrm>
            <a:off x="3397705" y="2536200"/>
            <a:ext cx="0" cy="1578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91" name="Shape 491"/>
          <p:cNvCxnSpPr/>
          <p:nvPr/>
        </p:nvCxnSpPr>
        <p:spPr>
          <a:xfrm rot="10800000">
            <a:off x="2630855" y="3317950"/>
            <a:ext cx="1550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92" name="Shape 492"/>
          <p:cNvCxnSpPr/>
          <p:nvPr/>
        </p:nvCxnSpPr>
        <p:spPr>
          <a:xfrm>
            <a:off x="7964907" y="2503470"/>
            <a:ext cx="0" cy="1578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93" name="Shape 493"/>
          <p:cNvCxnSpPr/>
          <p:nvPr/>
        </p:nvCxnSpPr>
        <p:spPr>
          <a:xfrm rot="10800000">
            <a:off x="7198057" y="3285220"/>
            <a:ext cx="1550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9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7428041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In-Network upsampling: “Max Unpooling”</a:t>
            </a:r>
          </a:p>
        </p:txBody>
      </p:sp>
      <p:sp>
        <p:nvSpPr>
          <p:cNvPr id="500" name="Shape 500"/>
          <p:cNvSpPr txBox="1"/>
          <p:nvPr/>
        </p:nvSpPr>
        <p:spPr>
          <a:xfrm>
            <a:off x="431750" y="38918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 4 x 4</a:t>
            </a:r>
          </a:p>
        </p:txBody>
      </p:sp>
      <p:graphicFrame>
        <p:nvGraphicFramePr>
          <p:cNvPr id="501" name="Shape 501"/>
          <p:cNvGraphicFramePr/>
          <p:nvPr/>
        </p:nvGraphicFramePr>
        <p:xfrm>
          <a:off x="431800" y="2303775"/>
          <a:ext cx="15314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2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6</a:t>
                      </a:r>
                    </a:p>
                  </a:txBody>
                  <a:tcPr marL="91425" marR="91425" marT="91425" marB="91425"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3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5</a:t>
                      </a:r>
                    </a:p>
                  </a:txBody>
                  <a:tcPr marL="91425" marR="91425" marT="91425" marB="91425"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2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1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 dirty="0"/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2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2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1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7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4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 dirty="0"/>
                        <a:t>8</a:t>
                      </a:r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02" name="Shape 502"/>
          <p:cNvGraphicFramePr/>
          <p:nvPr/>
        </p:nvGraphicFramePr>
        <p:xfrm>
          <a:off x="5577425" y="2631125"/>
          <a:ext cx="765700" cy="9143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2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4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03" name="Shape 503"/>
          <p:cNvSpPr txBox="1"/>
          <p:nvPr/>
        </p:nvSpPr>
        <p:spPr>
          <a:xfrm>
            <a:off x="5194525" y="38585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 2 x 2</a:t>
            </a:r>
          </a:p>
        </p:txBody>
      </p:sp>
      <p:sp>
        <p:nvSpPr>
          <p:cNvPr id="504" name="Shape 504"/>
          <p:cNvSpPr txBox="1"/>
          <p:nvPr/>
        </p:nvSpPr>
        <p:spPr>
          <a:xfrm>
            <a:off x="7188425" y="38585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Output: 4 x 4</a:t>
            </a:r>
          </a:p>
        </p:txBody>
      </p:sp>
      <p:graphicFrame>
        <p:nvGraphicFramePr>
          <p:cNvPr id="505" name="Shape 505"/>
          <p:cNvGraphicFramePr/>
          <p:nvPr/>
        </p:nvGraphicFramePr>
        <p:xfrm>
          <a:off x="7188475" y="2270475"/>
          <a:ext cx="15314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2</a:t>
                      </a:r>
                    </a:p>
                  </a:txBody>
                  <a:tcPr marL="91425" marR="91425" marT="91425" marB="91425"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1</a:t>
                      </a: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 dirty="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3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400" dirty="0"/>
                        <a:t>4</a:t>
                      </a:r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06" name="Shape 506"/>
          <p:cNvSpPr txBox="1"/>
          <p:nvPr/>
        </p:nvSpPr>
        <p:spPr>
          <a:xfrm>
            <a:off x="5499325" y="1789800"/>
            <a:ext cx="1976400" cy="32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Max Unpooling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 positions from pooling layer</a:t>
            </a:r>
          </a:p>
        </p:txBody>
      </p:sp>
      <p:cxnSp>
        <p:nvCxnSpPr>
          <p:cNvPr id="507" name="Shape 507"/>
          <p:cNvCxnSpPr/>
          <p:nvPr/>
        </p:nvCxnSpPr>
        <p:spPr>
          <a:xfrm>
            <a:off x="6564375" y="3018400"/>
            <a:ext cx="460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graphicFrame>
        <p:nvGraphicFramePr>
          <p:cNvPr id="508" name="Shape 508"/>
          <p:cNvGraphicFramePr/>
          <p:nvPr/>
        </p:nvGraphicFramePr>
        <p:xfrm>
          <a:off x="2681825" y="2707325"/>
          <a:ext cx="765700" cy="9143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5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6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7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8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509" name="Shape 509"/>
          <p:cNvCxnSpPr/>
          <p:nvPr/>
        </p:nvCxnSpPr>
        <p:spPr>
          <a:xfrm>
            <a:off x="2144775" y="3094600"/>
            <a:ext cx="460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10" name="Shape 510"/>
          <p:cNvCxnSpPr>
            <a:endCxn id="500" idx="0"/>
          </p:cNvCxnSpPr>
          <p:nvPr/>
        </p:nvCxnSpPr>
        <p:spPr>
          <a:xfrm>
            <a:off x="1197500" y="2313250"/>
            <a:ext cx="0" cy="1578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11" name="Shape 511"/>
          <p:cNvCxnSpPr/>
          <p:nvPr/>
        </p:nvCxnSpPr>
        <p:spPr>
          <a:xfrm rot="10800000">
            <a:off x="430650" y="3095000"/>
            <a:ext cx="1550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512" name="Shape 512"/>
          <p:cNvSpPr txBox="1"/>
          <p:nvPr/>
        </p:nvSpPr>
        <p:spPr>
          <a:xfrm>
            <a:off x="839550" y="1700550"/>
            <a:ext cx="3406200" cy="57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Max Pooling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Remember which element was max!</a:t>
            </a:r>
          </a:p>
        </p:txBody>
      </p:sp>
      <p:cxnSp>
        <p:nvCxnSpPr>
          <p:cNvPr id="513" name="Shape 513"/>
          <p:cNvCxnSpPr/>
          <p:nvPr/>
        </p:nvCxnSpPr>
        <p:spPr>
          <a:xfrm>
            <a:off x="3592500" y="3084500"/>
            <a:ext cx="460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14" name="Shape 514"/>
          <p:cNvSpPr txBox="1"/>
          <p:nvPr/>
        </p:nvSpPr>
        <p:spPr>
          <a:xfrm>
            <a:off x="4028277" y="2650117"/>
            <a:ext cx="622800" cy="55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 </a:t>
            </a:r>
          </a:p>
        </p:txBody>
      </p:sp>
      <p:cxnSp>
        <p:nvCxnSpPr>
          <p:cNvPr id="515" name="Shape 515"/>
          <p:cNvCxnSpPr/>
          <p:nvPr/>
        </p:nvCxnSpPr>
        <p:spPr>
          <a:xfrm>
            <a:off x="4583100" y="3084500"/>
            <a:ext cx="460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16" name="Shape 516"/>
          <p:cNvSpPr txBox="1"/>
          <p:nvPr/>
        </p:nvSpPr>
        <p:spPr>
          <a:xfrm>
            <a:off x="3563562" y="3177850"/>
            <a:ext cx="17751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Rest of the network</a:t>
            </a:r>
          </a:p>
        </p:txBody>
      </p:sp>
      <p:sp>
        <p:nvSpPr>
          <p:cNvPr id="517" name="Shape 517"/>
          <p:cNvSpPr txBox="1"/>
          <p:nvPr/>
        </p:nvSpPr>
        <p:spPr>
          <a:xfrm>
            <a:off x="2298925" y="38918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Output: 2 x 2</a:t>
            </a:r>
          </a:p>
        </p:txBody>
      </p:sp>
      <p:grpSp>
        <p:nvGrpSpPr>
          <p:cNvPr id="518" name="Shape 518"/>
          <p:cNvGrpSpPr/>
          <p:nvPr/>
        </p:nvGrpSpPr>
        <p:grpSpPr>
          <a:xfrm>
            <a:off x="3139652" y="4539187"/>
            <a:ext cx="2304826" cy="885400"/>
            <a:chOff x="6614465" y="1100887"/>
            <a:chExt cx="2304826" cy="885400"/>
          </a:xfrm>
        </p:grpSpPr>
        <p:grpSp>
          <p:nvGrpSpPr>
            <p:cNvPr id="519" name="Shape 519"/>
            <p:cNvGrpSpPr/>
            <p:nvPr/>
          </p:nvGrpSpPr>
          <p:grpSpPr>
            <a:xfrm>
              <a:off x="6614465" y="1100887"/>
              <a:ext cx="2304826" cy="885400"/>
              <a:chOff x="2406100" y="1679225"/>
              <a:chExt cx="3971100" cy="1525500"/>
            </a:xfrm>
          </p:grpSpPr>
          <p:sp>
            <p:nvSpPr>
              <p:cNvPr id="520" name="Shape 520"/>
              <p:cNvSpPr/>
              <p:nvPr/>
            </p:nvSpPr>
            <p:spPr>
              <a:xfrm>
                <a:off x="2406100" y="1679225"/>
                <a:ext cx="389700" cy="1525500"/>
              </a:xfrm>
              <a:prstGeom prst="cube">
                <a:avLst>
                  <a:gd name="adj" fmla="val 78785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Shape 521"/>
              <p:cNvSpPr/>
              <p:nvPr/>
            </p:nvSpPr>
            <p:spPr>
              <a:xfrm>
                <a:off x="2558500" y="1679225"/>
                <a:ext cx="389700" cy="1525500"/>
              </a:xfrm>
              <a:prstGeom prst="cube">
                <a:avLst>
                  <a:gd name="adj" fmla="val 78785"/>
                </a:avLst>
              </a:prstGeom>
              <a:solidFill>
                <a:srgbClr val="F4CCCC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2" name="Shape 522"/>
              <p:cNvSpPr/>
              <p:nvPr/>
            </p:nvSpPr>
            <p:spPr>
              <a:xfrm>
                <a:off x="2756050" y="2051675"/>
                <a:ext cx="483600" cy="857400"/>
              </a:xfrm>
              <a:prstGeom prst="cube">
                <a:avLst>
                  <a:gd name="adj" fmla="val 48764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Shape 523"/>
              <p:cNvSpPr/>
              <p:nvPr/>
            </p:nvSpPr>
            <p:spPr>
              <a:xfrm>
                <a:off x="3060850" y="2051675"/>
                <a:ext cx="483600" cy="857400"/>
              </a:xfrm>
              <a:prstGeom prst="cube">
                <a:avLst>
                  <a:gd name="adj" fmla="val 48764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Shape 524"/>
              <p:cNvSpPr/>
              <p:nvPr/>
            </p:nvSpPr>
            <p:spPr>
              <a:xfrm>
                <a:off x="3365650" y="2051675"/>
                <a:ext cx="483600" cy="857400"/>
              </a:xfrm>
              <a:prstGeom prst="cube">
                <a:avLst>
                  <a:gd name="adj" fmla="val 48764"/>
                </a:avLst>
              </a:prstGeom>
              <a:solidFill>
                <a:srgbClr val="F4CCCC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Shape 525"/>
              <p:cNvSpPr/>
              <p:nvPr/>
            </p:nvSpPr>
            <p:spPr>
              <a:xfrm>
                <a:off x="3657087" y="2248700"/>
                <a:ext cx="650400" cy="526500"/>
              </a:xfrm>
              <a:prstGeom prst="cube">
                <a:avLst>
                  <a:gd name="adj" fmla="val 30322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6" name="Shape 526"/>
              <p:cNvSpPr/>
              <p:nvPr/>
            </p:nvSpPr>
            <p:spPr>
              <a:xfrm>
                <a:off x="4194412" y="2248700"/>
                <a:ext cx="650400" cy="526500"/>
              </a:xfrm>
              <a:prstGeom prst="cube">
                <a:avLst>
                  <a:gd name="adj" fmla="val 30322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7" name="Shape 527"/>
              <p:cNvSpPr/>
              <p:nvPr/>
            </p:nvSpPr>
            <p:spPr>
              <a:xfrm>
                <a:off x="4813450" y="2051675"/>
                <a:ext cx="483600" cy="857400"/>
              </a:xfrm>
              <a:prstGeom prst="cube">
                <a:avLst>
                  <a:gd name="adj" fmla="val 48764"/>
                </a:avLst>
              </a:prstGeom>
              <a:solidFill>
                <a:srgbClr val="C9DAF8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8" name="Shape 528"/>
              <p:cNvSpPr/>
              <p:nvPr/>
            </p:nvSpPr>
            <p:spPr>
              <a:xfrm>
                <a:off x="5118250" y="2051675"/>
                <a:ext cx="483600" cy="857400"/>
              </a:xfrm>
              <a:prstGeom prst="cube">
                <a:avLst>
                  <a:gd name="adj" fmla="val 48764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Shape 529"/>
              <p:cNvSpPr/>
              <p:nvPr/>
            </p:nvSpPr>
            <p:spPr>
              <a:xfrm>
                <a:off x="5423050" y="2051675"/>
                <a:ext cx="483600" cy="857400"/>
              </a:xfrm>
              <a:prstGeom prst="cube">
                <a:avLst>
                  <a:gd name="adj" fmla="val 48764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Shape 530"/>
              <p:cNvSpPr/>
              <p:nvPr/>
            </p:nvSpPr>
            <p:spPr>
              <a:xfrm>
                <a:off x="5835100" y="1679225"/>
                <a:ext cx="389700" cy="1525500"/>
              </a:xfrm>
              <a:prstGeom prst="cube">
                <a:avLst>
                  <a:gd name="adj" fmla="val 78785"/>
                </a:avLst>
              </a:prstGeom>
              <a:solidFill>
                <a:srgbClr val="C9DAF8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1" name="Shape 531"/>
              <p:cNvSpPr/>
              <p:nvPr/>
            </p:nvSpPr>
            <p:spPr>
              <a:xfrm>
                <a:off x="5987500" y="1679225"/>
                <a:ext cx="389700" cy="1525500"/>
              </a:xfrm>
              <a:prstGeom prst="cube">
                <a:avLst>
                  <a:gd name="adj" fmla="val 78785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532" name="Shape 532"/>
            <p:cNvCxnSpPr>
              <a:stCxn id="524" idx="0"/>
              <a:endCxn id="527" idx="0"/>
            </p:cNvCxnSpPr>
            <p:nvPr/>
          </p:nvCxnSpPr>
          <p:spPr>
            <a:xfrm rot="-5400000" flipH="1">
              <a:off x="7800014" y="897207"/>
              <a:ext cx="600" cy="840300"/>
            </a:xfrm>
            <a:prstGeom prst="curvedConnector3">
              <a:avLst>
                <a:gd name="adj1" fmla="val -24505408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triangle" w="lg" len="lg"/>
              <a:tailEnd type="triangle" w="lg" len="lg"/>
            </a:ln>
          </p:spPr>
        </p:cxnSp>
        <p:cxnSp>
          <p:nvCxnSpPr>
            <p:cNvPr id="533" name="Shape 533"/>
            <p:cNvCxnSpPr>
              <a:stCxn id="521" idx="0"/>
              <a:endCxn id="530" idx="1"/>
            </p:cNvCxnSpPr>
            <p:nvPr/>
          </p:nvCxnSpPr>
          <p:spPr>
            <a:xfrm rot="-5400000" flipH="1">
              <a:off x="7677757" y="328237"/>
              <a:ext cx="178200" cy="1723500"/>
            </a:xfrm>
            <a:prstGeom prst="curvedConnector3">
              <a:avLst>
                <a:gd name="adj1" fmla="val -79665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triangle" w="lg" len="lg"/>
              <a:tailEnd type="triangle" w="lg" len="lg"/>
            </a:ln>
          </p:spPr>
        </p:cxnSp>
      </p:grpSp>
      <p:sp>
        <p:nvSpPr>
          <p:cNvPr id="534" name="Shape 534"/>
          <p:cNvSpPr txBox="1"/>
          <p:nvPr/>
        </p:nvSpPr>
        <p:spPr>
          <a:xfrm>
            <a:off x="685800" y="4645950"/>
            <a:ext cx="2256000" cy="57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Corresponding pairs of downsampling and upsampling layers</a:t>
            </a:r>
          </a:p>
        </p:txBody>
      </p:sp>
      <p:sp>
        <p:nvSpPr>
          <p:cNvPr id="3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3795616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Transposed Convolutions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Deconvolution (bad name)</a:t>
            </a:r>
          </a:p>
          <a:p>
            <a:r>
              <a:rPr lang="en-US" dirty="0" err="1"/>
              <a:t>Upconvolution</a:t>
            </a:r>
            <a:endParaRPr lang="en-US" dirty="0"/>
          </a:p>
          <a:p>
            <a:r>
              <a:rPr lang="en-US" dirty="0"/>
              <a:t>Fractionally </a:t>
            </a:r>
            <a:r>
              <a:rPr lang="en-US" dirty="0" err="1"/>
              <a:t>strided</a:t>
            </a:r>
            <a:r>
              <a:rPr lang="en-US" dirty="0"/>
              <a:t> convolution</a:t>
            </a:r>
          </a:p>
          <a:p>
            <a:r>
              <a:rPr lang="en-US" dirty="0"/>
              <a:t>Backward </a:t>
            </a:r>
            <a:r>
              <a:rPr lang="en-US" dirty="0" err="1"/>
              <a:t>strided</a:t>
            </a:r>
            <a:r>
              <a:rPr lang="en-US" dirty="0"/>
              <a:t> convolution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9573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Learnable Upsampling: Transpose Convolution</a:t>
            </a:r>
          </a:p>
        </p:txBody>
      </p:sp>
      <p:graphicFrame>
        <p:nvGraphicFramePr>
          <p:cNvPr id="541" name="Shape 541"/>
          <p:cNvGraphicFramePr/>
          <p:nvPr/>
        </p:nvGraphicFramePr>
        <p:xfrm>
          <a:off x="1562100" y="2895600"/>
          <a:ext cx="15314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42" name="Shape 542"/>
          <p:cNvGraphicFramePr/>
          <p:nvPr/>
        </p:nvGraphicFramePr>
        <p:xfrm>
          <a:off x="4927600" y="2877825"/>
          <a:ext cx="15314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44" name="Shape 544"/>
          <p:cNvSpPr txBox="1"/>
          <p:nvPr/>
        </p:nvSpPr>
        <p:spPr>
          <a:xfrm>
            <a:off x="1562050" y="4501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 4 x 4</a:t>
            </a:r>
          </a:p>
        </p:txBody>
      </p:sp>
      <p:sp>
        <p:nvSpPr>
          <p:cNvPr id="545" name="Shape 545"/>
          <p:cNvSpPr txBox="1"/>
          <p:nvPr/>
        </p:nvSpPr>
        <p:spPr>
          <a:xfrm>
            <a:off x="4927550" y="4501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Output: 4 x 4</a:t>
            </a: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10" name="Shape 552">
            <a:extLst>
              <a:ext uri="{FF2B5EF4-FFF2-40B4-BE49-F238E27FC236}">
                <a16:creationId xmlns:a16="http://schemas.microsoft.com/office/drawing/2014/main" id="{DD118CCE-0DA3-1D42-AB41-EAA9DE77139B}"/>
              </a:ext>
            </a:extLst>
          </p:cNvPr>
          <p:cNvSpPr txBox="1"/>
          <p:nvPr/>
        </p:nvSpPr>
        <p:spPr>
          <a:xfrm>
            <a:off x="2029325" y="1844425"/>
            <a:ext cx="53589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Recall: </a:t>
            </a: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Normal 3 x 3 convolution, stride 1 pad 1</a:t>
            </a:r>
          </a:p>
        </p:txBody>
      </p:sp>
    </p:spTree>
    <p:extLst>
      <p:ext uri="{BB962C8B-B14F-4D97-AF65-F5344CB8AC3E}">
        <p14:creationId xmlns:p14="http://schemas.microsoft.com/office/powerpoint/2010/main" val="14644978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Learnable Upsampling: Transpose Convolution</a:t>
            </a:r>
          </a:p>
        </p:txBody>
      </p:sp>
      <p:sp>
        <p:nvSpPr>
          <p:cNvPr id="552" name="Shape 552"/>
          <p:cNvSpPr txBox="1"/>
          <p:nvPr/>
        </p:nvSpPr>
        <p:spPr>
          <a:xfrm>
            <a:off x="2029325" y="1844425"/>
            <a:ext cx="53589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Recall: </a:t>
            </a: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Normal 3 x 3 convolution, stride 1 pad 1</a:t>
            </a:r>
          </a:p>
        </p:txBody>
      </p:sp>
      <p:graphicFrame>
        <p:nvGraphicFramePr>
          <p:cNvPr id="553" name="Shape 553"/>
          <p:cNvGraphicFramePr/>
          <p:nvPr/>
        </p:nvGraphicFramePr>
        <p:xfrm>
          <a:off x="1562100" y="2895600"/>
          <a:ext cx="15314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54" name="Shape 554"/>
          <p:cNvGraphicFramePr/>
          <p:nvPr/>
        </p:nvGraphicFramePr>
        <p:xfrm>
          <a:off x="4927600" y="2877825"/>
          <a:ext cx="15314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55" name="Shape 555"/>
          <p:cNvSpPr/>
          <p:nvPr/>
        </p:nvSpPr>
        <p:spPr>
          <a:xfrm>
            <a:off x="1175600" y="2542446"/>
            <a:ext cx="1153800" cy="108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Shape 556"/>
          <p:cNvSpPr txBox="1"/>
          <p:nvPr/>
        </p:nvSpPr>
        <p:spPr>
          <a:xfrm>
            <a:off x="1562050" y="4501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 4 x 4</a:t>
            </a:r>
          </a:p>
        </p:txBody>
      </p:sp>
      <p:sp>
        <p:nvSpPr>
          <p:cNvPr id="557" name="Shape 557"/>
          <p:cNvSpPr txBox="1"/>
          <p:nvPr/>
        </p:nvSpPr>
        <p:spPr>
          <a:xfrm>
            <a:off x="4927550" y="4501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Output: 4 x 4</a:t>
            </a:r>
          </a:p>
        </p:txBody>
      </p:sp>
      <p:cxnSp>
        <p:nvCxnSpPr>
          <p:cNvPr id="558" name="Shape 558"/>
          <p:cNvCxnSpPr/>
          <p:nvPr/>
        </p:nvCxnSpPr>
        <p:spPr>
          <a:xfrm>
            <a:off x="3308475" y="3103600"/>
            <a:ext cx="1452900" cy="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59" name="Shape 559"/>
          <p:cNvSpPr txBox="1"/>
          <p:nvPr/>
        </p:nvSpPr>
        <p:spPr>
          <a:xfrm>
            <a:off x="3360475" y="3207575"/>
            <a:ext cx="1294200" cy="74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Dot product between filter and input</a:t>
            </a:r>
          </a:p>
        </p:txBody>
      </p:sp>
      <p:sp>
        <p:nvSpPr>
          <p:cNvPr id="1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2124802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Shape 565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Learnable Upsampling: Transpose Convolution</a:t>
            </a:r>
          </a:p>
        </p:txBody>
      </p:sp>
      <p:graphicFrame>
        <p:nvGraphicFramePr>
          <p:cNvPr id="566" name="Shape 566"/>
          <p:cNvGraphicFramePr/>
          <p:nvPr/>
        </p:nvGraphicFramePr>
        <p:xfrm>
          <a:off x="1562100" y="2895600"/>
          <a:ext cx="15314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67" name="Shape 567"/>
          <p:cNvGraphicFramePr/>
          <p:nvPr/>
        </p:nvGraphicFramePr>
        <p:xfrm>
          <a:off x="4927600" y="2877825"/>
          <a:ext cx="15314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68" name="Shape 568"/>
          <p:cNvSpPr/>
          <p:nvPr/>
        </p:nvSpPr>
        <p:spPr>
          <a:xfrm>
            <a:off x="1556600" y="2542446"/>
            <a:ext cx="1153800" cy="1086600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Shape 569"/>
          <p:cNvSpPr txBox="1"/>
          <p:nvPr/>
        </p:nvSpPr>
        <p:spPr>
          <a:xfrm>
            <a:off x="1562050" y="4501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 4 x 4</a:t>
            </a:r>
          </a:p>
        </p:txBody>
      </p:sp>
      <p:sp>
        <p:nvSpPr>
          <p:cNvPr id="570" name="Shape 570"/>
          <p:cNvSpPr txBox="1"/>
          <p:nvPr/>
        </p:nvSpPr>
        <p:spPr>
          <a:xfrm>
            <a:off x="4927550" y="4501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Output: 4 x 4</a:t>
            </a:r>
          </a:p>
        </p:txBody>
      </p:sp>
      <p:sp>
        <p:nvSpPr>
          <p:cNvPr id="571" name="Shape 571"/>
          <p:cNvSpPr/>
          <p:nvPr/>
        </p:nvSpPr>
        <p:spPr>
          <a:xfrm>
            <a:off x="1175600" y="2542446"/>
            <a:ext cx="1153800" cy="108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2" name="Shape 572"/>
          <p:cNvCxnSpPr/>
          <p:nvPr/>
        </p:nvCxnSpPr>
        <p:spPr>
          <a:xfrm>
            <a:off x="3308475" y="3103600"/>
            <a:ext cx="1452900" cy="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73" name="Shape 573"/>
          <p:cNvSpPr txBox="1"/>
          <p:nvPr/>
        </p:nvSpPr>
        <p:spPr>
          <a:xfrm>
            <a:off x="3360475" y="3207575"/>
            <a:ext cx="1294200" cy="74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Dot product between filter and input</a:t>
            </a:r>
          </a:p>
        </p:txBody>
      </p:sp>
      <p:sp>
        <p:nvSpPr>
          <p:cNvPr id="574" name="Shape 574"/>
          <p:cNvSpPr txBox="1"/>
          <p:nvPr/>
        </p:nvSpPr>
        <p:spPr>
          <a:xfrm>
            <a:off x="2029325" y="1844425"/>
            <a:ext cx="53589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Recall: 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Normal 3 x 3 convolution, stride 1 pad 1</a:t>
            </a:r>
          </a:p>
        </p:txBody>
      </p:sp>
      <p:sp>
        <p:nvSpPr>
          <p:cNvPr id="13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906893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01C94-ABD8-1540-A5D2-AE60C19CB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2CE936-1193-DE47-B6AD-A680FEAB8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9B7325-C61A-CA4C-867E-6E7268815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61F299-7E6F-F045-8FFA-11B770A38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689"/>
            <a:ext cx="9144000" cy="464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6357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0" name="Shape 580"/>
          <p:cNvGraphicFramePr/>
          <p:nvPr/>
        </p:nvGraphicFramePr>
        <p:xfrm>
          <a:off x="1562100" y="2895600"/>
          <a:ext cx="15314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81" name="Shape 581"/>
          <p:cNvGraphicFramePr/>
          <p:nvPr/>
        </p:nvGraphicFramePr>
        <p:xfrm>
          <a:off x="5310450" y="3238475"/>
          <a:ext cx="765700" cy="7924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82" name="Shape 582"/>
          <p:cNvSpPr txBox="1"/>
          <p:nvPr/>
        </p:nvSpPr>
        <p:spPr>
          <a:xfrm>
            <a:off x="1562050" y="4501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 4 x 4</a:t>
            </a:r>
          </a:p>
        </p:txBody>
      </p:sp>
      <p:sp>
        <p:nvSpPr>
          <p:cNvPr id="583" name="Shape 583"/>
          <p:cNvSpPr txBox="1"/>
          <p:nvPr/>
        </p:nvSpPr>
        <p:spPr>
          <a:xfrm>
            <a:off x="4927550" y="4501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Output: 2 x 2</a:t>
            </a:r>
          </a:p>
        </p:txBody>
      </p:sp>
      <p:sp>
        <p:nvSpPr>
          <p:cNvPr id="584" name="Shape 584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Learnable Upsampling: Transpose Convolution</a:t>
            </a:r>
          </a:p>
        </p:txBody>
      </p:sp>
      <p:sp>
        <p:nvSpPr>
          <p:cNvPr id="585" name="Shape 585"/>
          <p:cNvSpPr txBox="1"/>
          <p:nvPr/>
        </p:nvSpPr>
        <p:spPr>
          <a:xfrm>
            <a:off x="2029325" y="1844425"/>
            <a:ext cx="53589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Recall: 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Normal 3 x 3 convolution, </a:t>
            </a:r>
            <a:r>
              <a:rPr lang="en" sz="1800" u="sng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stride 2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pad 1</a:t>
            </a:r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4213881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1" name="Shape 591"/>
          <p:cNvGraphicFramePr/>
          <p:nvPr/>
        </p:nvGraphicFramePr>
        <p:xfrm>
          <a:off x="1562100" y="2895600"/>
          <a:ext cx="15314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92" name="Shape 592"/>
          <p:cNvGraphicFramePr/>
          <p:nvPr/>
        </p:nvGraphicFramePr>
        <p:xfrm>
          <a:off x="5310450" y="3238475"/>
          <a:ext cx="765700" cy="7924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93" name="Shape 593"/>
          <p:cNvSpPr txBox="1"/>
          <p:nvPr/>
        </p:nvSpPr>
        <p:spPr>
          <a:xfrm>
            <a:off x="1562050" y="4501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 4 x 4</a:t>
            </a:r>
          </a:p>
        </p:txBody>
      </p:sp>
      <p:sp>
        <p:nvSpPr>
          <p:cNvPr id="594" name="Shape 594"/>
          <p:cNvSpPr txBox="1"/>
          <p:nvPr/>
        </p:nvSpPr>
        <p:spPr>
          <a:xfrm>
            <a:off x="4927550" y="4501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Output: 2 x 2</a:t>
            </a:r>
          </a:p>
        </p:txBody>
      </p:sp>
      <p:sp>
        <p:nvSpPr>
          <p:cNvPr id="595" name="Shape 595"/>
          <p:cNvSpPr/>
          <p:nvPr/>
        </p:nvSpPr>
        <p:spPr>
          <a:xfrm>
            <a:off x="1175600" y="2542446"/>
            <a:ext cx="1153800" cy="108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96" name="Shape 596"/>
          <p:cNvCxnSpPr/>
          <p:nvPr/>
        </p:nvCxnSpPr>
        <p:spPr>
          <a:xfrm>
            <a:off x="3308475" y="3103600"/>
            <a:ext cx="1452900" cy="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97" name="Shape 597"/>
          <p:cNvSpPr txBox="1"/>
          <p:nvPr/>
        </p:nvSpPr>
        <p:spPr>
          <a:xfrm>
            <a:off x="3360475" y="3207575"/>
            <a:ext cx="1294200" cy="74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Dot product between filter and input</a:t>
            </a:r>
          </a:p>
        </p:txBody>
      </p:sp>
      <p:sp>
        <p:nvSpPr>
          <p:cNvPr id="598" name="Shape 598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Learnable Upsampling: Transpose Convolution</a:t>
            </a:r>
          </a:p>
        </p:txBody>
      </p:sp>
      <p:sp>
        <p:nvSpPr>
          <p:cNvPr id="599" name="Shape 599"/>
          <p:cNvSpPr txBox="1"/>
          <p:nvPr/>
        </p:nvSpPr>
        <p:spPr>
          <a:xfrm>
            <a:off x="2029325" y="1844425"/>
            <a:ext cx="53589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Recall: 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Normal 3 x 3 convolution, </a:t>
            </a:r>
            <a:r>
              <a:rPr lang="en" sz="1800" u="sng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stride 2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pad 1</a:t>
            </a:r>
          </a:p>
        </p:txBody>
      </p:sp>
      <p:sp>
        <p:nvSpPr>
          <p:cNvPr id="1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9269093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Shape 605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Learnable Upsampling: Transpose Convolution</a:t>
            </a:r>
          </a:p>
        </p:txBody>
      </p:sp>
      <p:graphicFrame>
        <p:nvGraphicFramePr>
          <p:cNvPr id="606" name="Shape 606"/>
          <p:cNvGraphicFramePr/>
          <p:nvPr/>
        </p:nvGraphicFramePr>
        <p:xfrm>
          <a:off x="1562100" y="2895600"/>
          <a:ext cx="15314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07" name="Shape 607"/>
          <p:cNvGraphicFramePr/>
          <p:nvPr/>
        </p:nvGraphicFramePr>
        <p:xfrm>
          <a:off x="5310450" y="3238475"/>
          <a:ext cx="765700" cy="7924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08" name="Shape 608"/>
          <p:cNvSpPr/>
          <p:nvPr/>
        </p:nvSpPr>
        <p:spPr>
          <a:xfrm>
            <a:off x="1937600" y="2542446"/>
            <a:ext cx="1153800" cy="1086600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Shape 609"/>
          <p:cNvSpPr txBox="1"/>
          <p:nvPr/>
        </p:nvSpPr>
        <p:spPr>
          <a:xfrm>
            <a:off x="1562050" y="4501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 4 x 4</a:t>
            </a:r>
          </a:p>
        </p:txBody>
      </p:sp>
      <p:sp>
        <p:nvSpPr>
          <p:cNvPr id="610" name="Shape 610"/>
          <p:cNvSpPr txBox="1"/>
          <p:nvPr/>
        </p:nvSpPr>
        <p:spPr>
          <a:xfrm>
            <a:off x="4927550" y="4501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Output: 2 x 2</a:t>
            </a:r>
          </a:p>
        </p:txBody>
      </p:sp>
      <p:sp>
        <p:nvSpPr>
          <p:cNvPr id="611" name="Shape 611"/>
          <p:cNvSpPr/>
          <p:nvPr/>
        </p:nvSpPr>
        <p:spPr>
          <a:xfrm>
            <a:off x="1175600" y="2542446"/>
            <a:ext cx="1153800" cy="108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Shape 612"/>
          <p:cNvSpPr txBox="1"/>
          <p:nvPr/>
        </p:nvSpPr>
        <p:spPr>
          <a:xfrm>
            <a:off x="3360475" y="3207575"/>
            <a:ext cx="1294200" cy="74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Dot product between filter and input</a:t>
            </a:r>
          </a:p>
        </p:txBody>
      </p:sp>
      <p:sp>
        <p:nvSpPr>
          <p:cNvPr id="613" name="Shape 613"/>
          <p:cNvSpPr txBox="1"/>
          <p:nvPr/>
        </p:nvSpPr>
        <p:spPr>
          <a:xfrm>
            <a:off x="6655700" y="2966475"/>
            <a:ext cx="2226000" cy="165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Filter moves 2 pixels in the input for every one pixel in the output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Stride gives ratio between movement in input and output</a:t>
            </a:r>
          </a:p>
        </p:txBody>
      </p:sp>
      <p:cxnSp>
        <p:nvCxnSpPr>
          <p:cNvPr id="614" name="Shape 614"/>
          <p:cNvCxnSpPr/>
          <p:nvPr/>
        </p:nvCxnSpPr>
        <p:spPr>
          <a:xfrm>
            <a:off x="3308475" y="3103600"/>
            <a:ext cx="1452900" cy="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15" name="Shape 615"/>
          <p:cNvSpPr txBox="1"/>
          <p:nvPr/>
        </p:nvSpPr>
        <p:spPr>
          <a:xfrm>
            <a:off x="2029325" y="1844425"/>
            <a:ext cx="53589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Recall: 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Normal 3 x 3 convolution, </a:t>
            </a:r>
            <a:r>
              <a:rPr lang="en" sz="1800" u="sng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stride 2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pad 1</a:t>
            </a:r>
          </a:p>
        </p:txBody>
      </p:sp>
      <p:sp>
        <p:nvSpPr>
          <p:cNvPr id="1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5445062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Shape 621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Learnable Upsampling: Transpose Convolution</a:t>
            </a:r>
          </a:p>
        </p:txBody>
      </p:sp>
      <p:sp>
        <p:nvSpPr>
          <p:cNvPr id="622" name="Shape 622"/>
          <p:cNvSpPr txBox="1"/>
          <p:nvPr/>
        </p:nvSpPr>
        <p:spPr>
          <a:xfrm>
            <a:off x="2029325" y="1844425"/>
            <a:ext cx="53589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x 3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transpose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convolution, stride 2 pad 1</a:t>
            </a:r>
          </a:p>
        </p:txBody>
      </p:sp>
      <p:graphicFrame>
        <p:nvGraphicFramePr>
          <p:cNvPr id="623" name="Shape 623"/>
          <p:cNvGraphicFramePr/>
          <p:nvPr/>
        </p:nvGraphicFramePr>
        <p:xfrm>
          <a:off x="1944950" y="3274025"/>
          <a:ext cx="765700" cy="7924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24" name="Shape 624"/>
          <p:cNvSpPr txBox="1"/>
          <p:nvPr/>
        </p:nvSpPr>
        <p:spPr>
          <a:xfrm>
            <a:off x="1562050" y="4501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 2 x 2</a:t>
            </a:r>
          </a:p>
        </p:txBody>
      </p:sp>
      <p:sp>
        <p:nvSpPr>
          <p:cNvPr id="625" name="Shape 625"/>
          <p:cNvSpPr txBox="1"/>
          <p:nvPr/>
        </p:nvSpPr>
        <p:spPr>
          <a:xfrm>
            <a:off x="4927550" y="4501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Output: 4 x 4</a:t>
            </a:r>
          </a:p>
        </p:txBody>
      </p:sp>
      <p:graphicFrame>
        <p:nvGraphicFramePr>
          <p:cNvPr id="626" name="Shape 626"/>
          <p:cNvGraphicFramePr/>
          <p:nvPr/>
        </p:nvGraphicFramePr>
        <p:xfrm>
          <a:off x="4927600" y="2913375"/>
          <a:ext cx="15314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1262442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2" name="Shape 632"/>
          <p:cNvGraphicFramePr/>
          <p:nvPr/>
        </p:nvGraphicFramePr>
        <p:xfrm>
          <a:off x="1944950" y="3274025"/>
          <a:ext cx="765700" cy="7924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33" name="Shape 633"/>
          <p:cNvSpPr txBox="1"/>
          <p:nvPr/>
        </p:nvSpPr>
        <p:spPr>
          <a:xfrm>
            <a:off x="1562050" y="4501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 2 x 2</a:t>
            </a:r>
          </a:p>
        </p:txBody>
      </p:sp>
      <p:sp>
        <p:nvSpPr>
          <p:cNvPr id="634" name="Shape 634"/>
          <p:cNvSpPr txBox="1"/>
          <p:nvPr/>
        </p:nvSpPr>
        <p:spPr>
          <a:xfrm>
            <a:off x="4927550" y="4501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Output: 4 x 4</a:t>
            </a:r>
          </a:p>
        </p:txBody>
      </p:sp>
      <p:graphicFrame>
        <p:nvGraphicFramePr>
          <p:cNvPr id="635" name="Shape 635"/>
          <p:cNvGraphicFramePr/>
          <p:nvPr/>
        </p:nvGraphicFramePr>
        <p:xfrm>
          <a:off x="4927600" y="2913375"/>
          <a:ext cx="15314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36" name="Shape 636"/>
          <p:cNvSpPr/>
          <p:nvPr/>
        </p:nvSpPr>
        <p:spPr>
          <a:xfrm>
            <a:off x="4538975" y="2542446"/>
            <a:ext cx="1153800" cy="108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37" name="Shape 637"/>
          <p:cNvCxnSpPr/>
          <p:nvPr/>
        </p:nvCxnSpPr>
        <p:spPr>
          <a:xfrm>
            <a:off x="2927475" y="3103600"/>
            <a:ext cx="1452900" cy="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38" name="Shape 638"/>
          <p:cNvSpPr txBox="1"/>
          <p:nvPr/>
        </p:nvSpPr>
        <p:spPr>
          <a:xfrm>
            <a:off x="2979475" y="3207575"/>
            <a:ext cx="1294200" cy="74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 gives weight for filter</a:t>
            </a:r>
          </a:p>
        </p:txBody>
      </p:sp>
      <p:sp>
        <p:nvSpPr>
          <p:cNvPr id="639" name="Shape 639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Learnable Upsampling: Transpose Convolution</a:t>
            </a:r>
          </a:p>
        </p:txBody>
      </p:sp>
      <p:sp>
        <p:nvSpPr>
          <p:cNvPr id="640" name="Shape 640"/>
          <p:cNvSpPr txBox="1"/>
          <p:nvPr/>
        </p:nvSpPr>
        <p:spPr>
          <a:xfrm>
            <a:off x="2029325" y="1844425"/>
            <a:ext cx="53589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x 3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transpose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convolution, stride 2 pad 1</a:t>
            </a:r>
          </a:p>
        </p:txBody>
      </p:sp>
      <p:sp>
        <p:nvSpPr>
          <p:cNvPr id="1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0669582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6" name="Shape 646"/>
          <p:cNvGraphicFramePr/>
          <p:nvPr/>
        </p:nvGraphicFramePr>
        <p:xfrm>
          <a:off x="1944950" y="3274025"/>
          <a:ext cx="765700" cy="7924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47" name="Shape 647"/>
          <p:cNvSpPr txBox="1"/>
          <p:nvPr/>
        </p:nvSpPr>
        <p:spPr>
          <a:xfrm>
            <a:off x="1562050" y="4501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 2 x 2</a:t>
            </a:r>
          </a:p>
        </p:txBody>
      </p:sp>
      <p:sp>
        <p:nvSpPr>
          <p:cNvPr id="648" name="Shape 648"/>
          <p:cNvSpPr txBox="1"/>
          <p:nvPr/>
        </p:nvSpPr>
        <p:spPr>
          <a:xfrm>
            <a:off x="4927550" y="4501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Output: 4 x 4</a:t>
            </a:r>
          </a:p>
        </p:txBody>
      </p:sp>
      <p:graphicFrame>
        <p:nvGraphicFramePr>
          <p:cNvPr id="649" name="Shape 649"/>
          <p:cNvGraphicFramePr/>
          <p:nvPr/>
        </p:nvGraphicFramePr>
        <p:xfrm>
          <a:off x="4927600" y="2913375"/>
          <a:ext cx="15314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50" name="Shape 650"/>
          <p:cNvSpPr/>
          <p:nvPr/>
        </p:nvSpPr>
        <p:spPr>
          <a:xfrm>
            <a:off x="4538975" y="2542446"/>
            <a:ext cx="1153800" cy="108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Shape 651"/>
          <p:cNvSpPr/>
          <p:nvPr/>
        </p:nvSpPr>
        <p:spPr>
          <a:xfrm>
            <a:off x="5305200" y="2542446"/>
            <a:ext cx="1153800" cy="1086600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52" name="Shape 652"/>
          <p:cNvCxnSpPr/>
          <p:nvPr/>
        </p:nvCxnSpPr>
        <p:spPr>
          <a:xfrm>
            <a:off x="2927475" y="3103600"/>
            <a:ext cx="1452900" cy="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53" name="Shape 653"/>
          <p:cNvSpPr txBox="1"/>
          <p:nvPr/>
        </p:nvSpPr>
        <p:spPr>
          <a:xfrm>
            <a:off x="2979475" y="3207575"/>
            <a:ext cx="1294200" cy="74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 gives weight for filter</a:t>
            </a:r>
          </a:p>
        </p:txBody>
      </p:sp>
      <p:cxnSp>
        <p:nvCxnSpPr>
          <p:cNvPr id="654" name="Shape 654"/>
          <p:cNvCxnSpPr>
            <a:stCxn id="655" idx="1"/>
          </p:cNvCxnSpPr>
          <p:nvPr/>
        </p:nvCxnSpPr>
        <p:spPr>
          <a:xfrm flipH="1">
            <a:off x="5541100" y="2142675"/>
            <a:ext cx="1532400" cy="8736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55" name="Shape 655"/>
          <p:cNvSpPr txBox="1"/>
          <p:nvPr/>
        </p:nvSpPr>
        <p:spPr>
          <a:xfrm>
            <a:off x="7073500" y="1770375"/>
            <a:ext cx="1452900" cy="74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Sum where output overlaps</a:t>
            </a:r>
          </a:p>
        </p:txBody>
      </p:sp>
      <p:sp>
        <p:nvSpPr>
          <p:cNvPr id="656" name="Shape 656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Learnable Upsampling: Transpose Convolution</a:t>
            </a:r>
          </a:p>
        </p:txBody>
      </p:sp>
      <p:sp>
        <p:nvSpPr>
          <p:cNvPr id="657" name="Shape 657"/>
          <p:cNvSpPr txBox="1"/>
          <p:nvPr/>
        </p:nvSpPr>
        <p:spPr>
          <a:xfrm>
            <a:off x="2029325" y="1844425"/>
            <a:ext cx="53589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x 3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transpose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convolution, stride 2 pad 1</a:t>
            </a:r>
          </a:p>
        </p:txBody>
      </p:sp>
      <p:sp>
        <p:nvSpPr>
          <p:cNvPr id="658" name="Shape 658"/>
          <p:cNvSpPr txBox="1"/>
          <p:nvPr/>
        </p:nvSpPr>
        <p:spPr>
          <a:xfrm>
            <a:off x="6655700" y="2966475"/>
            <a:ext cx="2226000" cy="165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Filter moves 2 pixels in the </a:t>
            </a:r>
            <a:r>
              <a:rPr lang="en" sz="1400" u="sng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for every one pixel in the </a:t>
            </a:r>
            <a:r>
              <a:rPr lang="en" sz="1400" u="sng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Stride gives ratio between movement in output and input</a:t>
            </a:r>
          </a:p>
        </p:txBody>
      </p:sp>
      <p:sp>
        <p:nvSpPr>
          <p:cNvPr id="1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6977291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2" name="Shape 682"/>
          <p:cNvGraphicFramePr/>
          <p:nvPr/>
        </p:nvGraphicFramePr>
        <p:xfrm>
          <a:off x="1944950" y="3274025"/>
          <a:ext cx="765700" cy="7924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83" name="Shape 683"/>
          <p:cNvSpPr txBox="1"/>
          <p:nvPr/>
        </p:nvSpPr>
        <p:spPr>
          <a:xfrm>
            <a:off x="1562050" y="4501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 2 x 2</a:t>
            </a:r>
          </a:p>
        </p:txBody>
      </p:sp>
      <p:sp>
        <p:nvSpPr>
          <p:cNvPr id="684" name="Shape 684"/>
          <p:cNvSpPr txBox="1"/>
          <p:nvPr/>
        </p:nvSpPr>
        <p:spPr>
          <a:xfrm>
            <a:off x="4927550" y="4501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Output: 4 x 4</a:t>
            </a:r>
          </a:p>
        </p:txBody>
      </p:sp>
      <p:graphicFrame>
        <p:nvGraphicFramePr>
          <p:cNvPr id="685" name="Shape 685"/>
          <p:cNvGraphicFramePr/>
          <p:nvPr/>
        </p:nvGraphicFramePr>
        <p:xfrm>
          <a:off x="4927600" y="2913375"/>
          <a:ext cx="15314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86" name="Shape 686"/>
          <p:cNvSpPr/>
          <p:nvPr/>
        </p:nvSpPr>
        <p:spPr>
          <a:xfrm>
            <a:off x="4538975" y="2542446"/>
            <a:ext cx="1153800" cy="108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Shape 687"/>
          <p:cNvSpPr/>
          <p:nvPr/>
        </p:nvSpPr>
        <p:spPr>
          <a:xfrm>
            <a:off x="5305200" y="2542446"/>
            <a:ext cx="1153800" cy="1086600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88" name="Shape 688"/>
          <p:cNvCxnSpPr/>
          <p:nvPr/>
        </p:nvCxnSpPr>
        <p:spPr>
          <a:xfrm>
            <a:off x="2927475" y="3103600"/>
            <a:ext cx="1452900" cy="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89" name="Shape 689"/>
          <p:cNvSpPr txBox="1"/>
          <p:nvPr/>
        </p:nvSpPr>
        <p:spPr>
          <a:xfrm>
            <a:off x="2979475" y="3207575"/>
            <a:ext cx="1294200" cy="74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 gives weight for filter</a:t>
            </a:r>
          </a:p>
        </p:txBody>
      </p:sp>
      <p:cxnSp>
        <p:nvCxnSpPr>
          <p:cNvPr id="690" name="Shape 690"/>
          <p:cNvCxnSpPr>
            <a:stCxn id="691" idx="1"/>
          </p:cNvCxnSpPr>
          <p:nvPr/>
        </p:nvCxnSpPr>
        <p:spPr>
          <a:xfrm flipH="1">
            <a:off x="5541100" y="2142675"/>
            <a:ext cx="1532400" cy="8736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91" name="Shape 691"/>
          <p:cNvSpPr txBox="1"/>
          <p:nvPr/>
        </p:nvSpPr>
        <p:spPr>
          <a:xfrm>
            <a:off x="7073500" y="1770375"/>
            <a:ext cx="1452900" cy="74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Sum where output overlaps</a:t>
            </a:r>
          </a:p>
        </p:txBody>
      </p:sp>
      <p:sp>
        <p:nvSpPr>
          <p:cNvPr id="692" name="Shape 692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Learnable Upsampling: Transpose Convolution</a:t>
            </a:r>
          </a:p>
        </p:txBody>
      </p:sp>
      <p:sp>
        <p:nvSpPr>
          <p:cNvPr id="693" name="Shape 693"/>
          <p:cNvSpPr txBox="1"/>
          <p:nvPr/>
        </p:nvSpPr>
        <p:spPr>
          <a:xfrm>
            <a:off x="2029325" y="1844425"/>
            <a:ext cx="53589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x 3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transpose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convolution, stride 2 pad 1</a:t>
            </a:r>
          </a:p>
        </p:txBody>
      </p:sp>
      <p:sp>
        <p:nvSpPr>
          <p:cNvPr id="694" name="Shape 694"/>
          <p:cNvSpPr txBox="1"/>
          <p:nvPr/>
        </p:nvSpPr>
        <p:spPr>
          <a:xfrm>
            <a:off x="6655700" y="2966475"/>
            <a:ext cx="2226000" cy="165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Filter moves 2 pixels in the </a:t>
            </a:r>
            <a:r>
              <a:rPr lang="en" sz="1400" u="sng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for every one pixel in the </a:t>
            </a:r>
            <a:r>
              <a:rPr lang="en" sz="1400" u="sng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Stride gives ratio between movement in output and input</a:t>
            </a:r>
          </a:p>
        </p:txBody>
      </p:sp>
      <p:sp>
        <p:nvSpPr>
          <p:cNvPr id="695" name="Shape 695"/>
          <p:cNvSpPr txBox="1"/>
          <p:nvPr/>
        </p:nvSpPr>
        <p:spPr>
          <a:xfrm>
            <a:off x="123625" y="1950525"/>
            <a:ext cx="1944900" cy="165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Other names: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-Deconvolution (bad)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" sz="14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Upconvolution</a:t>
            </a:r>
            <a:endParaRPr lang="en"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-Fractionally </a:t>
            </a:r>
            <a:r>
              <a:rPr lang="en" sz="14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strided</a:t>
            </a:r>
            <a:r>
              <a:rPr lang="en" sz="1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convolution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-Backward </a:t>
            </a:r>
            <a:r>
              <a:rPr lang="en" sz="14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strided</a:t>
            </a:r>
            <a:r>
              <a:rPr lang="en" sz="1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convolution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5364380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Shape 701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Transpose Convolution: 1D Example</a:t>
            </a:r>
          </a:p>
        </p:txBody>
      </p:sp>
      <p:graphicFrame>
        <p:nvGraphicFramePr>
          <p:cNvPr id="702" name="Shape 702"/>
          <p:cNvGraphicFramePr/>
          <p:nvPr/>
        </p:nvGraphicFramePr>
        <p:xfrm>
          <a:off x="647701" y="3200400"/>
          <a:ext cx="500925" cy="10972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00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092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a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092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b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03" name="Shape 703"/>
          <p:cNvGraphicFramePr/>
          <p:nvPr/>
        </p:nvGraphicFramePr>
        <p:xfrm>
          <a:off x="3003001" y="2928000"/>
          <a:ext cx="500925" cy="164583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00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092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x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092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y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092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z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04" name="Shape 704"/>
          <p:cNvGraphicFramePr/>
          <p:nvPr/>
        </p:nvGraphicFramePr>
        <p:xfrm>
          <a:off x="5736451" y="2421150"/>
          <a:ext cx="1273325" cy="27430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73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092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 ax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092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 ay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092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az + bx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0925">
                <a:tc>
                  <a:txBody>
                    <a:bodyPr/>
                    <a:lstStyle/>
                    <a:p>
                      <a:pPr lvl="0" algn="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 by 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0925">
                <a:tc>
                  <a:txBody>
                    <a:bodyPr/>
                    <a:lstStyle/>
                    <a:p>
                      <a:pPr lvl="0" algn="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bz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05" name="Shape 705"/>
          <p:cNvSpPr txBox="1"/>
          <p:nvPr/>
        </p:nvSpPr>
        <p:spPr>
          <a:xfrm>
            <a:off x="324262" y="2199425"/>
            <a:ext cx="1147800" cy="469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</a:t>
            </a:r>
          </a:p>
        </p:txBody>
      </p:sp>
      <p:sp>
        <p:nvSpPr>
          <p:cNvPr id="706" name="Shape 706"/>
          <p:cNvSpPr txBox="1"/>
          <p:nvPr/>
        </p:nvSpPr>
        <p:spPr>
          <a:xfrm>
            <a:off x="2679550" y="2246275"/>
            <a:ext cx="1147800" cy="469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Filter</a:t>
            </a:r>
          </a:p>
        </p:txBody>
      </p:sp>
      <p:sp>
        <p:nvSpPr>
          <p:cNvPr id="707" name="Shape 707"/>
          <p:cNvSpPr txBox="1"/>
          <p:nvPr/>
        </p:nvSpPr>
        <p:spPr>
          <a:xfrm>
            <a:off x="5706664" y="1729925"/>
            <a:ext cx="1332900" cy="469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</a:t>
            </a:r>
          </a:p>
        </p:txBody>
      </p:sp>
      <p:sp>
        <p:nvSpPr>
          <p:cNvPr id="708" name="Shape 708"/>
          <p:cNvSpPr/>
          <p:nvPr/>
        </p:nvSpPr>
        <p:spPr>
          <a:xfrm>
            <a:off x="5820150" y="2504075"/>
            <a:ext cx="464700" cy="14811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Shape 709"/>
          <p:cNvSpPr/>
          <p:nvPr/>
        </p:nvSpPr>
        <p:spPr>
          <a:xfrm>
            <a:off x="6500275" y="3577600"/>
            <a:ext cx="464700" cy="1481100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10" name="Shape 710"/>
          <p:cNvCxnSpPr/>
          <p:nvPr/>
        </p:nvCxnSpPr>
        <p:spPr>
          <a:xfrm rot="10800000" flipH="1">
            <a:off x="1190025" y="2948825"/>
            <a:ext cx="1765500" cy="2400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11" name="Shape 711"/>
          <p:cNvCxnSpPr/>
          <p:nvPr/>
        </p:nvCxnSpPr>
        <p:spPr>
          <a:xfrm rot="10800000" flipH="1">
            <a:off x="3539650" y="2536500"/>
            <a:ext cx="2179200" cy="3915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12" name="Shape 712"/>
          <p:cNvCxnSpPr/>
          <p:nvPr/>
        </p:nvCxnSpPr>
        <p:spPr>
          <a:xfrm rot="10800000" flipH="1">
            <a:off x="3559975" y="4004425"/>
            <a:ext cx="2168400" cy="527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13" name="Shape 713"/>
          <p:cNvCxnSpPr/>
          <p:nvPr/>
        </p:nvCxnSpPr>
        <p:spPr>
          <a:xfrm>
            <a:off x="1225025" y="3731725"/>
            <a:ext cx="1720800" cy="8100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14" name="Shape 714"/>
          <p:cNvCxnSpPr/>
          <p:nvPr/>
        </p:nvCxnSpPr>
        <p:spPr>
          <a:xfrm>
            <a:off x="1218800" y="4282650"/>
            <a:ext cx="1679100" cy="2592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15" name="Shape 715"/>
          <p:cNvCxnSpPr/>
          <p:nvPr/>
        </p:nvCxnSpPr>
        <p:spPr>
          <a:xfrm rot="10800000" flipH="1">
            <a:off x="1209200" y="2996875"/>
            <a:ext cx="1784700" cy="6813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16" name="Shape 716"/>
          <p:cNvCxnSpPr/>
          <p:nvPr/>
        </p:nvCxnSpPr>
        <p:spPr>
          <a:xfrm>
            <a:off x="3503925" y="4562400"/>
            <a:ext cx="2157300" cy="5838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17" name="Shape 717"/>
          <p:cNvCxnSpPr/>
          <p:nvPr/>
        </p:nvCxnSpPr>
        <p:spPr>
          <a:xfrm>
            <a:off x="3559975" y="2948825"/>
            <a:ext cx="2120400" cy="5472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718" name="Shape 718"/>
          <p:cNvSpPr txBox="1"/>
          <p:nvPr/>
        </p:nvSpPr>
        <p:spPr>
          <a:xfrm>
            <a:off x="7217150" y="2363650"/>
            <a:ext cx="1821300" cy="150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 contains copies of the filter weighted by the input, summing at where at overlaps in the output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Need to crop one pixel from output to make output exactly 2x input</a:t>
            </a:r>
          </a:p>
        </p:txBody>
      </p:sp>
      <p:sp>
        <p:nvSpPr>
          <p:cNvPr id="21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982505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F6362-350C-1344-900F-A8790370B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7FA937-A40C-5F4F-9659-51E99FE1B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FFC638-54BD-BB4E-980D-89B2832DA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ECF0AF8-FB5C-1A4F-9534-A468442E3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5988"/>
            <a:ext cx="9144000" cy="502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DA78D81E-07B1-8C42-9A31-8580AC33CC89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Figure Credit: https://</a:t>
            </a:r>
            <a:r>
              <a:rPr lang="en-US" sz="1200" dirty="0" err="1"/>
              <a:t>medium.com</a:t>
            </a:r>
            <a:r>
              <a:rPr lang="en-US" sz="1200" dirty="0"/>
              <a:t>/apache-</a:t>
            </a:r>
            <a:r>
              <a:rPr lang="en-US" sz="1200" dirty="0" err="1"/>
              <a:t>mxnet</a:t>
            </a:r>
            <a:r>
              <a:rPr lang="en-US" sz="1200" dirty="0"/>
              <a:t>/transposed-convolutions-explained-with-ms-excel-52d13030c7e8</a:t>
            </a:r>
          </a:p>
        </p:txBody>
      </p:sp>
    </p:spTree>
    <p:extLst>
      <p:ext uri="{BB962C8B-B14F-4D97-AF65-F5344CB8AC3E}">
        <p14:creationId xmlns:p14="http://schemas.microsoft.com/office/powerpoint/2010/main" val="10793093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Transposed Convolution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https://distill.pub/2016/deconv-checkerboard/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459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06924-F12C-5642-8EF6-B012AF981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F4CD93-D20C-4547-A1B0-83C7713EF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3DE5D5-D61B-114C-B152-02C6B5821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54A04F-688C-DB43-92CC-D79F54A04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689"/>
            <a:ext cx="9144000" cy="464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1858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Shape 771"/>
          <p:cNvSpPr/>
          <p:nvPr/>
        </p:nvSpPr>
        <p:spPr>
          <a:xfrm>
            <a:off x="2406100" y="2536475"/>
            <a:ext cx="389700" cy="1525500"/>
          </a:xfrm>
          <a:prstGeom prst="cube">
            <a:avLst>
              <a:gd name="adj" fmla="val 7878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Shape 772"/>
          <p:cNvSpPr/>
          <p:nvPr/>
        </p:nvSpPr>
        <p:spPr>
          <a:xfrm>
            <a:off x="2558500" y="2536475"/>
            <a:ext cx="389700" cy="1525500"/>
          </a:xfrm>
          <a:prstGeom prst="cube">
            <a:avLst>
              <a:gd name="adj" fmla="val 78785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Shape 774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Semantic Segmentation Idea: Fully Convolutional</a:t>
            </a:r>
          </a:p>
        </p:txBody>
      </p:sp>
      <p:pic>
        <p:nvPicPr>
          <p:cNvPr id="775" name="Shape 7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776" y="2830965"/>
            <a:ext cx="1794825" cy="1196074"/>
          </a:xfrm>
          <a:prstGeom prst="rect">
            <a:avLst/>
          </a:prstGeom>
          <a:noFill/>
          <a:ln>
            <a:noFill/>
          </a:ln>
        </p:spPr>
      </p:pic>
      <p:sp>
        <p:nvSpPr>
          <p:cNvPr id="776" name="Shape 776"/>
          <p:cNvSpPr txBox="1"/>
          <p:nvPr/>
        </p:nvSpPr>
        <p:spPr>
          <a:xfrm>
            <a:off x="666850" y="4061975"/>
            <a:ext cx="9600" cy="3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Shape 777"/>
          <p:cNvSpPr txBox="1"/>
          <p:nvPr/>
        </p:nvSpPr>
        <p:spPr>
          <a:xfrm>
            <a:off x="546087" y="4061975"/>
            <a:ext cx="10842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x H x W</a:t>
            </a:r>
          </a:p>
        </p:txBody>
      </p:sp>
      <p:sp>
        <p:nvSpPr>
          <p:cNvPr id="778" name="Shape 778"/>
          <p:cNvSpPr/>
          <p:nvPr/>
        </p:nvSpPr>
        <p:spPr>
          <a:xfrm>
            <a:off x="2756050" y="2908925"/>
            <a:ext cx="483600" cy="857400"/>
          </a:xfrm>
          <a:prstGeom prst="cube">
            <a:avLst>
              <a:gd name="adj" fmla="val 4876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79" name="Shape 779"/>
          <p:cNvGrpSpPr/>
          <p:nvPr/>
        </p:nvGrpSpPr>
        <p:grpSpPr>
          <a:xfrm>
            <a:off x="7155254" y="2597364"/>
            <a:ext cx="1935845" cy="1437961"/>
            <a:chOff x="3688175" y="943350"/>
            <a:chExt cx="5279100" cy="3521825"/>
          </a:xfrm>
        </p:grpSpPr>
        <p:sp>
          <p:nvSpPr>
            <p:cNvPr id="780" name="Shape 780"/>
            <p:cNvSpPr/>
            <p:nvPr/>
          </p:nvSpPr>
          <p:spPr>
            <a:xfrm>
              <a:off x="3688175" y="952350"/>
              <a:ext cx="5279100" cy="3495000"/>
            </a:xfrm>
            <a:prstGeom prst="rect">
              <a:avLst/>
            </a:prstGeom>
            <a:solidFill>
              <a:srgbClr val="3D85C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Shape 781"/>
            <p:cNvSpPr/>
            <p:nvPr/>
          </p:nvSpPr>
          <p:spPr>
            <a:xfrm>
              <a:off x="3693375" y="2273025"/>
              <a:ext cx="5264775" cy="2183175"/>
            </a:xfrm>
            <a:custGeom>
              <a:avLst/>
              <a:gdLst/>
              <a:ahLst/>
              <a:cxnLst/>
              <a:rect l="0" t="0" r="0" b="0"/>
              <a:pathLst>
                <a:path w="210591" h="87327" extrusionOk="0">
                  <a:moveTo>
                    <a:pt x="210232" y="22281"/>
                  </a:moveTo>
                  <a:lnTo>
                    <a:pt x="164951" y="19047"/>
                  </a:lnTo>
                  <a:lnTo>
                    <a:pt x="35937" y="6109"/>
                  </a:lnTo>
                  <a:lnTo>
                    <a:pt x="16890" y="719"/>
                  </a:lnTo>
                  <a:lnTo>
                    <a:pt x="19765" y="6828"/>
                  </a:lnTo>
                  <a:lnTo>
                    <a:pt x="3953" y="2875"/>
                  </a:lnTo>
                  <a:lnTo>
                    <a:pt x="6109" y="719"/>
                  </a:lnTo>
                  <a:lnTo>
                    <a:pt x="0" y="0"/>
                  </a:lnTo>
                  <a:lnTo>
                    <a:pt x="0" y="87327"/>
                  </a:lnTo>
                  <a:lnTo>
                    <a:pt x="210591" y="86968"/>
                  </a:ln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</p:sp>
        <p:sp>
          <p:nvSpPr>
            <p:cNvPr id="782" name="Shape 782"/>
            <p:cNvSpPr/>
            <p:nvPr/>
          </p:nvSpPr>
          <p:spPr>
            <a:xfrm>
              <a:off x="3702350" y="943350"/>
              <a:ext cx="5255800" cy="1922625"/>
            </a:xfrm>
            <a:custGeom>
              <a:avLst/>
              <a:gdLst/>
              <a:ahLst/>
              <a:cxnLst/>
              <a:rect l="0" t="0" r="0" b="0"/>
              <a:pathLst>
                <a:path w="210232" h="76905" extrusionOk="0">
                  <a:moveTo>
                    <a:pt x="210232" y="43843"/>
                  </a:moveTo>
                  <a:lnTo>
                    <a:pt x="202326" y="43843"/>
                  </a:lnTo>
                  <a:lnTo>
                    <a:pt x="196936" y="49593"/>
                  </a:lnTo>
                  <a:lnTo>
                    <a:pt x="191545" y="45999"/>
                  </a:lnTo>
                  <a:lnTo>
                    <a:pt x="186514" y="48156"/>
                  </a:lnTo>
                  <a:lnTo>
                    <a:pt x="183280" y="38093"/>
                  </a:lnTo>
                  <a:lnTo>
                    <a:pt x="181123" y="43125"/>
                  </a:lnTo>
                  <a:lnTo>
                    <a:pt x="168905" y="37015"/>
                  </a:lnTo>
                  <a:lnTo>
                    <a:pt x="152374" y="53906"/>
                  </a:lnTo>
                  <a:lnTo>
                    <a:pt x="155249" y="44562"/>
                  </a:lnTo>
                  <a:lnTo>
                    <a:pt x="152014" y="37015"/>
                  </a:lnTo>
                  <a:lnTo>
                    <a:pt x="148420" y="46718"/>
                  </a:lnTo>
                  <a:lnTo>
                    <a:pt x="145186" y="37734"/>
                  </a:lnTo>
                  <a:lnTo>
                    <a:pt x="141952" y="47437"/>
                  </a:lnTo>
                  <a:lnTo>
                    <a:pt x="142311" y="53187"/>
                  </a:lnTo>
                  <a:lnTo>
                    <a:pt x="107093" y="41687"/>
                  </a:lnTo>
                  <a:lnTo>
                    <a:pt x="103858" y="34140"/>
                  </a:lnTo>
                  <a:lnTo>
                    <a:pt x="117874" y="32343"/>
                  </a:lnTo>
                  <a:lnTo>
                    <a:pt x="120030" y="24437"/>
                  </a:lnTo>
                  <a:lnTo>
                    <a:pt x="123983" y="18687"/>
                  </a:lnTo>
                  <a:lnTo>
                    <a:pt x="131171" y="17969"/>
                  </a:lnTo>
                  <a:lnTo>
                    <a:pt x="126858" y="9703"/>
                  </a:lnTo>
                  <a:lnTo>
                    <a:pt x="125061" y="3594"/>
                  </a:lnTo>
                  <a:lnTo>
                    <a:pt x="126858" y="0"/>
                  </a:lnTo>
                  <a:lnTo>
                    <a:pt x="3594" y="0"/>
                  </a:lnTo>
                  <a:lnTo>
                    <a:pt x="4313" y="3594"/>
                  </a:lnTo>
                  <a:lnTo>
                    <a:pt x="0" y="7187"/>
                  </a:lnTo>
                  <a:lnTo>
                    <a:pt x="0" y="72593"/>
                  </a:lnTo>
                  <a:lnTo>
                    <a:pt x="210232" y="76905"/>
                  </a:lnTo>
                  <a:close/>
                </a:path>
              </a:pathLst>
            </a:custGeom>
            <a:solidFill>
              <a:srgbClr val="C27BA0"/>
            </a:solidFill>
            <a:ln>
              <a:noFill/>
            </a:ln>
          </p:spPr>
        </p:sp>
        <p:sp>
          <p:nvSpPr>
            <p:cNvPr id="783" name="Shape 783"/>
            <p:cNvSpPr/>
            <p:nvPr/>
          </p:nvSpPr>
          <p:spPr>
            <a:xfrm>
              <a:off x="4313275" y="970300"/>
              <a:ext cx="3764425" cy="3494875"/>
            </a:xfrm>
            <a:custGeom>
              <a:avLst/>
              <a:gdLst/>
              <a:ahLst/>
              <a:cxnLst/>
              <a:rect l="0" t="0" r="0" b="0"/>
              <a:pathLst>
                <a:path w="150577" h="139795" extrusionOk="0">
                  <a:moveTo>
                    <a:pt x="46359" y="0"/>
                  </a:moveTo>
                  <a:lnTo>
                    <a:pt x="34859" y="2156"/>
                  </a:lnTo>
                  <a:lnTo>
                    <a:pt x="28391" y="11141"/>
                  </a:lnTo>
                  <a:lnTo>
                    <a:pt x="25156" y="17609"/>
                  </a:lnTo>
                  <a:lnTo>
                    <a:pt x="14016" y="13656"/>
                  </a:lnTo>
                  <a:lnTo>
                    <a:pt x="4672" y="14016"/>
                  </a:lnTo>
                  <a:lnTo>
                    <a:pt x="0" y="18687"/>
                  </a:lnTo>
                  <a:lnTo>
                    <a:pt x="3954" y="25515"/>
                  </a:lnTo>
                  <a:lnTo>
                    <a:pt x="11500" y="32343"/>
                  </a:lnTo>
                  <a:lnTo>
                    <a:pt x="15453" y="33062"/>
                  </a:lnTo>
                  <a:lnTo>
                    <a:pt x="12219" y="37375"/>
                  </a:lnTo>
                  <a:lnTo>
                    <a:pt x="13657" y="46718"/>
                  </a:lnTo>
                  <a:lnTo>
                    <a:pt x="12578" y="52828"/>
                  </a:lnTo>
                  <a:lnTo>
                    <a:pt x="11860" y="64687"/>
                  </a:lnTo>
                  <a:lnTo>
                    <a:pt x="14735" y="78702"/>
                  </a:lnTo>
                  <a:lnTo>
                    <a:pt x="19406" y="83374"/>
                  </a:lnTo>
                  <a:lnTo>
                    <a:pt x="22641" y="97390"/>
                  </a:lnTo>
                  <a:lnTo>
                    <a:pt x="23000" y="109968"/>
                  </a:lnTo>
                  <a:lnTo>
                    <a:pt x="23360" y="119671"/>
                  </a:lnTo>
                  <a:lnTo>
                    <a:pt x="20485" y="130811"/>
                  </a:lnTo>
                  <a:lnTo>
                    <a:pt x="17969" y="138717"/>
                  </a:lnTo>
                  <a:lnTo>
                    <a:pt x="29828" y="139436"/>
                  </a:lnTo>
                  <a:lnTo>
                    <a:pt x="29469" y="129733"/>
                  </a:lnTo>
                  <a:lnTo>
                    <a:pt x="29469" y="117155"/>
                  </a:lnTo>
                  <a:lnTo>
                    <a:pt x="33781" y="118233"/>
                  </a:lnTo>
                  <a:lnTo>
                    <a:pt x="32344" y="112843"/>
                  </a:lnTo>
                  <a:lnTo>
                    <a:pt x="33422" y="104218"/>
                  </a:lnTo>
                  <a:lnTo>
                    <a:pt x="31984" y="94515"/>
                  </a:lnTo>
                  <a:lnTo>
                    <a:pt x="32703" y="89843"/>
                  </a:lnTo>
                  <a:lnTo>
                    <a:pt x="35578" y="96312"/>
                  </a:lnTo>
                  <a:lnTo>
                    <a:pt x="36297" y="105296"/>
                  </a:lnTo>
                  <a:lnTo>
                    <a:pt x="35938" y="112483"/>
                  </a:lnTo>
                  <a:lnTo>
                    <a:pt x="39172" y="113202"/>
                  </a:lnTo>
                  <a:lnTo>
                    <a:pt x="43484" y="111765"/>
                  </a:lnTo>
                  <a:lnTo>
                    <a:pt x="40969" y="102062"/>
                  </a:lnTo>
                  <a:lnTo>
                    <a:pt x="44203" y="104218"/>
                  </a:lnTo>
                  <a:lnTo>
                    <a:pt x="51031" y="93796"/>
                  </a:lnTo>
                  <a:lnTo>
                    <a:pt x="52828" y="108890"/>
                  </a:lnTo>
                  <a:lnTo>
                    <a:pt x="56781" y="122186"/>
                  </a:lnTo>
                  <a:lnTo>
                    <a:pt x="59297" y="139795"/>
                  </a:lnTo>
                  <a:lnTo>
                    <a:pt x="69359" y="139077"/>
                  </a:lnTo>
                  <a:lnTo>
                    <a:pt x="65765" y="129014"/>
                  </a:lnTo>
                  <a:lnTo>
                    <a:pt x="63609" y="120749"/>
                  </a:lnTo>
                  <a:lnTo>
                    <a:pt x="64687" y="114280"/>
                  </a:lnTo>
                  <a:lnTo>
                    <a:pt x="63250" y="106374"/>
                  </a:lnTo>
                  <a:lnTo>
                    <a:pt x="63609" y="88405"/>
                  </a:lnTo>
                  <a:lnTo>
                    <a:pt x="65765" y="104218"/>
                  </a:lnTo>
                  <a:lnTo>
                    <a:pt x="66125" y="114999"/>
                  </a:lnTo>
                  <a:lnTo>
                    <a:pt x="71156" y="113921"/>
                  </a:lnTo>
                  <a:lnTo>
                    <a:pt x="69000" y="98468"/>
                  </a:lnTo>
                  <a:lnTo>
                    <a:pt x="70437" y="91999"/>
                  </a:lnTo>
                  <a:lnTo>
                    <a:pt x="69359" y="87687"/>
                  </a:lnTo>
                  <a:lnTo>
                    <a:pt x="76906" y="88046"/>
                  </a:lnTo>
                  <a:lnTo>
                    <a:pt x="80859" y="107093"/>
                  </a:lnTo>
                  <a:lnTo>
                    <a:pt x="81218" y="111765"/>
                  </a:lnTo>
                  <a:lnTo>
                    <a:pt x="83015" y="113561"/>
                  </a:lnTo>
                  <a:lnTo>
                    <a:pt x="81937" y="126858"/>
                  </a:lnTo>
                  <a:lnTo>
                    <a:pt x="83375" y="131530"/>
                  </a:lnTo>
                  <a:lnTo>
                    <a:pt x="83734" y="136921"/>
                  </a:lnTo>
                  <a:lnTo>
                    <a:pt x="92359" y="137639"/>
                  </a:lnTo>
                  <a:lnTo>
                    <a:pt x="90562" y="129014"/>
                  </a:lnTo>
                  <a:lnTo>
                    <a:pt x="87328" y="116436"/>
                  </a:lnTo>
                  <a:lnTo>
                    <a:pt x="90562" y="107452"/>
                  </a:lnTo>
                  <a:lnTo>
                    <a:pt x="87328" y="93796"/>
                  </a:lnTo>
                  <a:lnTo>
                    <a:pt x="93437" y="102062"/>
                  </a:lnTo>
                  <a:lnTo>
                    <a:pt x="98828" y="103499"/>
                  </a:lnTo>
                  <a:lnTo>
                    <a:pt x="102781" y="98108"/>
                  </a:lnTo>
                  <a:lnTo>
                    <a:pt x="103140" y="110327"/>
                  </a:lnTo>
                  <a:lnTo>
                    <a:pt x="106015" y="118593"/>
                  </a:lnTo>
                  <a:lnTo>
                    <a:pt x="107452" y="131171"/>
                  </a:lnTo>
                  <a:lnTo>
                    <a:pt x="109968" y="136202"/>
                  </a:lnTo>
                  <a:lnTo>
                    <a:pt x="115359" y="136921"/>
                  </a:lnTo>
                  <a:lnTo>
                    <a:pt x="116796" y="132249"/>
                  </a:lnTo>
                  <a:lnTo>
                    <a:pt x="111046" y="118593"/>
                  </a:lnTo>
                  <a:lnTo>
                    <a:pt x="111406" y="108530"/>
                  </a:lnTo>
                  <a:lnTo>
                    <a:pt x="111765" y="93437"/>
                  </a:lnTo>
                  <a:lnTo>
                    <a:pt x="115718" y="95952"/>
                  </a:lnTo>
                  <a:lnTo>
                    <a:pt x="117155" y="91280"/>
                  </a:lnTo>
                  <a:lnTo>
                    <a:pt x="133327" y="97390"/>
                  </a:lnTo>
                  <a:lnTo>
                    <a:pt x="140155" y="101343"/>
                  </a:lnTo>
                  <a:lnTo>
                    <a:pt x="148421" y="97390"/>
                  </a:lnTo>
                  <a:lnTo>
                    <a:pt x="149858" y="93437"/>
                  </a:lnTo>
                  <a:lnTo>
                    <a:pt x="140515" y="70796"/>
                  </a:lnTo>
                  <a:lnTo>
                    <a:pt x="142311" y="64687"/>
                  </a:lnTo>
                  <a:lnTo>
                    <a:pt x="148780" y="63249"/>
                  </a:lnTo>
                  <a:lnTo>
                    <a:pt x="150577" y="57499"/>
                  </a:lnTo>
                  <a:lnTo>
                    <a:pt x="143390" y="53906"/>
                  </a:lnTo>
                  <a:lnTo>
                    <a:pt x="136921" y="54625"/>
                  </a:lnTo>
                  <a:lnTo>
                    <a:pt x="131171" y="43484"/>
                  </a:lnTo>
                  <a:lnTo>
                    <a:pt x="118952" y="49593"/>
                  </a:lnTo>
                  <a:lnTo>
                    <a:pt x="105296" y="42406"/>
                  </a:lnTo>
                  <a:lnTo>
                    <a:pt x="100265" y="37734"/>
                  </a:lnTo>
                  <a:lnTo>
                    <a:pt x="91640" y="34859"/>
                  </a:lnTo>
                  <a:lnTo>
                    <a:pt x="81218" y="40250"/>
                  </a:lnTo>
                  <a:lnTo>
                    <a:pt x="72234" y="40250"/>
                  </a:lnTo>
                  <a:lnTo>
                    <a:pt x="61812" y="43843"/>
                  </a:lnTo>
                  <a:lnTo>
                    <a:pt x="62172" y="37734"/>
                  </a:lnTo>
                  <a:lnTo>
                    <a:pt x="70437" y="36656"/>
                  </a:lnTo>
                  <a:lnTo>
                    <a:pt x="82296" y="26594"/>
                  </a:lnTo>
                  <a:lnTo>
                    <a:pt x="83734" y="22281"/>
                  </a:lnTo>
                  <a:lnTo>
                    <a:pt x="77984" y="17969"/>
                  </a:lnTo>
                  <a:lnTo>
                    <a:pt x="70437" y="16891"/>
                  </a:lnTo>
                  <a:lnTo>
                    <a:pt x="65047" y="20484"/>
                  </a:lnTo>
                  <a:lnTo>
                    <a:pt x="64328" y="15812"/>
                  </a:lnTo>
                  <a:lnTo>
                    <a:pt x="60734" y="11141"/>
                  </a:lnTo>
                  <a:lnTo>
                    <a:pt x="59297" y="6469"/>
                  </a:lnTo>
                  <a:lnTo>
                    <a:pt x="54625" y="719"/>
                  </a:lnTo>
                  <a:close/>
                </a:path>
              </a:pathLst>
            </a:custGeom>
            <a:solidFill>
              <a:srgbClr val="7F6000"/>
            </a:solidFill>
            <a:ln>
              <a:noFill/>
            </a:ln>
          </p:spPr>
        </p:sp>
      </p:grpSp>
      <p:sp>
        <p:nvSpPr>
          <p:cNvPr id="784" name="Shape 784"/>
          <p:cNvSpPr txBox="1"/>
          <p:nvPr/>
        </p:nvSpPr>
        <p:spPr>
          <a:xfrm>
            <a:off x="7601775" y="4162775"/>
            <a:ext cx="11481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Predictions: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 x W</a:t>
            </a:r>
          </a:p>
        </p:txBody>
      </p:sp>
      <p:sp>
        <p:nvSpPr>
          <p:cNvPr id="785" name="Shape 785"/>
          <p:cNvSpPr txBox="1"/>
          <p:nvPr/>
        </p:nvSpPr>
        <p:spPr>
          <a:xfrm>
            <a:off x="2134875" y="1768775"/>
            <a:ext cx="48297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Design network as a bunch of convolutional layers, with </a:t>
            </a:r>
            <a:r>
              <a:rPr lang="en" sz="1400" b="1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downsampling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" sz="14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upsampling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inside the network!</a:t>
            </a:r>
          </a:p>
        </p:txBody>
      </p:sp>
      <p:sp>
        <p:nvSpPr>
          <p:cNvPr id="786" name="Shape 786"/>
          <p:cNvSpPr/>
          <p:nvPr/>
        </p:nvSpPr>
        <p:spPr>
          <a:xfrm>
            <a:off x="3060850" y="2908925"/>
            <a:ext cx="483600" cy="857400"/>
          </a:xfrm>
          <a:prstGeom prst="cube">
            <a:avLst>
              <a:gd name="adj" fmla="val 4876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7" name="Shape 787"/>
          <p:cNvSpPr/>
          <p:nvPr/>
        </p:nvSpPr>
        <p:spPr>
          <a:xfrm>
            <a:off x="3365650" y="2908925"/>
            <a:ext cx="483600" cy="857400"/>
          </a:xfrm>
          <a:prstGeom prst="cube">
            <a:avLst>
              <a:gd name="adj" fmla="val 48764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Shape 788"/>
          <p:cNvSpPr/>
          <p:nvPr/>
        </p:nvSpPr>
        <p:spPr>
          <a:xfrm>
            <a:off x="3657087" y="3105950"/>
            <a:ext cx="650400" cy="526500"/>
          </a:xfrm>
          <a:prstGeom prst="cube">
            <a:avLst>
              <a:gd name="adj" fmla="val 30322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9" name="Shape 789"/>
          <p:cNvSpPr/>
          <p:nvPr/>
        </p:nvSpPr>
        <p:spPr>
          <a:xfrm>
            <a:off x="4194412" y="3105950"/>
            <a:ext cx="650400" cy="526500"/>
          </a:xfrm>
          <a:prstGeom prst="cube">
            <a:avLst>
              <a:gd name="adj" fmla="val 30322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0" name="Shape 790"/>
          <p:cNvSpPr/>
          <p:nvPr/>
        </p:nvSpPr>
        <p:spPr>
          <a:xfrm>
            <a:off x="4813450" y="2908925"/>
            <a:ext cx="483600" cy="857400"/>
          </a:xfrm>
          <a:prstGeom prst="cube">
            <a:avLst>
              <a:gd name="adj" fmla="val 48764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1" name="Shape 791"/>
          <p:cNvSpPr/>
          <p:nvPr/>
        </p:nvSpPr>
        <p:spPr>
          <a:xfrm>
            <a:off x="5118250" y="2908925"/>
            <a:ext cx="483600" cy="857400"/>
          </a:xfrm>
          <a:prstGeom prst="cube">
            <a:avLst>
              <a:gd name="adj" fmla="val 4876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2" name="Shape 792"/>
          <p:cNvSpPr/>
          <p:nvPr/>
        </p:nvSpPr>
        <p:spPr>
          <a:xfrm>
            <a:off x="5423050" y="2908925"/>
            <a:ext cx="483600" cy="857400"/>
          </a:xfrm>
          <a:prstGeom prst="cube">
            <a:avLst>
              <a:gd name="adj" fmla="val 4876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Shape 793"/>
          <p:cNvSpPr/>
          <p:nvPr/>
        </p:nvSpPr>
        <p:spPr>
          <a:xfrm>
            <a:off x="5835100" y="2536475"/>
            <a:ext cx="389700" cy="1525500"/>
          </a:xfrm>
          <a:prstGeom prst="cube">
            <a:avLst>
              <a:gd name="adj" fmla="val 78785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4" name="Shape 794"/>
          <p:cNvSpPr/>
          <p:nvPr/>
        </p:nvSpPr>
        <p:spPr>
          <a:xfrm>
            <a:off x="5987500" y="2536475"/>
            <a:ext cx="389700" cy="1525500"/>
          </a:xfrm>
          <a:prstGeom prst="cube">
            <a:avLst>
              <a:gd name="adj" fmla="val 7878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5" name="Shape 795"/>
          <p:cNvSpPr txBox="1"/>
          <p:nvPr/>
        </p:nvSpPr>
        <p:spPr>
          <a:xfrm>
            <a:off x="1791574" y="4092000"/>
            <a:ext cx="14844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High-res: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H/2 x W/2</a:t>
            </a:r>
          </a:p>
        </p:txBody>
      </p:sp>
      <p:sp>
        <p:nvSpPr>
          <p:cNvPr id="796" name="Shape 796"/>
          <p:cNvSpPr txBox="1"/>
          <p:nvPr/>
        </p:nvSpPr>
        <p:spPr>
          <a:xfrm>
            <a:off x="5330974" y="4092000"/>
            <a:ext cx="14844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High-res: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H/2 x W/2</a:t>
            </a:r>
          </a:p>
        </p:txBody>
      </p:sp>
      <p:sp>
        <p:nvSpPr>
          <p:cNvPr id="797" name="Shape 797"/>
          <p:cNvSpPr txBox="1"/>
          <p:nvPr/>
        </p:nvSpPr>
        <p:spPr>
          <a:xfrm>
            <a:off x="2871999" y="2340282"/>
            <a:ext cx="14844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Med-res: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H/4 x W/4</a:t>
            </a:r>
          </a:p>
        </p:txBody>
      </p:sp>
      <p:sp>
        <p:nvSpPr>
          <p:cNvPr id="798" name="Shape 798"/>
          <p:cNvSpPr txBox="1"/>
          <p:nvPr/>
        </p:nvSpPr>
        <p:spPr>
          <a:xfrm>
            <a:off x="4548399" y="2340282"/>
            <a:ext cx="14844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Med-res: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H/4 x W/4</a:t>
            </a:r>
          </a:p>
        </p:txBody>
      </p:sp>
      <p:sp>
        <p:nvSpPr>
          <p:cNvPr id="799" name="Shape 799"/>
          <p:cNvSpPr txBox="1"/>
          <p:nvPr/>
        </p:nvSpPr>
        <p:spPr>
          <a:xfrm>
            <a:off x="3521099" y="3606825"/>
            <a:ext cx="1484400" cy="54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Low-res: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H/4 x W/4</a:t>
            </a:r>
          </a:p>
        </p:txBody>
      </p:sp>
      <p:sp>
        <p:nvSpPr>
          <p:cNvPr id="800" name="Shape 800"/>
          <p:cNvSpPr txBox="1"/>
          <p:nvPr/>
        </p:nvSpPr>
        <p:spPr>
          <a:xfrm>
            <a:off x="-28900" y="5081625"/>
            <a:ext cx="5951700" cy="30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Long, Shelhamer, and Darrell, “Fully Convolutional Networks for Semantic Segmentation”, CVPR 2015</a:t>
            </a:r>
            <a:b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Noh et al, “Learning Deconvolution Network for Semantic Segmentation”, ICCV 2015</a:t>
            </a:r>
          </a:p>
        </p:txBody>
      </p:sp>
      <p:sp>
        <p:nvSpPr>
          <p:cNvPr id="801" name="Shape 801"/>
          <p:cNvSpPr txBox="1"/>
          <p:nvPr/>
        </p:nvSpPr>
        <p:spPr>
          <a:xfrm>
            <a:off x="309925" y="1803675"/>
            <a:ext cx="1899900" cy="69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Downsampling</a:t>
            </a:r>
            <a:r>
              <a:rPr lang="en" sz="1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Pooling, strided convolution</a:t>
            </a:r>
          </a:p>
        </p:txBody>
      </p:sp>
      <p:sp>
        <p:nvSpPr>
          <p:cNvPr id="802" name="Shape 802"/>
          <p:cNvSpPr txBox="1"/>
          <p:nvPr/>
        </p:nvSpPr>
        <p:spPr>
          <a:xfrm>
            <a:off x="6901175" y="1668800"/>
            <a:ext cx="2132400" cy="78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Upsampling</a:t>
            </a: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Unpooling or strided transpose convolution</a:t>
            </a:r>
          </a:p>
        </p:txBody>
      </p:sp>
      <p:sp>
        <p:nvSpPr>
          <p:cNvPr id="3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866263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In-Network upsampling: “Unpooling”</a:t>
            </a:r>
          </a:p>
        </p:txBody>
      </p:sp>
      <p:graphicFrame>
        <p:nvGraphicFramePr>
          <p:cNvPr id="478" name="Shape 478"/>
          <p:cNvGraphicFramePr/>
          <p:nvPr/>
        </p:nvGraphicFramePr>
        <p:xfrm>
          <a:off x="1030550" y="2893025"/>
          <a:ext cx="765700" cy="9143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2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4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79" name="Shape 479"/>
          <p:cNvSpPr txBox="1"/>
          <p:nvPr/>
        </p:nvSpPr>
        <p:spPr>
          <a:xfrm>
            <a:off x="647650" y="4120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 2 x 2</a:t>
            </a:r>
          </a:p>
        </p:txBody>
      </p:sp>
      <p:sp>
        <p:nvSpPr>
          <p:cNvPr id="480" name="Shape 480"/>
          <p:cNvSpPr txBox="1"/>
          <p:nvPr/>
        </p:nvSpPr>
        <p:spPr>
          <a:xfrm>
            <a:off x="2641550" y="41204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Output: 4 x 4</a:t>
            </a:r>
          </a:p>
        </p:txBody>
      </p:sp>
      <p:graphicFrame>
        <p:nvGraphicFramePr>
          <p:cNvPr id="481" name="Shape 481"/>
          <p:cNvGraphicFramePr/>
          <p:nvPr/>
        </p:nvGraphicFramePr>
        <p:xfrm>
          <a:off x="2641600" y="2532375"/>
          <a:ext cx="15314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 dirty="0"/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 dirty="0"/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2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2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2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2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4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4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4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400" dirty="0"/>
                        <a:t>4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82" name="Shape 482"/>
          <p:cNvSpPr txBox="1"/>
          <p:nvPr/>
        </p:nvSpPr>
        <p:spPr>
          <a:xfrm>
            <a:off x="665200" y="2413275"/>
            <a:ext cx="1976400" cy="32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Nearest Neighbor</a:t>
            </a:r>
          </a:p>
        </p:txBody>
      </p:sp>
      <p:cxnSp>
        <p:nvCxnSpPr>
          <p:cNvPr id="483" name="Shape 483"/>
          <p:cNvCxnSpPr/>
          <p:nvPr/>
        </p:nvCxnSpPr>
        <p:spPr>
          <a:xfrm>
            <a:off x="2017500" y="3280300"/>
            <a:ext cx="460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graphicFrame>
        <p:nvGraphicFramePr>
          <p:cNvPr id="484" name="Shape 484"/>
          <p:cNvGraphicFramePr/>
          <p:nvPr/>
        </p:nvGraphicFramePr>
        <p:xfrm>
          <a:off x="5577425" y="2859725"/>
          <a:ext cx="765700" cy="9143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2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4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85" name="Shape 485"/>
          <p:cNvSpPr txBox="1"/>
          <p:nvPr/>
        </p:nvSpPr>
        <p:spPr>
          <a:xfrm>
            <a:off x="5194525" y="40871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Input: 2 x 2</a:t>
            </a:r>
          </a:p>
        </p:txBody>
      </p:sp>
      <p:sp>
        <p:nvSpPr>
          <p:cNvPr id="486" name="Shape 486"/>
          <p:cNvSpPr txBox="1"/>
          <p:nvPr/>
        </p:nvSpPr>
        <p:spPr>
          <a:xfrm>
            <a:off x="7188425" y="4087150"/>
            <a:ext cx="1531500" cy="36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Output: 4 x 4</a:t>
            </a:r>
          </a:p>
        </p:txBody>
      </p:sp>
      <p:graphicFrame>
        <p:nvGraphicFramePr>
          <p:cNvPr id="487" name="Shape 487"/>
          <p:cNvGraphicFramePr/>
          <p:nvPr/>
        </p:nvGraphicFramePr>
        <p:xfrm>
          <a:off x="7188475" y="2499075"/>
          <a:ext cx="15314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 dirty="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2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4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9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en" sz="1400" dirty="0"/>
                        <a:t>0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88" name="Shape 488"/>
          <p:cNvSpPr txBox="1"/>
          <p:nvPr/>
        </p:nvSpPr>
        <p:spPr>
          <a:xfrm>
            <a:off x="5212075" y="2379975"/>
            <a:ext cx="1976400" cy="32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“Bed of Nails”</a:t>
            </a:r>
          </a:p>
        </p:txBody>
      </p:sp>
      <p:cxnSp>
        <p:nvCxnSpPr>
          <p:cNvPr id="489" name="Shape 489"/>
          <p:cNvCxnSpPr/>
          <p:nvPr/>
        </p:nvCxnSpPr>
        <p:spPr>
          <a:xfrm>
            <a:off x="6564375" y="3247000"/>
            <a:ext cx="460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90" name="Shape 490"/>
          <p:cNvCxnSpPr/>
          <p:nvPr/>
        </p:nvCxnSpPr>
        <p:spPr>
          <a:xfrm>
            <a:off x="3397705" y="2536200"/>
            <a:ext cx="0" cy="1578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91" name="Shape 491"/>
          <p:cNvCxnSpPr/>
          <p:nvPr/>
        </p:nvCxnSpPr>
        <p:spPr>
          <a:xfrm rot="10800000">
            <a:off x="2630855" y="3317950"/>
            <a:ext cx="1550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92" name="Shape 492"/>
          <p:cNvCxnSpPr/>
          <p:nvPr/>
        </p:nvCxnSpPr>
        <p:spPr>
          <a:xfrm>
            <a:off x="7964907" y="2503470"/>
            <a:ext cx="0" cy="1578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93" name="Shape 493"/>
          <p:cNvCxnSpPr/>
          <p:nvPr/>
        </p:nvCxnSpPr>
        <p:spPr>
          <a:xfrm rot="10800000">
            <a:off x="7198057" y="3285220"/>
            <a:ext cx="1550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9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015462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this operation?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CF8949-FE37-F242-8B6B-EF5CE9B170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9971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deconvolution?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(Non-blind) Deconvolution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884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Toeplitz</a:t>
            </a:r>
            <a:r>
              <a:rPr lang="en-US" dirty="0"/>
              <a:t>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Diagonals are constants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A</a:t>
            </a:r>
            <a:r>
              <a:rPr lang="en-US" baseline="-25000" dirty="0" err="1"/>
              <a:t>ij</a:t>
            </a:r>
            <a:r>
              <a:rPr lang="en-US" dirty="0"/>
              <a:t> = </a:t>
            </a:r>
            <a:r>
              <a:rPr lang="en-US" dirty="0" err="1"/>
              <a:t>a</a:t>
            </a:r>
            <a:r>
              <a:rPr lang="en-US" baseline="-25000" dirty="0" err="1"/>
              <a:t>i</a:t>
            </a:r>
            <a:r>
              <a:rPr lang="en-US" baseline="-25000" dirty="0"/>
              <a:t>-j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1676400"/>
            <a:ext cx="2514600" cy="20558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300" y="4343400"/>
            <a:ext cx="4330700" cy="22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67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care?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(Discrete) Convolution = Matrix Multiplication </a:t>
            </a:r>
          </a:p>
          <a:p>
            <a:pPr lvl="1"/>
            <a:r>
              <a:rPr lang="en-US" dirty="0"/>
              <a:t>with </a:t>
            </a:r>
            <a:r>
              <a:rPr lang="en-US" dirty="0" err="1"/>
              <a:t>Toeplitz</a:t>
            </a:r>
            <a:r>
              <a:rPr lang="en-US" dirty="0"/>
              <a:t> Matrices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298700"/>
            <a:ext cx="6375400" cy="4559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FB4C5E-6206-F347-8A3C-3975766A1DE0}"/>
              </a:ext>
            </a:extLst>
          </p:cNvPr>
          <p:cNvSpPr txBox="1"/>
          <p:nvPr/>
        </p:nvSpPr>
        <p:spPr>
          <a:xfrm>
            <a:off x="3580756" y="3810000"/>
            <a:ext cx="97002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. . .</a:t>
            </a:r>
          </a:p>
        </p:txBody>
      </p:sp>
    </p:spTree>
    <p:extLst>
      <p:ext uri="{BB962C8B-B14F-4D97-AF65-F5344CB8AC3E}">
        <p14:creationId xmlns:p14="http://schemas.microsoft.com/office/powerpoint/2010/main" val="341911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pic>
        <p:nvPicPr>
          <p:cNvPr id="6" name="Picture 5" descr="Convolution_of_box_signal_with_itself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504698"/>
            <a:ext cx="5943600" cy="1866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" y="594360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"Convolution of box signal with itself2" by </a:t>
            </a:r>
            <a:r>
              <a:rPr lang="en-US" dirty="0" err="1"/>
              <a:t>Convolution_of_box_signal_with_itself.gif</a:t>
            </a:r>
            <a:r>
              <a:rPr lang="en-US" dirty="0"/>
              <a:t>: Brian </a:t>
            </a:r>
            <a:r>
              <a:rPr lang="en-US" dirty="0" err="1"/>
              <a:t>Ambergderivative</a:t>
            </a:r>
            <a:r>
              <a:rPr lang="en-US" dirty="0"/>
              <a:t> work: Tinos (talk) - </a:t>
            </a:r>
            <a:r>
              <a:rPr lang="en-US" dirty="0" err="1"/>
              <a:t>Convolution_of_box_signal_with_itself.gif</a:t>
            </a:r>
            <a:r>
              <a:rPr lang="en-US" dirty="0"/>
              <a:t>. Licensed under CC BY-SA 3.0 via Commons - https://</a:t>
            </a:r>
            <a:r>
              <a:rPr lang="en-US" dirty="0" err="1"/>
              <a:t>commons.wikimedia.org</a:t>
            </a:r>
            <a:r>
              <a:rPr lang="en-US" dirty="0"/>
              <a:t>/wiki/File:Convolution_of_box_signal_with_itself2.gif#/media/File:Convolution_of_box_signal_with_itself2.gif</a:t>
            </a:r>
          </a:p>
        </p:txBody>
      </p:sp>
      <p:pic>
        <p:nvPicPr>
          <p:cNvPr id="8" name="Picture 7" descr="Convolution_of_spiky_function_with_box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505200"/>
            <a:ext cx="59436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8851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pic>
        <p:nvPicPr>
          <p:cNvPr id="1026" name="Picture 2" descr="./_images/no_padding_no_stride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0"/>
            <a:ext cx="232410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417" y="5029200"/>
            <a:ext cx="7528983" cy="10657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90494"/>
            <a:ext cx="9144000" cy="2277012"/>
          </a:xfrm>
          <a:prstGeom prst="rect">
            <a:avLst/>
          </a:prstGeom>
        </p:spPr>
      </p:pic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Figure Credit: </a:t>
            </a:r>
            <a:r>
              <a:rPr lang="en-US" sz="1200" dirty="0" err="1"/>
              <a:t>Dumoulin</a:t>
            </a:r>
            <a:r>
              <a:rPr lang="en-US" sz="1200" dirty="0"/>
              <a:t> and </a:t>
            </a:r>
            <a:r>
              <a:rPr lang="en-US" sz="1200" dirty="0" err="1"/>
              <a:t>Visin</a:t>
            </a:r>
            <a:r>
              <a:rPr lang="en-US" sz="1200" dirty="0"/>
              <a:t>, https://</a:t>
            </a:r>
            <a:r>
              <a:rPr lang="en-US" sz="1200" dirty="0" err="1"/>
              <a:t>arxiv.org</a:t>
            </a:r>
            <a:r>
              <a:rPr lang="en-US" sz="1200" dirty="0"/>
              <a:t>/pdf/1603.07285.pdf</a:t>
            </a:r>
          </a:p>
        </p:txBody>
      </p:sp>
    </p:spTree>
    <p:extLst>
      <p:ext uri="{BB962C8B-B14F-4D97-AF65-F5344CB8AC3E}">
        <p14:creationId xmlns:p14="http://schemas.microsoft.com/office/powerpoint/2010/main" val="32277504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deconvolution?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(Non-blind) Deconvolution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905000"/>
            <a:ext cx="6375400" cy="4559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E73DE6-9B84-B84C-A4B6-7A43FA629405}"/>
              </a:ext>
            </a:extLst>
          </p:cNvPr>
          <p:cNvSpPr txBox="1"/>
          <p:nvPr/>
        </p:nvSpPr>
        <p:spPr>
          <a:xfrm>
            <a:off x="3580756" y="3424535"/>
            <a:ext cx="97002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. . .</a:t>
            </a:r>
          </a:p>
        </p:txBody>
      </p:sp>
    </p:spTree>
    <p:extLst>
      <p:ext uri="{BB962C8B-B14F-4D97-AF65-F5344CB8AC3E}">
        <p14:creationId xmlns:p14="http://schemas.microsoft.com/office/powerpoint/2010/main" val="7298252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sz="2300" dirty="0"/>
              <a:t>What does “deconvolution” have to do with “transposed convolution”?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24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49ADF-DA56-5E49-9FA7-B8490E537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2DC649-68C0-D646-8B47-D061410A5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2219C6-E1BF-9240-A099-BE738A882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30EBAA-357E-9744-BF09-02BAFCD86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689"/>
            <a:ext cx="9144000" cy="464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4246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Shape 701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Transpose Convolution: 1D Example</a:t>
            </a:r>
          </a:p>
        </p:txBody>
      </p:sp>
      <p:graphicFrame>
        <p:nvGraphicFramePr>
          <p:cNvPr id="702" name="Shape 702"/>
          <p:cNvGraphicFramePr/>
          <p:nvPr/>
        </p:nvGraphicFramePr>
        <p:xfrm>
          <a:off x="647701" y="3200400"/>
          <a:ext cx="500925" cy="10972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00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092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a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092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b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03" name="Shape 703"/>
          <p:cNvGraphicFramePr/>
          <p:nvPr/>
        </p:nvGraphicFramePr>
        <p:xfrm>
          <a:off x="3003001" y="2928000"/>
          <a:ext cx="500925" cy="164583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00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092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x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092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y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092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z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04" name="Shape 704"/>
          <p:cNvGraphicFramePr/>
          <p:nvPr/>
        </p:nvGraphicFramePr>
        <p:xfrm>
          <a:off x="5736451" y="2421150"/>
          <a:ext cx="1273325" cy="27430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73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092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 ax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092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 ay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092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az + bx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0925">
                <a:tc>
                  <a:txBody>
                    <a:bodyPr/>
                    <a:lstStyle/>
                    <a:p>
                      <a:pPr lvl="0" algn="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 by 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0925">
                <a:tc>
                  <a:txBody>
                    <a:bodyPr/>
                    <a:lstStyle/>
                    <a:p>
                      <a:pPr lvl="0" algn="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bz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05" name="Shape 705"/>
          <p:cNvSpPr txBox="1"/>
          <p:nvPr/>
        </p:nvSpPr>
        <p:spPr>
          <a:xfrm>
            <a:off x="324262" y="2199425"/>
            <a:ext cx="1147800" cy="469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</a:t>
            </a:r>
          </a:p>
        </p:txBody>
      </p:sp>
      <p:sp>
        <p:nvSpPr>
          <p:cNvPr id="706" name="Shape 706"/>
          <p:cNvSpPr txBox="1"/>
          <p:nvPr/>
        </p:nvSpPr>
        <p:spPr>
          <a:xfrm>
            <a:off x="2679550" y="2246275"/>
            <a:ext cx="1147800" cy="469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Filter</a:t>
            </a:r>
          </a:p>
        </p:txBody>
      </p:sp>
      <p:sp>
        <p:nvSpPr>
          <p:cNvPr id="707" name="Shape 707"/>
          <p:cNvSpPr txBox="1"/>
          <p:nvPr/>
        </p:nvSpPr>
        <p:spPr>
          <a:xfrm>
            <a:off x="5706664" y="1729925"/>
            <a:ext cx="1332900" cy="469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</a:t>
            </a:r>
          </a:p>
        </p:txBody>
      </p:sp>
      <p:sp>
        <p:nvSpPr>
          <p:cNvPr id="708" name="Shape 708"/>
          <p:cNvSpPr/>
          <p:nvPr/>
        </p:nvSpPr>
        <p:spPr>
          <a:xfrm>
            <a:off x="5820150" y="2504075"/>
            <a:ext cx="464700" cy="14811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Shape 709"/>
          <p:cNvSpPr/>
          <p:nvPr/>
        </p:nvSpPr>
        <p:spPr>
          <a:xfrm>
            <a:off x="6500275" y="3577600"/>
            <a:ext cx="464700" cy="1481100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10" name="Shape 710"/>
          <p:cNvCxnSpPr/>
          <p:nvPr/>
        </p:nvCxnSpPr>
        <p:spPr>
          <a:xfrm rot="10800000" flipH="1">
            <a:off x="1190025" y="2948825"/>
            <a:ext cx="1765500" cy="2400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11" name="Shape 711"/>
          <p:cNvCxnSpPr/>
          <p:nvPr/>
        </p:nvCxnSpPr>
        <p:spPr>
          <a:xfrm rot="10800000" flipH="1">
            <a:off x="3539650" y="2536500"/>
            <a:ext cx="2179200" cy="3915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12" name="Shape 712"/>
          <p:cNvCxnSpPr/>
          <p:nvPr/>
        </p:nvCxnSpPr>
        <p:spPr>
          <a:xfrm rot="10800000" flipH="1">
            <a:off x="3559975" y="4004425"/>
            <a:ext cx="2168400" cy="527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13" name="Shape 713"/>
          <p:cNvCxnSpPr/>
          <p:nvPr/>
        </p:nvCxnSpPr>
        <p:spPr>
          <a:xfrm>
            <a:off x="1225025" y="3731725"/>
            <a:ext cx="1720800" cy="8100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14" name="Shape 714"/>
          <p:cNvCxnSpPr/>
          <p:nvPr/>
        </p:nvCxnSpPr>
        <p:spPr>
          <a:xfrm>
            <a:off x="1218800" y="4282650"/>
            <a:ext cx="1679100" cy="2592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15" name="Shape 715"/>
          <p:cNvCxnSpPr/>
          <p:nvPr/>
        </p:nvCxnSpPr>
        <p:spPr>
          <a:xfrm rot="10800000" flipH="1">
            <a:off x="1209200" y="2996875"/>
            <a:ext cx="1784700" cy="6813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16" name="Shape 716"/>
          <p:cNvCxnSpPr/>
          <p:nvPr/>
        </p:nvCxnSpPr>
        <p:spPr>
          <a:xfrm>
            <a:off x="3503925" y="4562400"/>
            <a:ext cx="2157300" cy="5838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17" name="Shape 717"/>
          <p:cNvCxnSpPr/>
          <p:nvPr/>
        </p:nvCxnSpPr>
        <p:spPr>
          <a:xfrm>
            <a:off x="3559975" y="2948825"/>
            <a:ext cx="2120400" cy="5472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718" name="Shape 718"/>
          <p:cNvSpPr txBox="1"/>
          <p:nvPr/>
        </p:nvSpPr>
        <p:spPr>
          <a:xfrm>
            <a:off x="7217150" y="2363650"/>
            <a:ext cx="1821300" cy="150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 contains copies of the filter weighted by the input, summing at where at overlaps in the output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Need to crop one pixel from output to make output exactly 2x input</a:t>
            </a:r>
          </a:p>
        </p:txBody>
      </p:sp>
      <p:sp>
        <p:nvSpPr>
          <p:cNvPr id="21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24219279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5" name="Shape 7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250" y="2972176"/>
            <a:ext cx="4294499" cy="1612199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Shape 726"/>
          <p:cNvSpPr txBox="1"/>
          <p:nvPr/>
        </p:nvSpPr>
        <p:spPr>
          <a:xfrm>
            <a:off x="976125" y="1788525"/>
            <a:ext cx="2763300" cy="32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can express convolution in terms of a matrix multiplication </a:t>
            </a:r>
          </a:p>
        </p:txBody>
      </p:sp>
      <p:pic>
        <p:nvPicPr>
          <p:cNvPr id="727" name="Shape 7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9649" y="2363876"/>
            <a:ext cx="1705750" cy="461000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Shape 728"/>
          <p:cNvSpPr txBox="1"/>
          <p:nvPr/>
        </p:nvSpPr>
        <p:spPr>
          <a:xfrm>
            <a:off x="1129650" y="4705375"/>
            <a:ext cx="2763300" cy="58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Example: 1D conv, kernel size=3, stride=1, padding=1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729" y="3212752"/>
            <a:ext cx="2063267" cy="107899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 lvl="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3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lvl="2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lvl="3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lvl="4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lvl="5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lvl="6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lvl="7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lvl="8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 dirty="0"/>
              <a:t>“transposed convolution” is a convolution!</a:t>
            </a:r>
          </a:p>
        </p:txBody>
      </p:sp>
      <p:sp>
        <p:nvSpPr>
          <p:cNvPr id="1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5342086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5" name="Shape 7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250" y="2972176"/>
            <a:ext cx="4294499" cy="1612199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Shape 736"/>
          <p:cNvSpPr txBox="1"/>
          <p:nvPr/>
        </p:nvSpPr>
        <p:spPr>
          <a:xfrm>
            <a:off x="976125" y="1788525"/>
            <a:ext cx="2763300" cy="32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can express convolution in terms of a matrix multiplication </a:t>
            </a:r>
          </a:p>
        </p:txBody>
      </p:sp>
      <p:pic>
        <p:nvPicPr>
          <p:cNvPr id="737" name="Shape 7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9649" y="2363876"/>
            <a:ext cx="1705750" cy="461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Shape 738"/>
          <p:cNvSpPr txBox="1"/>
          <p:nvPr/>
        </p:nvSpPr>
        <p:spPr>
          <a:xfrm>
            <a:off x="1129650" y="4705375"/>
            <a:ext cx="2763300" cy="58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Example: 1D conv, kernel size=3, stride=1, padding=1</a:t>
            </a:r>
          </a:p>
        </p:txBody>
      </p:sp>
      <p:sp>
        <p:nvSpPr>
          <p:cNvPr id="739" name="Shape 739"/>
          <p:cNvSpPr txBox="1"/>
          <p:nvPr/>
        </p:nvSpPr>
        <p:spPr>
          <a:xfrm>
            <a:off x="4965400" y="1788525"/>
            <a:ext cx="3397800" cy="58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Convolution transpose multiplies by the transpose of the same matrix: </a:t>
            </a:r>
          </a:p>
        </p:txBody>
      </p:sp>
      <p:pic>
        <p:nvPicPr>
          <p:cNvPr id="740" name="Shape 7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66650" y="2355414"/>
            <a:ext cx="1899596" cy="477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Shape 7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80451" y="2894576"/>
            <a:ext cx="3871975" cy="176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729" y="3212752"/>
            <a:ext cx="2063267" cy="107899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 lvl="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3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lvl="2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lvl="3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lvl="4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lvl="5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lvl="6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lvl="7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lvl="8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 dirty="0"/>
              <a:t>“transposed convolution” is a convolution!</a:t>
            </a:r>
          </a:p>
        </p:txBody>
      </p:sp>
      <p:sp>
        <p:nvSpPr>
          <p:cNvPr id="1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4411713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5" name="Shape 7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250" y="2972176"/>
            <a:ext cx="4294499" cy="1612199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Shape 736"/>
          <p:cNvSpPr txBox="1"/>
          <p:nvPr/>
        </p:nvSpPr>
        <p:spPr>
          <a:xfrm>
            <a:off x="976125" y="1788525"/>
            <a:ext cx="2763300" cy="32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can express convolution in terms of a matrix multiplication </a:t>
            </a:r>
          </a:p>
        </p:txBody>
      </p:sp>
      <p:pic>
        <p:nvPicPr>
          <p:cNvPr id="737" name="Shape 7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9649" y="2363876"/>
            <a:ext cx="1705750" cy="461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Shape 738"/>
          <p:cNvSpPr txBox="1"/>
          <p:nvPr/>
        </p:nvSpPr>
        <p:spPr>
          <a:xfrm>
            <a:off x="1129650" y="4705375"/>
            <a:ext cx="2763300" cy="58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Example: 1D conv, kernel size=3, stride=1, padding=1</a:t>
            </a:r>
          </a:p>
        </p:txBody>
      </p:sp>
      <p:sp>
        <p:nvSpPr>
          <p:cNvPr id="739" name="Shape 739"/>
          <p:cNvSpPr txBox="1"/>
          <p:nvPr/>
        </p:nvSpPr>
        <p:spPr>
          <a:xfrm>
            <a:off x="4965400" y="1788525"/>
            <a:ext cx="3397800" cy="58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Convolution transpose multiplies by the transpose of the same matrix: </a:t>
            </a:r>
          </a:p>
        </p:txBody>
      </p:sp>
      <p:pic>
        <p:nvPicPr>
          <p:cNvPr id="740" name="Shape 7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66650" y="2355414"/>
            <a:ext cx="1899596" cy="477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Shape 7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80451" y="2894576"/>
            <a:ext cx="3871975" cy="176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729" y="3212752"/>
            <a:ext cx="2063267" cy="107899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Title 1"/>
          <p:cNvSpPr txBox="1">
            <a:spLocks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 lvl="0" algn="ctr" rtl="0" eaLnBrk="0" fontAlgn="base" hangingPunct="0">
              <a:spcBef>
                <a:spcPts val="0"/>
              </a:spcBef>
              <a:spcAft>
                <a:spcPct val="0"/>
              </a:spcAft>
              <a:buSzPct val="100000"/>
              <a:defRPr sz="3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lvl="2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lvl="3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lvl="4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lvl="5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lvl="6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lvl="7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lvl="8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 dirty="0"/>
              <a:t>“transposed convolution” is a convolution!</a:t>
            </a:r>
          </a:p>
        </p:txBody>
      </p:sp>
      <p:sp>
        <p:nvSpPr>
          <p:cNvPr id="15" name="Shape 741"/>
          <p:cNvSpPr txBox="1"/>
          <p:nvPr/>
        </p:nvSpPr>
        <p:spPr>
          <a:xfrm>
            <a:off x="5310800" y="4666175"/>
            <a:ext cx="3339000" cy="777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stride=1, convolution transpose is just a regular convolution (with different padding rules)</a:t>
            </a:r>
          </a:p>
        </p:txBody>
      </p:sp>
      <p:sp>
        <p:nvSpPr>
          <p:cNvPr id="1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12441114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F6362-350C-1344-900F-A8790370B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7FA937-A40C-5F4F-9659-51E99FE1B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FFC638-54BD-BB4E-980D-89B2832DA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DA78D81E-07B1-8C42-9A31-8580AC33CC89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Figure Credit: https://</a:t>
            </a:r>
            <a:r>
              <a:rPr lang="en-US" sz="1200" dirty="0" err="1"/>
              <a:t>medium.com</a:t>
            </a:r>
            <a:r>
              <a:rPr lang="en-US" sz="1200" dirty="0"/>
              <a:t>/apache-</a:t>
            </a:r>
            <a:r>
              <a:rPr lang="en-US" sz="1200" dirty="0" err="1"/>
              <a:t>mxnet</a:t>
            </a:r>
            <a:r>
              <a:rPr lang="en-US" sz="1200" dirty="0"/>
              <a:t>/transposed-convolutions-explained-with-ms-excel-52d13030c7e8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8B25D60-75C0-304A-B65D-5D9741DF9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96075"/>
            <a:ext cx="9144000" cy="502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3001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F6362-350C-1344-900F-A8790370B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7FA937-A40C-5F4F-9659-51E99FE1B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FFC638-54BD-BB4E-980D-89B2832DA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DA78D81E-07B1-8C42-9A31-8580AC33CC89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Figure Credit: https://</a:t>
            </a:r>
            <a:r>
              <a:rPr lang="en-US" sz="1200" dirty="0" err="1"/>
              <a:t>medium.com</a:t>
            </a:r>
            <a:r>
              <a:rPr lang="en-US" sz="1200" dirty="0"/>
              <a:t>/apache-</a:t>
            </a:r>
            <a:r>
              <a:rPr lang="en-US" sz="1200" dirty="0" err="1"/>
              <a:t>mxnet</a:t>
            </a:r>
            <a:r>
              <a:rPr lang="en-US" sz="1200" dirty="0"/>
              <a:t>/transposed-convolutions-explained-with-ms-excel-52d13030c7e8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BCB3590-D8CE-1545-9651-73B610DF7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5988"/>
            <a:ext cx="9144000" cy="502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420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F6362-350C-1344-900F-A8790370B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7FA937-A40C-5F4F-9659-51E99FE1B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FFC638-54BD-BB4E-980D-89B2832DA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DA78D81E-07B1-8C42-9A31-8580AC33CC89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Figure Credit: https://</a:t>
            </a:r>
            <a:r>
              <a:rPr lang="en-US" sz="1200" dirty="0" err="1"/>
              <a:t>medium.com</a:t>
            </a:r>
            <a:r>
              <a:rPr lang="en-US" sz="1200" dirty="0"/>
              <a:t>/apache-</a:t>
            </a:r>
            <a:r>
              <a:rPr lang="en-US" sz="1200" dirty="0" err="1"/>
              <a:t>mxnet</a:t>
            </a:r>
            <a:r>
              <a:rPr lang="en-US" sz="1200" dirty="0"/>
              <a:t>/transposed-convolutions-explained-with-ms-excel-52d13030c7e8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1C13F3B-A06F-DF41-9B39-FCD0A3626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5988"/>
            <a:ext cx="9144000" cy="502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5479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F6362-350C-1344-900F-A8790370B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7FA937-A40C-5F4F-9659-51E99FE1B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FFC638-54BD-BB4E-980D-89B2832DA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DA78D81E-07B1-8C42-9A31-8580AC33CC89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Figure Credit: https://</a:t>
            </a:r>
            <a:r>
              <a:rPr lang="en-US" sz="1200" dirty="0" err="1"/>
              <a:t>medium.com</a:t>
            </a:r>
            <a:r>
              <a:rPr lang="en-US" sz="1200" dirty="0"/>
              <a:t>/apache-</a:t>
            </a:r>
            <a:r>
              <a:rPr lang="en-US" sz="1200" dirty="0" err="1"/>
              <a:t>mxnet</a:t>
            </a:r>
            <a:r>
              <a:rPr lang="en-US" sz="1200" dirty="0"/>
              <a:t>/transposed-convolutions-explained-with-ms-excel-52d13030c7e8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629D717B-34DC-B64D-A414-68B41DCFC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0075"/>
            <a:ext cx="9144000" cy="565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63025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Shape 749"/>
          <p:cNvSpPr txBox="1"/>
          <p:nvPr/>
        </p:nvSpPr>
        <p:spPr>
          <a:xfrm>
            <a:off x="976125" y="1788525"/>
            <a:ext cx="2763300" cy="32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can express convolution in terms of a matrix multiplication </a:t>
            </a:r>
          </a:p>
        </p:txBody>
      </p:sp>
      <p:pic>
        <p:nvPicPr>
          <p:cNvPr id="750" name="Shape 7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9649" y="2363876"/>
            <a:ext cx="1705750" cy="461000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Shape 752"/>
          <p:cNvSpPr txBox="1"/>
          <p:nvPr/>
        </p:nvSpPr>
        <p:spPr>
          <a:xfrm>
            <a:off x="1129650" y="4705375"/>
            <a:ext cx="2763300" cy="58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Example: 1D conv, kernel size=3, </a:t>
            </a:r>
            <a:r>
              <a:rPr lang="en" sz="1400" u="sng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stride=2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padding=1</a:t>
            </a:r>
          </a:p>
        </p:txBody>
      </p:sp>
      <p:pic>
        <p:nvPicPr>
          <p:cNvPr id="8" name="Shape 7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758" y="2990552"/>
            <a:ext cx="4113525" cy="164972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/>
              <a:t>But not always</a:t>
            </a:r>
            <a:endParaRPr lang="en-US" dirty="0"/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82491415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Shape 757"/>
          <p:cNvSpPr txBox="1">
            <a:spLocks noGrp="1"/>
          </p:cNvSpPr>
          <p:nvPr>
            <p:ph type="sldNum" idx="12"/>
          </p:nvPr>
        </p:nvSpPr>
        <p:spPr>
          <a:xfrm>
            <a:off x="6655703" y="5525100"/>
            <a:ext cx="7326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69</a:t>
            </a:fld>
            <a:endParaRPr lang="en"/>
          </a:p>
        </p:txBody>
      </p:sp>
      <p:sp>
        <p:nvSpPr>
          <p:cNvPr id="759" name="Shape 759"/>
          <p:cNvSpPr txBox="1"/>
          <p:nvPr/>
        </p:nvSpPr>
        <p:spPr>
          <a:xfrm>
            <a:off x="976125" y="1788525"/>
            <a:ext cx="2763300" cy="32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can express convolution in terms of a matrix multiplication </a:t>
            </a:r>
          </a:p>
        </p:txBody>
      </p:sp>
      <p:pic>
        <p:nvPicPr>
          <p:cNvPr id="760" name="Shape 7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9649" y="2363876"/>
            <a:ext cx="1705750" cy="461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1" name="Shape 761"/>
          <p:cNvSpPr txBox="1"/>
          <p:nvPr/>
        </p:nvSpPr>
        <p:spPr>
          <a:xfrm>
            <a:off x="1129650" y="4705375"/>
            <a:ext cx="2763300" cy="58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Example: 1D conv, kernel size=3, </a:t>
            </a:r>
            <a:r>
              <a:rPr lang="en" sz="1400" u="sng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stride=2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padding=1</a:t>
            </a:r>
          </a:p>
        </p:txBody>
      </p:sp>
      <p:pic>
        <p:nvPicPr>
          <p:cNvPr id="762" name="Shape 7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6375" y="2851586"/>
            <a:ext cx="2730875" cy="1927674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Shape 763"/>
          <p:cNvSpPr txBox="1"/>
          <p:nvPr/>
        </p:nvSpPr>
        <p:spPr>
          <a:xfrm>
            <a:off x="4965400" y="1788525"/>
            <a:ext cx="3397800" cy="58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Convolution transpose multiplies by the transpose of the same matrix: </a:t>
            </a:r>
          </a:p>
        </p:txBody>
      </p:sp>
      <p:pic>
        <p:nvPicPr>
          <p:cNvPr id="764" name="Shape 7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66650" y="2355414"/>
            <a:ext cx="1899596" cy="477923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Shape 765"/>
          <p:cNvSpPr txBox="1"/>
          <p:nvPr/>
        </p:nvSpPr>
        <p:spPr>
          <a:xfrm>
            <a:off x="5051750" y="4797500"/>
            <a:ext cx="3397800" cy="58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stride&gt;1, convolution transpose is no longer a normal convolution!</a:t>
            </a:r>
          </a:p>
        </p:txBody>
      </p:sp>
      <p:pic>
        <p:nvPicPr>
          <p:cNvPr id="766" name="Shape 7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58" y="2990552"/>
            <a:ext cx="4113525" cy="164972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/>
              <a:t>But not always</a:t>
            </a:r>
            <a:endParaRPr lang="en-US" dirty="0"/>
          </a:p>
        </p:txBody>
      </p:sp>
      <p:sp>
        <p:nvSpPr>
          <p:cNvPr id="1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902419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(Finish) Convolutional Neural Networks</a:t>
            </a:r>
          </a:p>
          <a:p>
            <a:pPr lvl="1"/>
            <a:r>
              <a:rPr lang="en-US" dirty="0"/>
              <a:t>Fully-connected layers as convolutions</a:t>
            </a:r>
          </a:p>
          <a:p>
            <a:pPr lvl="1"/>
            <a:r>
              <a:rPr lang="en-US" dirty="0"/>
              <a:t>Toeplitz matrices and convolutions = matrix-</a:t>
            </a:r>
            <a:r>
              <a:rPr lang="en-US" dirty="0" err="1"/>
              <a:t>mult</a:t>
            </a:r>
            <a:endParaRPr lang="en-US" dirty="0"/>
          </a:p>
          <a:p>
            <a:pPr lvl="1"/>
            <a:r>
              <a:rPr lang="en-US" dirty="0"/>
              <a:t>Transposed convolutions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001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Shape 1138"/>
          <p:cNvSpPr txBox="1"/>
          <p:nvPr/>
        </p:nvSpPr>
        <p:spPr>
          <a:xfrm>
            <a:off x="238075" y="963550"/>
            <a:ext cx="8810700" cy="124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Fully Connected Layer (FC layer)</a:t>
            </a: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Contains neurons that connect to the entire input volume, as in ordinary Neural Networks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9" name="Shape 1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4351" y="2298501"/>
            <a:ext cx="6164923" cy="29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0" name="Shape 1140" descr="mazda3.JPG"/>
          <p:cNvPicPr preferRelativeResize="0"/>
          <p:nvPr/>
        </p:nvPicPr>
        <p:blipFill rotWithShape="1">
          <a:blip r:embed="rId4">
            <a:alphaModFix/>
          </a:blip>
          <a:srcRect l="13812" r="4065"/>
          <a:stretch/>
        </p:blipFill>
        <p:spPr>
          <a:xfrm>
            <a:off x="1345750" y="3542650"/>
            <a:ext cx="1470529" cy="134297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783722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2743200" y="6400800"/>
            <a:ext cx="358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/>
              <a:t>Image Credit: </a:t>
            </a:r>
            <a:r>
              <a:rPr lang="en-US" dirty="0" err="1"/>
              <a:t>Yann</a:t>
            </a:r>
            <a:r>
              <a:rPr lang="en-US" dirty="0"/>
              <a:t> </a:t>
            </a:r>
            <a:r>
              <a:rPr lang="en-US" dirty="0" err="1"/>
              <a:t>LeCun</a:t>
            </a:r>
            <a:r>
              <a:rPr lang="en-US" dirty="0"/>
              <a:t>, Kevin Murphy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0957"/>
            <a:ext cx="9144000" cy="213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598684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pictures.thmx</Template>
  <TotalTime>50266</TotalTime>
  <Words>3103</Words>
  <Application>Microsoft Macintosh PowerPoint</Application>
  <PresentationFormat>On-screen Show (4:3)</PresentationFormat>
  <Paragraphs>639</Paragraphs>
  <Slides>69</Slides>
  <Notes>35</Notes>
  <HiddenSlides>9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4" baseType="lpstr">
      <vt:lpstr>Arial</vt:lpstr>
      <vt:lpstr>Arial Narrow</vt:lpstr>
      <vt:lpstr>Calibri</vt:lpstr>
      <vt:lpstr>FreeSans</vt:lpstr>
      <vt:lpstr>Blank Presentation</vt:lpstr>
      <vt:lpstr>CS 4803 / 7643: Deep Learning</vt:lpstr>
      <vt:lpstr>Administrativia</vt:lpstr>
      <vt:lpstr>PowerPoint Presentation</vt:lpstr>
      <vt:lpstr>PowerPoint Presentation</vt:lpstr>
      <vt:lpstr>PowerPoint Presentation</vt:lpstr>
      <vt:lpstr>PowerPoint Presentation</vt:lpstr>
      <vt:lpstr>Plan for Today</vt:lpstr>
      <vt:lpstr>PowerPoint Presentation</vt:lpstr>
      <vt:lpstr>Convolutional Neural Networks</vt:lpstr>
      <vt:lpstr>Classical View</vt:lpstr>
      <vt:lpstr>PowerPoint Presentation</vt:lpstr>
      <vt:lpstr>Classical View</vt:lpstr>
      <vt:lpstr>Classical View = Inefficient</vt:lpstr>
      <vt:lpstr>Classical View</vt:lpstr>
      <vt:lpstr>Re-interpretation</vt:lpstr>
      <vt:lpstr>PowerPoint Presentation</vt:lpstr>
      <vt:lpstr>Re-interpretation</vt:lpstr>
      <vt:lpstr>“Fully Convolutional” Networks</vt:lpstr>
      <vt:lpstr>“Fully Convolutional” Networks</vt:lpstr>
      <vt:lpstr>Benefit of this thinking</vt:lpstr>
      <vt:lpstr>Plan for Today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GEMM</vt:lpstr>
      <vt:lpstr>Time Distribution of AlexNet</vt:lpstr>
      <vt:lpstr>PowerPoint Presentation</vt:lpstr>
      <vt:lpstr>PowerPoint Presentation</vt:lpstr>
      <vt:lpstr>PowerPoint Presentation</vt:lpstr>
      <vt:lpstr>PowerPoint Presentation</vt:lpstr>
      <vt:lpstr>Transposed Convolutions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Transposed Convolution</vt:lpstr>
      <vt:lpstr>PowerPoint Presentation</vt:lpstr>
      <vt:lpstr>PowerPoint Presentation</vt:lpstr>
      <vt:lpstr>Why this operation?</vt:lpstr>
      <vt:lpstr>What is deconvolution?</vt:lpstr>
      <vt:lpstr>Toeplitz Matrix</vt:lpstr>
      <vt:lpstr>Why do we care?</vt:lpstr>
      <vt:lpstr>PowerPoint Presentation</vt:lpstr>
      <vt:lpstr>PowerPoint Presentation</vt:lpstr>
      <vt:lpstr>What is deconvolution?</vt:lpstr>
      <vt:lpstr>What does “deconvolution” have to do with “transposed convolution”?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But not always</vt:lpstr>
      <vt:lpstr>But not always</vt:lpstr>
    </vt:vector>
  </TitlesOfParts>
  <Manager/>
  <Company>Virginia Tech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ECE 5984: Introduction to Machine Learning</dc:title>
  <dc:subject>Machine Learning</dc:subject>
  <dc:creator>Dhruv Batra</dc:creator>
  <cp:keywords/>
  <dc:description/>
  <cp:lastModifiedBy>Dhruv Batra</cp:lastModifiedBy>
  <cp:revision>2825</cp:revision>
  <cp:lastPrinted>2015-04-01T17:45:43Z</cp:lastPrinted>
  <dcterms:created xsi:type="dcterms:W3CDTF">2013-03-06T19:31:42Z</dcterms:created>
  <dcterms:modified xsi:type="dcterms:W3CDTF">2020-09-29T16:24:38Z</dcterms:modified>
  <cp:category/>
</cp:coreProperties>
</file>