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4" r:id="rId6"/>
  </p:sldMasterIdLst>
  <p:notesMasterIdLst>
    <p:notesMasterId r:id="rId52"/>
  </p:notesMasterIdLst>
  <p:sldIdLst>
    <p:sldId id="458" r:id="rId7"/>
    <p:sldId id="495" r:id="rId8"/>
    <p:sldId id="461" r:id="rId9"/>
    <p:sldId id="362" r:id="rId10"/>
    <p:sldId id="386" r:id="rId11"/>
    <p:sldId id="414" r:id="rId12"/>
    <p:sldId id="462" r:id="rId13"/>
    <p:sldId id="430" r:id="rId14"/>
    <p:sldId id="449" r:id="rId15"/>
    <p:sldId id="444" r:id="rId16"/>
    <p:sldId id="446" r:id="rId17"/>
    <p:sldId id="488" r:id="rId18"/>
    <p:sldId id="447" r:id="rId19"/>
    <p:sldId id="489" r:id="rId20"/>
    <p:sldId id="487" r:id="rId21"/>
    <p:sldId id="492" r:id="rId22"/>
    <p:sldId id="490" r:id="rId23"/>
    <p:sldId id="454" r:id="rId24"/>
    <p:sldId id="491" r:id="rId25"/>
    <p:sldId id="493" r:id="rId26"/>
    <p:sldId id="463" r:id="rId27"/>
    <p:sldId id="465" r:id="rId28"/>
    <p:sldId id="494" r:id="rId29"/>
    <p:sldId id="466" r:id="rId30"/>
    <p:sldId id="464" r:id="rId31"/>
    <p:sldId id="467" r:id="rId32"/>
    <p:sldId id="470" r:id="rId33"/>
    <p:sldId id="468" r:id="rId34"/>
    <p:sldId id="469" r:id="rId35"/>
    <p:sldId id="472" r:id="rId36"/>
    <p:sldId id="471" r:id="rId37"/>
    <p:sldId id="474" r:id="rId38"/>
    <p:sldId id="473" r:id="rId39"/>
    <p:sldId id="389" r:id="rId40"/>
    <p:sldId id="486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82" r:id="rId49"/>
    <p:sldId id="484" r:id="rId50"/>
    <p:sldId id="485" r:id="rId5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" userDrawn="1">
          <p15:clr>
            <a:srgbClr val="A4A3A4"/>
          </p15:clr>
        </p15:guide>
        <p15:guide id="2" pos="5616" userDrawn="1">
          <p15:clr>
            <a:srgbClr val="A4A3A4"/>
          </p15:clr>
        </p15:guide>
        <p15:guide id="4" orient="horz" pos="31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A8F"/>
    <a:srgbClr val="92D5FB"/>
    <a:srgbClr val="D5EDBB"/>
    <a:srgbClr val="C6D9F1"/>
    <a:srgbClr val="08345A"/>
    <a:srgbClr val="5C9BA4"/>
    <a:srgbClr val="F06F34"/>
    <a:srgbClr val="000000"/>
    <a:srgbClr val="F8C335"/>
    <a:srgbClr val="8C3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52" autoAdjust="0"/>
    <p:restoredTop sz="78707"/>
  </p:normalViewPr>
  <p:slideViewPr>
    <p:cSldViewPr snapToGrid="0" snapToObjects="1">
      <p:cViewPr varScale="1">
        <p:scale>
          <a:sx n="132" d="100"/>
          <a:sy n="132" d="100"/>
        </p:scale>
        <p:origin x="752" y="176"/>
      </p:cViewPr>
      <p:guideLst>
        <p:guide orient="horz" pos="132"/>
        <p:guide pos="5616"/>
        <p:guide orient="horz" pos="31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3B82F-1816-9A46-A8A2-5786D1E1B0D2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FB495-1E21-9543-89E7-2F60EEFFC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4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83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67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14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48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94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24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8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47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7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52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39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74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45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75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08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90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09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31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25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43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40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We will focus on supervised learning for foundational concepts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113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974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4107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12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248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2504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429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09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54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7303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20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76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1130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214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4396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2203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7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8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65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05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31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2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3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9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5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irbhayjm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.gatech.edu/classes/AY2022/cs7643_fall/nvxGCX9GqdBkRqanv6bVQS/hw5-coding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tiff"/><Relationship Id="rId4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reinforcejs/gridworld_dp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1.jpg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10" Type="http://schemas.openxmlformats.org/officeDocument/2006/relationships/image" Target="../media/image44.tiff"/><Relationship Id="rId4" Type="http://schemas.openxmlformats.org/officeDocument/2006/relationships/image" Target="../media/image38.tiff"/><Relationship Id="rId9" Type="http://schemas.openxmlformats.org/officeDocument/2006/relationships/image" Target="../media/image4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s.stanford.edu/people/karpathy/reinforcejs/gridworld_td.html" TargetMode="External"/><Relationship Id="rId4" Type="http://schemas.openxmlformats.org/officeDocument/2006/relationships/hyperlink" Target="https://cs.stanford.edu/people/karpathy/reinforcejs/gridworld_dp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1.jpg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6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www.youtube.com/watch?v=V1eYniJ0Rnk" TargetMode="Externa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4" Type="http://schemas.openxmlformats.org/officeDocument/2006/relationships/image" Target="../media/image56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1.jpg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tiff"/><Relationship Id="rId11" Type="http://schemas.openxmlformats.org/officeDocument/2006/relationships/image" Target="../media/image55.png"/><Relationship Id="rId5" Type="http://schemas.openxmlformats.org/officeDocument/2006/relationships/image" Target="../media/image62.tiff"/><Relationship Id="rId10" Type="http://schemas.openxmlformats.org/officeDocument/2006/relationships/image" Target="../media/image67.tiff"/><Relationship Id="rId4" Type="http://schemas.openxmlformats.org/officeDocument/2006/relationships/image" Target="../media/image61.tiff"/><Relationship Id="rId9" Type="http://schemas.openxmlformats.org/officeDocument/2006/relationships/image" Target="../media/image6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0" Type="http://schemas.openxmlformats.org/officeDocument/2006/relationships/image" Target="../media/image6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tiff"/><Relationship Id="rId5" Type="http://schemas.openxmlformats.org/officeDocument/2006/relationships/image" Target="../media/image56.tiff"/><Relationship Id="rId4" Type="http://schemas.openxmlformats.org/officeDocument/2006/relationships/image" Target="../media/image7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2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tiff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DE00C0-2758-8A45-BAC5-F967CCC55E3F}"/>
              </a:ext>
            </a:extLst>
          </p:cNvPr>
          <p:cNvSpPr txBox="1"/>
          <p:nvPr/>
        </p:nvSpPr>
        <p:spPr>
          <a:xfrm>
            <a:off x="1540042" y="827773"/>
            <a:ext cx="606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CS 4803 / 7643</a:t>
            </a:r>
          </a:p>
          <a:p>
            <a:pPr algn="ctr"/>
            <a:r>
              <a:rPr lang="en-US" sz="3600" dirty="0">
                <a:latin typeface="Helvetica" pitchFamily="2" charset="0"/>
              </a:rPr>
              <a:t>Deep Learning, Fall 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74A26-B2F0-1D4D-8D2D-485499EB52C2}"/>
              </a:ext>
            </a:extLst>
          </p:cNvPr>
          <p:cNvSpPr txBox="1"/>
          <p:nvPr/>
        </p:nvSpPr>
        <p:spPr>
          <a:xfrm>
            <a:off x="1217595" y="2711505"/>
            <a:ext cx="6708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Reinforcement Learning: Module 2/3</a:t>
            </a:r>
          </a:p>
          <a:p>
            <a:pPr algn="ctr"/>
            <a:endParaRPr lang="en-US" sz="2000" dirty="0">
              <a:latin typeface="Helvetica" pitchFamily="2" charset="0"/>
            </a:endParaRPr>
          </a:p>
          <a:p>
            <a:pPr algn="ctr"/>
            <a:r>
              <a:rPr lang="en-US" sz="2000" dirty="0">
                <a:latin typeface="Helvetica" pitchFamily="2" charset="0"/>
              </a:rPr>
              <a:t>Slides: </a:t>
            </a:r>
            <a:r>
              <a:rPr lang="en-US" sz="2000" dirty="0">
                <a:solidFill>
                  <a:schemeClr val="tx2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Nirbhay Modhe</a:t>
            </a:r>
            <a:endParaRPr lang="en-US" sz="2000" dirty="0">
              <a:solidFill>
                <a:schemeClr val="tx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1A191-2560-324B-8292-E181D92D6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794" y="1683536"/>
            <a:ext cx="3613978" cy="9957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33AA14-9DB1-424E-A8A8-7E6F20EFD503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V-function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the policy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state s, is the expected cumulative reward from state 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7B0E70-D885-1345-B1EC-740E0BF0A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94" y="1723958"/>
            <a:ext cx="4158916" cy="8644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Action-Value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9AD6E0-EC78-A142-A369-1C624271EE9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Q-function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policy at state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action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is the expected cumulative reward upon taking action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state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(and following policy thereafter):</a:t>
            </a:r>
          </a:p>
        </p:txBody>
      </p:sp>
    </p:spTree>
    <p:extLst>
      <p:ext uri="{BB962C8B-B14F-4D97-AF65-F5344CB8AC3E}">
        <p14:creationId xmlns:p14="http://schemas.microsoft.com/office/powerpoint/2010/main" val="40756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 &amp;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8036884" cy="38140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Previous Lecture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RL: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Definitions, interaction API, tasks/challenges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MDPs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: Theoretical framework underlying RL, solving MDPs</a:t>
            </a: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Policy 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(continued): How an agents acts at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Value function (Utility)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: How good is a particular state or state-action pair?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Today</a:t>
            </a: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Algorithms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for solving MDPs (Value Iteration)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Departure from known rewards and transitions: </a:t>
            </a: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Reinforcement Learning (R</a:t>
            </a:r>
            <a:r>
              <a:rPr lang="en-US" sz="1400" b="1" dirty="0">
                <a:solidFill>
                  <a:srgbClr val="08345A"/>
                </a:solidFill>
                <a:latin typeface="Helvetica" pitchFamily="2" charset="0"/>
                <a:sym typeface="Wingdings" pitchFamily="2" charset="2"/>
              </a:rPr>
              <a:t>L), Deep RL</a:t>
            </a: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9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The V and Q functions corresponding to the optimal policy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Optimal V &amp; Q functions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32A4A-6EB4-1D4E-8FFD-BCE5D133C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710" y="370701"/>
            <a:ext cx="283028" cy="226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F866CA-F233-0F41-8836-D8BD0B0EC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278" y="1151363"/>
            <a:ext cx="3485827" cy="933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166213-196F-1845-A5A1-D0B81284B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220" y="2608900"/>
            <a:ext cx="4419600" cy="8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02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11886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expansion (from definition of Q)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C4554B-254F-9040-9F2C-FEC207EDAA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060"/>
          <a:stretch/>
        </p:blipFill>
        <p:spPr>
          <a:xfrm>
            <a:off x="1043335" y="353383"/>
            <a:ext cx="6880339" cy="11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11886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expansion (from definition of Q)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C4554B-254F-9040-9F2C-FEC207EDA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060"/>
          <a:stretch/>
        </p:blipFill>
        <p:spPr>
          <a:xfrm>
            <a:off x="1043335" y="353383"/>
            <a:ext cx="6880339" cy="11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expansion (from definition of Q)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FFC66C-CC56-C84A-A920-78DA7344C052}"/>
              </a:ext>
            </a:extLst>
          </p:cNvPr>
          <p:cNvGrpSpPr/>
          <p:nvPr/>
        </p:nvGrpSpPr>
        <p:grpSpPr>
          <a:xfrm>
            <a:off x="1043335" y="899387"/>
            <a:ext cx="6880339" cy="3181730"/>
            <a:chOff x="385608" y="765703"/>
            <a:chExt cx="6880339" cy="31817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C4554B-254F-9040-9F2C-FEC207ED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608" y="948907"/>
              <a:ext cx="6880339" cy="299852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FF23F1-E4B2-EF4B-87CE-BAAD4BD2A676}"/>
                </a:ext>
              </a:extLst>
            </p:cNvPr>
            <p:cNvSpPr txBox="1"/>
            <p:nvPr/>
          </p:nvSpPr>
          <p:spPr>
            <a:xfrm>
              <a:off x="2867672" y="765703"/>
              <a:ext cx="20593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Helvetica" pitchFamily="2" charset="0"/>
                </a:rPr>
                <a:t>(Expected) return from t = 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F006A5-2BD9-274B-8375-225D0CB3242F}"/>
                </a:ext>
              </a:extLst>
            </p:cNvPr>
            <p:cNvSpPr txBox="1"/>
            <p:nvPr/>
          </p:nvSpPr>
          <p:spPr>
            <a:xfrm>
              <a:off x="1286335" y="1904420"/>
              <a:ext cx="4991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200" dirty="0">
                  <a:solidFill>
                    <a:srgbClr val="1F497D"/>
                  </a:solidFill>
                  <a:latin typeface="Helvetica" pitchFamily="2" charset="0"/>
                </a:rPr>
                <a:t>(Reward at t = 0) +  gamma * (Return from expected state at t=1)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3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32795-C2F9-F940-BCBE-DFF7F3B19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345"/>
          <a:stretch/>
        </p:blipFill>
        <p:spPr>
          <a:xfrm>
            <a:off x="2012784" y="2127516"/>
            <a:ext cx="4790123" cy="465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1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32795-C2F9-F940-BCBE-DFF7F3B19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784" y="2127515"/>
            <a:ext cx="4790123" cy="15687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0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4151B-E262-C94B-93E9-9F44B1B8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2A7D3-C604-0A44-B506-84668DBB4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HW5 released</a:t>
            </a:r>
          </a:p>
          <a:p>
            <a:pPr lvl="1"/>
            <a:r>
              <a:rPr lang="en-US" dirty="0"/>
              <a:t>Due: 11/17, 11:59pm</a:t>
            </a:r>
          </a:p>
          <a:p>
            <a:pPr lvl="1"/>
            <a:r>
              <a:rPr lang="en-US" dirty="0"/>
              <a:t>MDPs, (Deep) Reinforcement Learning.</a:t>
            </a:r>
          </a:p>
          <a:p>
            <a:pPr lvl="2"/>
            <a:r>
              <a:rPr lang="en-US" dirty="0">
                <a:hlinkClick r:id="rId2"/>
              </a:rPr>
              <a:t>https://www.cc.gatech.edu/classes/AY2022/cs7643_fall/nvxGCX9GqdBkRqanv6bVQS/hw5-coding/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Last homework of the semester. </a:t>
            </a:r>
          </a:p>
          <a:p>
            <a:pPr lvl="1"/>
            <a:r>
              <a:rPr lang="en-US" dirty="0"/>
              <a:t>Focus on project after this. </a:t>
            </a:r>
          </a:p>
        </p:txBody>
      </p:sp>
    </p:spTree>
    <p:extLst>
      <p:ext uri="{BB962C8B-B14F-4D97-AF65-F5344CB8AC3E}">
        <p14:creationId xmlns:p14="http://schemas.microsoft.com/office/powerpoint/2010/main" val="4013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8E2F338-5460-7F4E-BF0C-850556EB0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784" y="3878095"/>
            <a:ext cx="4681072" cy="486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C32795-C2F9-F940-BCBE-DFF7F3B19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784" y="2127515"/>
            <a:ext cx="4790123" cy="15687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9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Based on the bellman optimality equation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Algorithm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Initialize values of all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While not converged: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For each state: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Repeat until convergence (no change in values)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Iteration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E19953-C328-6049-9735-3C0773096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971" y="795059"/>
            <a:ext cx="5390057" cy="6031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F00E69-C3BE-0B4D-9379-609AE68F8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922" y="2298769"/>
            <a:ext cx="5060644" cy="545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2F89BC-FB99-1D4F-949C-8EBDC9DB657C}"/>
              </a:ext>
            </a:extLst>
          </p:cNvPr>
          <p:cNvSpPr/>
          <p:nvPr/>
        </p:nvSpPr>
        <p:spPr>
          <a:xfrm>
            <a:off x="7743145" y="3008644"/>
            <a:ext cx="1219200" cy="3093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Homework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D063922-E614-A84A-9770-D51F0AA18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505" y="3338366"/>
            <a:ext cx="5527523" cy="25836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8C985A0-B39F-084F-BED8-3CA217B1FF43}"/>
              </a:ext>
            </a:extLst>
          </p:cNvPr>
          <p:cNvGrpSpPr/>
          <p:nvPr/>
        </p:nvGrpSpPr>
        <p:grpSpPr>
          <a:xfrm>
            <a:off x="2103561" y="3840010"/>
            <a:ext cx="4936876" cy="576485"/>
            <a:chOff x="2073525" y="6029534"/>
            <a:chExt cx="4936876" cy="5764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932371A-A38B-1A45-BBAD-16C3E1D11B0E}"/>
                </a:ext>
              </a:extLst>
            </p:cNvPr>
            <p:cNvSpPr/>
            <p:nvPr/>
          </p:nvSpPr>
          <p:spPr bwMode="auto">
            <a:xfrm>
              <a:off x="2073525" y="6029534"/>
              <a:ext cx="4936876" cy="576485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Time complexity per iteration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622A8BF-B6DE-794F-8603-F8C55255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21940" y="6105093"/>
              <a:ext cx="1676400" cy="426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11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 Iteration Update: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Q-Iteration Update: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Q-Iteration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E5E92-8D36-C04C-A019-7C34DC67F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66" y="1115057"/>
            <a:ext cx="6571334" cy="708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EA882-5F56-A746-ABDE-AE529013D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166" y="2893404"/>
            <a:ext cx="7391400" cy="764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FC11B5-AA0C-8447-B274-AC8E0CE8C841}"/>
              </a:ext>
            </a:extLst>
          </p:cNvPr>
          <p:cNvSpPr/>
          <p:nvPr/>
        </p:nvSpPr>
        <p:spPr bwMode="auto">
          <a:xfrm>
            <a:off x="3018092" y="2840606"/>
            <a:ext cx="5647061" cy="94416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4BC6C-53B2-EA4E-B559-795F99950B9C}"/>
              </a:ext>
            </a:extLst>
          </p:cNvPr>
          <p:cNvSpPr/>
          <p:nvPr/>
        </p:nvSpPr>
        <p:spPr>
          <a:xfrm>
            <a:off x="1883890" y="3657721"/>
            <a:ext cx="528188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algn="ctr">
              <a:spcBef>
                <a:spcPts val="600"/>
              </a:spcBef>
              <a:buClr>
                <a:srgbClr val="EFB210"/>
              </a:buClr>
            </a:pPr>
            <a:r>
              <a:rPr lang="en-US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algorithm is same as value iteration, but it loops over actions as well as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E8C9E-2D02-4242-AD9E-AD7B91326832}"/>
              </a:ext>
            </a:extLst>
          </p:cNvPr>
          <p:cNvSpPr/>
          <p:nvPr/>
        </p:nvSpPr>
        <p:spPr bwMode="auto">
          <a:xfrm>
            <a:off x="2120689" y="3710519"/>
            <a:ext cx="5139421" cy="66407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Dynamic Programming Demo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https://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cs.stanford.edu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/people/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karpathy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reinforcejs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gridworld_dp.html</a:t>
            </a: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Learning Based Methods: RL</a:t>
            </a:r>
          </a:p>
        </p:txBody>
      </p:sp>
    </p:spTree>
    <p:extLst>
      <p:ext uri="{BB962C8B-B14F-4D97-AF65-F5344CB8AC3E}">
        <p14:creationId xmlns:p14="http://schemas.microsoft.com/office/powerpoint/2010/main" val="32391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0"/>
            <a:ext cx="7893092" cy="40896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iteration: Start with arbitrary        and refine it.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Involves repeating two steps: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Evaluation: Compute          (similar to Value Iteration)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Refinement: Greedily change actions as per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Why do policy iteration?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     often converges to        much sooner than             to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585748" y="4529911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Policy Iteration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4D6DE-B2A4-7044-A091-BA203E5D5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748" y="496614"/>
            <a:ext cx="288317" cy="186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959B82-2D00-2D48-A857-508E3EBA6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806457"/>
            <a:ext cx="4953000" cy="340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CCF6B-72CE-3444-8C33-C5C43D480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637" y="1721656"/>
            <a:ext cx="358725" cy="228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C62B93-7B4F-8E40-96B8-3E0F0349F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331" y="2354317"/>
            <a:ext cx="341681" cy="217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2C96B-6194-B247-9A1E-CF15A4AE5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877" y="2829195"/>
            <a:ext cx="6977742" cy="328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2121F7-D312-1842-8371-A0E19B1E6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866" y="3955898"/>
            <a:ext cx="263342" cy="199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171068-88AE-FF45-AA82-A3375813D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8766" y="3877110"/>
            <a:ext cx="318064" cy="261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8BEDE-8830-A44B-9122-7A0DB86028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0031" y="3935384"/>
            <a:ext cx="442300" cy="233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C6EEBF-BF5A-FE43-BF6D-6AE7A3A217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189" t="-22838"/>
          <a:stretch/>
        </p:blipFill>
        <p:spPr>
          <a:xfrm>
            <a:off x="6928181" y="3806572"/>
            <a:ext cx="475267" cy="4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6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		For Value Iteration: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3x4 Grid world?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Chess/Go?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Atari Games with integer image pixel values [0, 255] of size 16x16 as state?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State Spaces &amp; Time Complexity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BB4F75-B660-1D44-8AC0-9DF71A12681A}"/>
              </a:ext>
            </a:extLst>
          </p:cNvPr>
          <p:cNvGrpSpPr/>
          <p:nvPr/>
        </p:nvGrpSpPr>
        <p:grpSpPr>
          <a:xfrm>
            <a:off x="1959582" y="937522"/>
            <a:ext cx="4936876" cy="576485"/>
            <a:chOff x="2103561" y="3840010"/>
            <a:chExt cx="4936876" cy="5764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48A247-BB92-AE4E-904E-D12BF611A43D}"/>
                </a:ext>
              </a:extLst>
            </p:cNvPr>
            <p:cNvSpPr/>
            <p:nvPr/>
          </p:nvSpPr>
          <p:spPr bwMode="auto">
            <a:xfrm>
              <a:off x="2103561" y="3840010"/>
              <a:ext cx="4936876" cy="576485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Time complexity per iteration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2D86AC-FD9D-CD4F-A02A-BDC73284C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1976" y="3915569"/>
              <a:ext cx="1676400" cy="426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9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Bellman update to state value estimates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Q-Value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Bellman update to (state, action) value estimates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evaluation + refinement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Summary: MDP Algorithms</a:t>
            </a:r>
          </a:p>
        </p:txBody>
      </p:sp>
    </p:spTree>
    <p:extLst>
      <p:ext uri="{BB962C8B-B14F-4D97-AF65-F5344CB8AC3E}">
        <p14:creationId xmlns:p14="http://schemas.microsoft.com/office/powerpoint/2010/main" val="9020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Reinforcement Learning, Deep RL</a:t>
            </a:r>
          </a:p>
        </p:txBody>
      </p:sp>
    </p:spTree>
    <p:extLst>
      <p:ext uri="{BB962C8B-B14F-4D97-AF65-F5344CB8AC3E}">
        <p14:creationId xmlns:p14="http://schemas.microsoft.com/office/powerpoint/2010/main" val="154964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Recall RL assumptions: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		     unknown, how actions affect the environment.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		      unknown, what/when are the good actions?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But, we can learn by trial and error.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Gather experience (data) by performing actions.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Approximate unknown quantities from data.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Learning Based Methods: RL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4AD57-8254-A14D-9FCC-F0C7DBE03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78" y="1049665"/>
            <a:ext cx="997386" cy="270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006D38-0DED-2F40-8AD2-FCB26A4F0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1639495"/>
            <a:ext cx="1046552" cy="2704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BCE524-96F8-5F47-809A-349E80A19E6C}"/>
              </a:ext>
            </a:extLst>
          </p:cNvPr>
          <p:cNvSpPr/>
          <p:nvPr/>
        </p:nvSpPr>
        <p:spPr bwMode="auto">
          <a:xfrm>
            <a:off x="2324100" y="3704955"/>
            <a:ext cx="4495800" cy="6096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  <a:ea typeface="Roboto" panose="02000000000000000000" pitchFamily="2" charset="0"/>
                <a:cs typeface="ＭＳ Ｐゴシック" pitchFamily="-112" charset="-128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6958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Old Dynamic Programming Demo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https://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cs.stanford.edu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/people/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karpathy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reinforcejs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gridworld_dp.html</a:t>
            </a: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RL Demo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https://cs.stanford.edu/people/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karpathy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reinforcejs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gridworld_td.html</a:t>
            </a: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Learning Based Methods: RL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ED894-9A0B-9645-B31A-21D635A6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8707" y="4139594"/>
            <a:ext cx="1769679" cy="294915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Slide credit: Dhruv Batra </a:t>
            </a:r>
          </a:p>
        </p:txBody>
      </p:sp>
    </p:spTree>
    <p:extLst>
      <p:ext uri="{BB962C8B-B14F-4D97-AF65-F5344CB8AC3E}">
        <p14:creationId xmlns:p14="http://schemas.microsoft.com/office/powerpoint/2010/main" val="4224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 &amp;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8036884" cy="38140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Previous Lecture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RL: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Definitions, interaction API, tasks/challenges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MDPs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: Theoretical framework underlying RL, solving MDPs</a:t>
            </a: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Policy 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(continued): How an agents acts at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Value function (Utility)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: How good is a particular state or state-action pair?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Today</a:t>
            </a: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Algorithms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for solving MDPs (Value Iteration)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Departure from known rewards and transitions: </a:t>
            </a: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Reinforcement Learning (R</a:t>
            </a:r>
            <a:r>
              <a:rPr lang="en-US" sz="1400" b="1" dirty="0">
                <a:solidFill>
                  <a:srgbClr val="08345A"/>
                </a:solidFill>
                <a:latin typeface="Helvetica" pitchFamily="2" charset="0"/>
                <a:sym typeface="Wingdings" pitchFamily="2" charset="2"/>
              </a:rPr>
              <a:t>L), Deep RL</a:t>
            </a: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 addition to not knowing the environment, sometimes the state space is too large.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Recall: Value iteration not scalable (chess, RGB images as state space, 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etc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Solution: Deep Learning!     … more precisely, function approximation.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Use deep neural networks to learn state representations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Useful for continuous action spaces as well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Learning Based Methods: Deep RL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86031-E826-474A-B9E5-567C7A535275}"/>
              </a:ext>
            </a:extLst>
          </p:cNvPr>
          <p:cNvSpPr/>
          <p:nvPr/>
        </p:nvSpPr>
        <p:spPr bwMode="auto">
          <a:xfrm>
            <a:off x="1771650" y="3687337"/>
            <a:ext cx="5600700" cy="6096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Deep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41762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(Deep) Q-Learning, approximating  	        with a deep Q-network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Directly approximate optimal policy        with a parametrized policy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Model-based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Approximate transition function   		   and reward function 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Solve the MDP with estimated T and R!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RL: Algorithm Categories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09FB7-C5A6-5349-A7D7-B12DA323D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459" y="765004"/>
            <a:ext cx="629883" cy="1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8FF03-EE85-6D43-88D3-5C6F270FC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654" y="2629426"/>
            <a:ext cx="1003344" cy="26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5468F-912E-614E-BDBA-EBF5D8298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800" y="2644868"/>
            <a:ext cx="735765" cy="254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482B7-C05B-9144-9DA6-E41BCD66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441" y="1698441"/>
            <a:ext cx="224959" cy="185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D68C1-8F05-1F42-84D6-77A7E453C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500" y="1698441"/>
            <a:ext cx="219716" cy="2326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5145D5-216C-6446-9D7E-3BCB2F28221E}"/>
              </a:ext>
            </a:extLst>
          </p:cNvPr>
          <p:cNvSpPr/>
          <p:nvPr/>
        </p:nvSpPr>
        <p:spPr>
          <a:xfrm>
            <a:off x="4017054" y="3898551"/>
            <a:ext cx="1219200" cy="3093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91731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Deep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Q-Learning</a:t>
            </a:r>
          </a:p>
        </p:txBody>
      </p:sp>
    </p:spTree>
    <p:extLst>
      <p:ext uri="{BB962C8B-B14F-4D97-AF65-F5344CB8AC3E}">
        <p14:creationId xmlns:p14="http://schemas.microsoft.com/office/powerpoint/2010/main" val="29232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Intuition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: Learn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parametrized Q-function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 from data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Q-Learning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with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linear function approximators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Deep Q-Learning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: Fit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deep Q-Network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Works well in practice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Q-Network can take RGB images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D74D6-A639-FE4E-B410-1728085F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694" y="1376915"/>
            <a:ext cx="3014931" cy="342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286AF-9DB9-E340-9BE1-04FC54125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790" y="2308980"/>
            <a:ext cx="1100372" cy="297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223DA-C5B9-FC47-A4F8-0723C00D6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314121"/>
            <a:ext cx="2362200" cy="251525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167F20F-4C36-A94E-9894-C029FE528E1C}"/>
              </a:ext>
            </a:extLst>
          </p:cNvPr>
          <p:cNvSpPr txBox="1">
            <a:spLocks/>
          </p:cNvSpPr>
          <p:nvPr/>
        </p:nvSpPr>
        <p:spPr bwMode="auto">
          <a:xfrm>
            <a:off x="6531431" y="4011157"/>
            <a:ext cx="2743200" cy="3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Image Credits: Fei-Fei Li, Justin Johnson,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Serena Yeung, CS 231n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BA01E-D383-F84A-89DB-ADF578FAE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162" y="370701"/>
            <a:ext cx="1621047" cy="27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5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Case study: Playing Atari Games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Atari Games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1597433" y="2334758"/>
            <a:ext cx="6253934" cy="16231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Objective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Complete the game with the highest score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Raw pixel inputs of the game state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Game controls e.g. Left, Right, Up, Down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Reward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Score increase/decrease at each time step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C933BD-B044-D64A-95A4-EDC964E8A368}"/>
              </a:ext>
            </a:extLst>
          </p:cNvPr>
          <p:cNvSpPr txBox="1">
            <a:spLocks/>
          </p:cNvSpPr>
          <p:nvPr/>
        </p:nvSpPr>
        <p:spPr bwMode="auto">
          <a:xfrm>
            <a:off x="1866897" y="4042508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 Li, Justin Johnson, Serena Yeung, CS 231n</a:t>
            </a:r>
          </a:p>
        </p:txBody>
      </p:sp>
      <p:pic>
        <p:nvPicPr>
          <p:cNvPr id="8" name="Shape 188">
            <a:extLst>
              <a:ext uri="{FF2B5EF4-FFF2-40B4-BE49-F238E27FC236}">
                <a16:creationId xmlns:a16="http://schemas.microsoft.com/office/drawing/2014/main" id="{F1527875-50C8-1E42-9EB0-9D4790B910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197" y="903676"/>
            <a:ext cx="8469600" cy="12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90">
            <a:extLst>
              <a:ext uri="{FF2B5EF4-FFF2-40B4-BE49-F238E27FC236}">
                <a16:creationId xmlns:a16="http://schemas.microsoft.com/office/drawing/2014/main" id="{491B32F0-9E4B-8540-8138-5C5469DFBDF3}"/>
              </a:ext>
            </a:extLst>
          </p:cNvPr>
          <p:cNvSpPr txBox="1"/>
          <p:nvPr/>
        </p:nvSpPr>
        <p:spPr>
          <a:xfrm>
            <a:off x="5456351" y="3874320"/>
            <a:ext cx="3540780" cy="168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Volodymyr </a:t>
            </a:r>
            <a:r>
              <a:rPr kumimoji="0" lang="en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Mnih</a:t>
            </a: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et al., 2013. Reproduced with permission. </a:t>
            </a:r>
          </a:p>
        </p:txBody>
      </p:sp>
    </p:spTree>
    <p:extLst>
      <p:ext uri="{BB962C8B-B14F-4D97-AF65-F5344CB8AC3E}">
        <p14:creationId xmlns:p14="http://schemas.microsoft.com/office/powerpoint/2010/main" val="23443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Case study: Playing Atari Games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Atari Games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C933BD-B044-D64A-95A4-EDC964E8A368}"/>
              </a:ext>
            </a:extLst>
          </p:cNvPr>
          <p:cNvSpPr txBox="1">
            <a:spLocks/>
          </p:cNvSpPr>
          <p:nvPr/>
        </p:nvSpPr>
        <p:spPr bwMode="auto">
          <a:xfrm>
            <a:off x="1866897" y="4042508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 Li, Justin Johnson, Serena Yeung, CS 231n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528B5A-B61E-BE47-9A94-0555B069E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539" y="964056"/>
            <a:ext cx="3306143" cy="24695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A86978-01A5-7A42-8440-EFEB14A77649}"/>
              </a:ext>
            </a:extLst>
          </p:cNvPr>
          <p:cNvSpPr txBox="1"/>
          <p:nvPr/>
        </p:nvSpPr>
        <p:spPr>
          <a:xfrm>
            <a:off x="2554412" y="3546114"/>
            <a:ext cx="386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https://www.youtube.com/watch?v=V1eYniJ0Rnk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225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6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Assume we have collected a dataset: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We want a Q-function that satisfies bellman optimality (Q-value)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Loss for a single data point: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5CF5A-ABD5-8843-B075-9F30391E0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709031"/>
            <a:ext cx="2590800" cy="4423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A8ABBE-0711-F142-9096-A76D4B97149B}"/>
              </a:ext>
            </a:extLst>
          </p:cNvPr>
          <p:cNvGrpSpPr/>
          <p:nvPr/>
        </p:nvGrpSpPr>
        <p:grpSpPr>
          <a:xfrm>
            <a:off x="1752600" y="1792380"/>
            <a:ext cx="5943600" cy="646331"/>
            <a:chOff x="1866900" y="2085985"/>
            <a:chExt cx="5943600" cy="6463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2A9AD-E5FC-0149-A188-52BADF099BCC}"/>
                </a:ext>
              </a:extLst>
            </p:cNvPr>
            <p:cNvSpPr/>
            <p:nvPr/>
          </p:nvSpPr>
          <p:spPr bwMode="auto">
            <a:xfrm>
              <a:off x="1866900" y="2085985"/>
              <a:ext cx="5943600" cy="646331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54B1E5-BC21-F040-B094-889F30145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0798" y="2132844"/>
              <a:ext cx="5628209" cy="5552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F172A7-9F08-8D49-B112-5DBFEDC6FB67}"/>
              </a:ext>
            </a:extLst>
          </p:cNvPr>
          <p:cNvGrpSpPr/>
          <p:nvPr/>
        </p:nvGrpSpPr>
        <p:grpSpPr>
          <a:xfrm>
            <a:off x="1427246" y="2940148"/>
            <a:ext cx="6947320" cy="1380677"/>
            <a:chOff x="1143000" y="5181600"/>
            <a:chExt cx="7235280" cy="1447799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EF5D4DA9-C62E-314E-BA9C-A1FEB1208E74}"/>
                </a:ext>
              </a:extLst>
            </p:cNvPr>
            <p:cNvSpPr/>
            <p:nvPr/>
          </p:nvSpPr>
          <p:spPr bwMode="auto">
            <a:xfrm rot="16200000">
              <a:off x="6468006" y="4699238"/>
              <a:ext cx="255496" cy="2596710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AB247168-0A13-B747-9FB6-6087ED3A56C8}"/>
                </a:ext>
              </a:extLst>
            </p:cNvPr>
            <p:cNvSpPr/>
            <p:nvPr/>
          </p:nvSpPr>
          <p:spPr bwMode="auto">
            <a:xfrm rot="16200000">
              <a:off x="3910854" y="5387992"/>
              <a:ext cx="255496" cy="1219202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6E3154-F3CB-C44E-AE0F-916CC263BD0E}"/>
                </a:ext>
              </a:extLst>
            </p:cNvPr>
            <p:cNvSpPr/>
            <p:nvPr/>
          </p:nvSpPr>
          <p:spPr bwMode="auto">
            <a:xfrm>
              <a:off x="5759824" y="6167722"/>
              <a:ext cx="1752600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Target Q-Value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CD5150-CC2F-9A4E-88D0-C32AEF22785F}"/>
                </a:ext>
              </a:extLst>
            </p:cNvPr>
            <p:cNvSpPr/>
            <p:nvPr/>
          </p:nvSpPr>
          <p:spPr bwMode="auto">
            <a:xfrm>
              <a:off x="3007661" y="6172200"/>
              <a:ext cx="2014816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Predicted Q-Value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28141E-2378-4041-9B76-16EADF86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000" y="5181600"/>
              <a:ext cx="7235280" cy="646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Minibatch of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Forward pass: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Compute loss: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Backward pass: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600DB-A94B-DF48-8CB0-E468284D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842" y="370701"/>
            <a:ext cx="2209800" cy="3772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D1ECE5-B073-C548-9C5A-59EDA73CDD2A}"/>
              </a:ext>
            </a:extLst>
          </p:cNvPr>
          <p:cNvGrpSpPr/>
          <p:nvPr/>
        </p:nvGrpSpPr>
        <p:grpSpPr>
          <a:xfrm>
            <a:off x="2877207" y="1151363"/>
            <a:ext cx="4800600" cy="621967"/>
            <a:chOff x="3276600" y="2119246"/>
            <a:chExt cx="4800600" cy="6219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8E6DB4-B5E8-C146-8DFC-576F984929AD}"/>
                </a:ext>
              </a:extLst>
            </p:cNvPr>
            <p:cNvSpPr/>
            <p:nvPr/>
          </p:nvSpPr>
          <p:spPr bwMode="auto">
            <a:xfrm>
              <a:off x="3276600" y="2119247"/>
              <a:ext cx="609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State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E3E1DA-BEC6-7F42-AAF3-1947634DBA51}"/>
                </a:ext>
              </a:extLst>
            </p:cNvPr>
            <p:cNvSpPr/>
            <p:nvPr/>
          </p:nvSpPr>
          <p:spPr bwMode="auto">
            <a:xfrm>
              <a:off x="4267200" y="2119247"/>
              <a:ext cx="1371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Q-Network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7479527-74E5-0F40-9D9A-408043D91482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 bwMode="auto">
            <a:xfrm>
              <a:off x="3886200" y="2286001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15BCE4-8E11-6247-A2BA-F7D927539C44}"/>
                </a:ext>
              </a:extLst>
            </p:cNvPr>
            <p:cNvSpPr/>
            <p:nvPr/>
          </p:nvSpPr>
          <p:spPr bwMode="auto">
            <a:xfrm>
              <a:off x="6134100" y="2119246"/>
              <a:ext cx="19431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Q-Values per action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CA495C2-ECCC-FE40-BC19-04172B131E8A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 bwMode="auto">
            <a:xfrm flipV="1">
              <a:off x="5638800" y="2286000"/>
              <a:ext cx="495300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2B23-72EF-AB4E-A8DF-67FA7DC52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6600" y="2562844"/>
              <a:ext cx="609600" cy="1508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2FE072-1D4F-BE41-A8B2-14869A56B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4267" y="2545140"/>
              <a:ext cx="1182765" cy="19607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5CA-211E-1842-B0FA-0D4EA2FEC9EF}"/>
              </a:ext>
            </a:extLst>
          </p:cNvPr>
          <p:cNvGrpSpPr/>
          <p:nvPr/>
        </p:nvGrpSpPr>
        <p:grpSpPr>
          <a:xfrm>
            <a:off x="3182007" y="1902535"/>
            <a:ext cx="4429153" cy="1077450"/>
            <a:chOff x="3364980" y="3318790"/>
            <a:chExt cx="4429153" cy="10774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0C0318-D7B6-BF40-97ED-67AAF905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752" b="-2171"/>
            <a:stretch/>
          </p:blipFill>
          <p:spPr>
            <a:xfrm>
              <a:off x="3364980" y="3318790"/>
              <a:ext cx="4429153" cy="5111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8D4651-3DF9-4445-866C-F96130A7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3433" y="4072973"/>
              <a:ext cx="604124" cy="288537"/>
            </a:xfrm>
            <a:prstGeom prst="rect">
              <a:avLst/>
            </a:prstGeom>
          </p:spPr>
        </p:pic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5B9B658-095B-EA45-8198-2E8FBAC8F453}"/>
                </a:ext>
              </a:extLst>
            </p:cNvPr>
            <p:cNvSpPr/>
            <p:nvPr/>
          </p:nvSpPr>
          <p:spPr bwMode="auto">
            <a:xfrm rot="16200000">
              <a:off x="4121613" y="3401738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BEB0B8B4-8C43-404B-92AB-B716C504BCD1}"/>
                </a:ext>
              </a:extLst>
            </p:cNvPr>
            <p:cNvSpPr/>
            <p:nvPr/>
          </p:nvSpPr>
          <p:spPr bwMode="auto">
            <a:xfrm rot="16200000">
              <a:off x="6778529" y="3401737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2342E6-D1A7-3745-AD25-C6604C2A8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27519" y="4038241"/>
              <a:ext cx="604124" cy="35799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781599-D43D-484B-A29E-35CFCD8C8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5012" y="3306784"/>
            <a:ext cx="1030944" cy="85210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5EDA5A6-4638-6C47-8044-2FB9407E4536}"/>
              </a:ext>
            </a:extLst>
          </p:cNvPr>
          <p:cNvGrpSpPr/>
          <p:nvPr/>
        </p:nvGrpSpPr>
        <p:grpSpPr>
          <a:xfrm>
            <a:off x="5019351" y="1902535"/>
            <a:ext cx="3254514" cy="2403005"/>
            <a:chOff x="3808115" y="3109826"/>
            <a:chExt cx="4650085" cy="32864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A8C572-86EF-BD42-A70A-6ECA4CB1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71697" y="3109826"/>
              <a:ext cx="3086503" cy="328649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3149CCD-5FE0-2D4B-9E36-BC42D93E9765}"/>
                </a:ext>
              </a:extLst>
            </p:cNvPr>
            <p:cNvGrpSpPr/>
            <p:nvPr/>
          </p:nvGrpSpPr>
          <p:grpSpPr>
            <a:xfrm>
              <a:off x="4378853" y="5418747"/>
              <a:ext cx="992844" cy="827400"/>
              <a:chOff x="4378853" y="5418747"/>
              <a:chExt cx="992844" cy="8274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2138187-9930-4243-85D2-FA4D857CCF9A}"/>
                  </a:ext>
                </a:extLst>
              </p:cNvPr>
              <p:cNvSpPr/>
              <p:nvPr/>
            </p:nvSpPr>
            <p:spPr bwMode="auto">
              <a:xfrm>
                <a:off x="4378853" y="5665693"/>
                <a:ext cx="609600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State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" name="Left Brace 28">
                <a:extLst>
                  <a:ext uri="{FF2B5EF4-FFF2-40B4-BE49-F238E27FC236}">
                    <a16:creationId xmlns:a16="http://schemas.microsoft.com/office/drawing/2014/main" id="{A6DCC54F-32CF-C844-B9EA-4BEFE2885324}"/>
                  </a:ext>
                </a:extLst>
              </p:cNvPr>
              <p:cNvSpPr/>
              <p:nvPr/>
            </p:nvSpPr>
            <p:spPr bwMode="auto">
              <a:xfrm>
                <a:off x="5116201" y="5418747"/>
                <a:ext cx="255496" cy="827400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AF0A712-2CF8-5E46-9A01-6A7C11D84CB8}"/>
                </a:ext>
              </a:extLst>
            </p:cNvPr>
            <p:cNvGrpSpPr/>
            <p:nvPr/>
          </p:nvGrpSpPr>
          <p:grpSpPr>
            <a:xfrm>
              <a:off x="3808115" y="3223321"/>
              <a:ext cx="1526604" cy="1909472"/>
              <a:chOff x="3845093" y="4336675"/>
              <a:chExt cx="1526604" cy="190947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35E7404-585D-8643-9795-A15542BC4286}"/>
                  </a:ext>
                </a:extLst>
              </p:cNvPr>
              <p:cNvSpPr/>
              <p:nvPr/>
            </p:nvSpPr>
            <p:spPr bwMode="auto">
              <a:xfrm>
                <a:off x="3845093" y="5123246"/>
                <a:ext cx="1141475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Q-Network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7" name="Left Brace 26">
                <a:extLst>
                  <a:ext uri="{FF2B5EF4-FFF2-40B4-BE49-F238E27FC236}">
                    <a16:creationId xmlns:a16="http://schemas.microsoft.com/office/drawing/2014/main" id="{892878C9-7DC8-6746-B2FA-AD6D9CC42965}"/>
                  </a:ext>
                </a:extLst>
              </p:cNvPr>
              <p:cNvSpPr/>
              <p:nvPr/>
            </p:nvSpPr>
            <p:spPr bwMode="auto">
              <a:xfrm>
                <a:off x="5116201" y="4336675"/>
                <a:ext cx="255496" cy="1909472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11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In practice, for stability: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Freeze              and update	               parameters  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Set 		                  at regular intervals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1B351-CC38-E74F-8DB7-D1BE4160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759" y="469014"/>
            <a:ext cx="6240522" cy="571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73A14-BE95-9B4C-95F1-8C5DEB534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076" y="2014135"/>
            <a:ext cx="457638" cy="23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AA2A2-AB15-8E4A-B856-299EF5E41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020" y="2014134"/>
            <a:ext cx="549165" cy="232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6112D8-3038-BD49-B6CA-82E0A0B58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114" y="2651378"/>
            <a:ext cx="1503666" cy="2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E25AE9-45A4-3A4D-95B3-DCE32F87B505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Assuming a fixed dataset, the MSE Loss can be optimized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This is known as the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Fitted Q-Iteration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 algorithm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However…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215D93-CCD6-7741-90B7-EBF6D7D1E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069206"/>
            <a:ext cx="6400800" cy="1752600"/>
          </a:xfrm>
        </p:spPr>
        <p:txBody>
          <a:bodyPr/>
          <a:lstStyle/>
          <a:p>
            <a:r>
              <a:rPr lang="en-US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How to gather experience or “data”?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14B7733-5ACD-B94D-9C0B-998A4C9FADD7}"/>
              </a:ext>
            </a:extLst>
          </p:cNvPr>
          <p:cNvSpPr txBox="1">
            <a:spLocks/>
          </p:cNvSpPr>
          <p:nvPr/>
        </p:nvSpPr>
        <p:spPr bwMode="auto">
          <a:xfrm>
            <a:off x="1494320" y="3562666"/>
            <a:ext cx="5867400" cy="54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why RL is hard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D1505-F546-E741-9DB5-DD515A2A6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623088"/>
            <a:ext cx="2590800" cy="4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6D7A423-7D20-7740-93C5-2E1391831D9E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Types of Machine Learning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83F6FE-958F-D14E-BFD4-0DD4F4C9125C}"/>
              </a:ext>
            </a:extLst>
          </p:cNvPr>
          <p:cNvGrpSpPr/>
          <p:nvPr/>
        </p:nvGrpSpPr>
        <p:grpSpPr>
          <a:xfrm>
            <a:off x="5845875" y="208610"/>
            <a:ext cx="3004398" cy="4160365"/>
            <a:chOff x="5845875" y="208610"/>
            <a:chExt cx="3004398" cy="41603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EEC5FF1-307A-324B-8751-A86D02C055AD}"/>
                </a:ext>
              </a:extLst>
            </p:cNvPr>
            <p:cNvGrpSpPr/>
            <p:nvPr/>
          </p:nvGrpSpPr>
          <p:grpSpPr>
            <a:xfrm>
              <a:off x="5845875" y="208610"/>
              <a:ext cx="3004398" cy="787220"/>
              <a:chOff x="5176573" y="208610"/>
              <a:chExt cx="3646151" cy="787220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AB9A3DD4-36FE-3048-8382-65D3C5C96D96}"/>
                  </a:ext>
                </a:extLst>
              </p:cNvPr>
              <p:cNvSpPr/>
              <p:nvPr/>
            </p:nvSpPr>
            <p:spPr>
              <a:xfrm>
                <a:off x="5360926" y="208610"/>
                <a:ext cx="3461798" cy="787220"/>
              </a:xfrm>
              <a:prstGeom prst="roundRect">
                <a:avLst/>
              </a:prstGeom>
              <a:solidFill>
                <a:srgbClr val="F8C3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b="1" dirty="0">
                  <a:solidFill>
                    <a:srgbClr val="08345A"/>
                  </a:solidFill>
                  <a:latin typeface="Helvetica" pitchFamily="2" charset="0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C01A07E-07AB-DF43-87FB-345FE0B8F7C8}"/>
                  </a:ext>
                </a:extLst>
              </p:cNvPr>
              <p:cNvSpPr/>
              <p:nvPr/>
            </p:nvSpPr>
            <p:spPr>
              <a:xfrm>
                <a:off x="5176573" y="243698"/>
                <a:ext cx="3495099" cy="7521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t"/>
              <a:lstStyle/>
              <a:p>
                <a:pPr marL="296862" algn="ctr">
                  <a:spcBef>
                    <a:spcPts val="1200"/>
                  </a:spcBef>
                  <a:buClr>
                    <a:srgbClr val="EFB210"/>
                  </a:buClr>
                </a:pPr>
                <a:r>
                  <a:rPr lang="en-US" sz="2200" b="1" dirty="0">
                    <a:solidFill>
                      <a:srgbClr val="08345A"/>
                    </a:solidFill>
                    <a:latin typeface="Helvetica" pitchFamily="2" charset="0"/>
                  </a:rPr>
                  <a:t>Reinforcement Learning</a:t>
                </a:r>
              </a:p>
              <a:p>
                <a:pPr marL="746125" indent="-449263">
                  <a:spcBef>
                    <a:spcPts val="1200"/>
                  </a:spcBef>
                  <a:buClr>
                    <a:srgbClr val="EFB210"/>
                  </a:buClr>
                  <a:buFont typeface="Segoe UI Symbol" panose="020B0502040204020203" pitchFamily="34" charset="0"/>
                  <a:buChar char="⬣"/>
                </a:pPr>
                <a:r>
                  <a:rPr lang="en-US" dirty="0">
                    <a:solidFill>
                      <a:srgbClr val="08345A"/>
                    </a:solidFill>
                    <a:latin typeface="Helvetica" pitchFamily="2" charset="0"/>
                  </a:rPr>
                  <a:t>Evaluative feedback in the form of </a:t>
                </a:r>
                <a:r>
                  <a:rPr lang="en-US" b="1" dirty="0">
                    <a:solidFill>
                      <a:srgbClr val="08345A"/>
                    </a:solidFill>
                    <a:latin typeface="Helvetica" pitchFamily="2" charset="0"/>
                  </a:rPr>
                  <a:t>reward</a:t>
                </a:r>
              </a:p>
              <a:p>
                <a:pPr marL="746125" indent="-449263">
                  <a:spcBef>
                    <a:spcPts val="1200"/>
                  </a:spcBef>
                  <a:buClr>
                    <a:srgbClr val="EFB210"/>
                  </a:buClr>
                  <a:buFont typeface="Segoe UI Symbol" panose="020B0502040204020203" pitchFamily="34" charset="0"/>
                  <a:buChar char="⬣"/>
                </a:pPr>
                <a:r>
                  <a:rPr lang="en-US" dirty="0">
                    <a:solidFill>
                      <a:srgbClr val="08345A"/>
                    </a:solidFill>
                    <a:latin typeface="Helvetica" pitchFamily="2" charset="0"/>
                  </a:rPr>
                  <a:t>No supervision on the right action</a:t>
                </a:r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D04232C-8960-B049-A9AF-FB3BB46C0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06274" y="3146600"/>
              <a:ext cx="1267439" cy="122237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B5E8CB-CAC9-B346-BB3B-39A8226BD09F}"/>
              </a:ext>
            </a:extLst>
          </p:cNvPr>
          <p:cNvGrpSpPr/>
          <p:nvPr/>
        </p:nvGrpSpPr>
        <p:grpSpPr>
          <a:xfrm>
            <a:off x="71511" y="208610"/>
            <a:ext cx="2946245" cy="4036895"/>
            <a:chOff x="71511" y="208610"/>
            <a:chExt cx="2946245" cy="40368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5832F74-37D6-654E-962F-2EC127A981CF}"/>
                </a:ext>
              </a:extLst>
            </p:cNvPr>
            <p:cNvGrpSpPr/>
            <p:nvPr/>
          </p:nvGrpSpPr>
          <p:grpSpPr>
            <a:xfrm>
              <a:off x="71511" y="208610"/>
              <a:ext cx="2946245" cy="787220"/>
              <a:chOff x="71511" y="208610"/>
              <a:chExt cx="3311609" cy="787220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FE4B1907-CC76-9F4A-908D-999FC55B1A95}"/>
                  </a:ext>
                </a:extLst>
              </p:cNvPr>
              <p:cNvSpPr/>
              <p:nvPr/>
            </p:nvSpPr>
            <p:spPr>
              <a:xfrm>
                <a:off x="335844" y="208610"/>
                <a:ext cx="3047276" cy="787220"/>
              </a:xfrm>
              <a:prstGeom prst="roundRect">
                <a:avLst/>
              </a:prstGeom>
              <a:solidFill>
                <a:srgbClr val="F8C3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b="1" dirty="0">
                  <a:solidFill>
                    <a:srgbClr val="08345A"/>
                  </a:solidFill>
                  <a:latin typeface="Helvetica" pitchFamily="2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971F664E-B62B-6546-9FB0-319BC0EF4082}"/>
                      </a:ext>
                    </a:extLst>
                  </p:cNvPr>
                  <p:cNvSpPr/>
                  <p:nvPr/>
                </p:nvSpPr>
                <p:spPr>
                  <a:xfrm>
                    <a:off x="71511" y="243698"/>
                    <a:ext cx="3156889" cy="7521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numCol="1" rtlCol="0" anchor="t"/>
                  <a:lstStyle/>
                  <a:p>
                    <a:pPr marL="296862" algn="ctr">
                      <a:spcBef>
                        <a:spcPts val="1200"/>
                      </a:spcBef>
                      <a:buClr>
                        <a:srgbClr val="EFB210"/>
                      </a:buClr>
                    </a:pPr>
                    <a:r>
                      <a:rPr lang="en-US" sz="2200" b="1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Supervised Learning</a:t>
                    </a: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Train Input: </a:t>
                    </a:r>
                    <a14:m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oMath>
                    </a14:m>
                    <a:endParaRPr lang="en-US" dirty="0">
                      <a:solidFill>
                        <a:srgbClr val="08345A"/>
                      </a:solidFill>
                      <a:latin typeface="Helvetica" pitchFamily="2" charset="0"/>
                    </a:endParaRP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Learning output:   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oMath>
                    </a14:m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dirty="0">
                      <a:solidFill>
                        <a:srgbClr val="08345A"/>
                      </a:solidFill>
                      <a:latin typeface="Helvetica" pitchFamily="2" charset="0"/>
                    </a:endParaRP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e.g. classification</a:t>
                    </a:r>
                  </a:p>
                </p:txBody>
              </p:sp>
            </mc:Choice>
            <mc:Fallback xmlns=""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971F664E-B62B-6546-9FB0-319BC0EF40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11" y="243698"/>
                    <a:ext cx="3156889" cy="7521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6667" r="-2703" b="-220000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89B277-04D2-304C-AAF5-68F927F69C7B}"/>
                </a:ext>
              </a:extLst>
            </p:cNvPr>
            <p:cNvGrpSpPr/>
            <p:nvPr/>
          </p:nvGrpSpPr>
          <p:grpSpPr>
            <a:xfrm>
              <a:off x="804611" y="3222859"/>
              <a:ext cx="2042160" cy="1022646"/>
              <a:chOff x="335280" y="1254211"/>
              <a:chExt cx="2042160" cy="1022646"/>
            </a:xfrm>
          </p:grpSpPr>
          <p:pic>
            <p:nvPicPr>
              <p:cNvPr id="19" name="Shape 68">
                <a:extLst>
                  <a:ext uri="{FF2B5EF4-FFF2-40B4-BE49-F238E27FC236}">
                    <a16:creationId xmlns:a16="http://schemas.microsoft.com/office/drawing/2014/main" id="{7EACB2BA-7F2F-6E40-8211-95996C0AF82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9279" r="25734"/>
              <a:stretch/>
            </p:blipFill>
            <p:spPr>
              <a:xfrm>
                <a:off x="335280" y="1254211"/>
                <a:ext cx="955791" cy="99675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0" name="Shape 69">
                <a:extLst>
                  <a:ext uri="{FF2B5EF4-FFF2-40B4-BE49-F238E27FC236}">
                    <a16:creationId xmlns:a16="http://schemas.microsoft.com/office/drawing/2014/main" id="{6F3D7CE2-AF9E-2447-8647-F7A42A2A46EC}"/>
                  </a:ext>
                </a:extLst>
              </p:cNvPr>
              <p:cNvCxnSpPr/>
              <p:nvPr/>
            </p:nvCxnSpPr>
            <p:spPr>
              <a:xfrm>
                <a:off x="1385426" y="1752586"/>
                <a:ext cx="31759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sp>
            <p:nvSpPr>
              <p:cNvPr id="21" name="Shape 70">
                <a:extLst>
                  <a:ext uri="{FF2B5EF4-FFF2-40B4-BE49-F238E27FC236}">
                    <a16:creationId xmlns:a16="http://schemas.microsoft.com/office/drawing/2014/main" id="{FB1BEE95-0112-C64B-9CF0-892DB73283D6}"/>
                  </a:ext>
                </a:extLst>
              </p:cNvPr>
              <p:cNvSpPr txBox="1"/>
              <p:nvPr/>
            </p:nvSpPr>
            <p:spPr>
              <a:xfrm>
                <a:off x="1703017" y="1266858"/>
                <a:ext cx="674423" cy="9714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0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Arial"/>
                    <a:sym typeface="Arial"/>
                  </a:rPr>
                  <a:t>Sheep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0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Arial"/>
                    <a:sym typeface="Arial"/>
                  </a:rPr>
                  <a:t>Dog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0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Arial"/>
                    <a:sym typeface="Arial"/>
                  </a:rPr>
                  <a:t>Cat</a:t>
                </a:r>
              </a:p>
              <a:p>
                <a:pPr lvl="0"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" sz="1000" kern="0" dirty="0">
                    <a:solidFill>
                      <a:srgbClr val="00000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Arial"/>
                    <a:sym typeface="Arial"/>
                  </a:rPr>
                  <a:t>Lion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" sz="1000" kern="0" dirty="0">
                    <a:solidFill>
                      <a:srgbClr val="00000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Arial"/>
                    <a:sym typeface="Arial"/>
                  </a:rPr>
                  <a:t>Giraffe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030D291-D022-2C4D-B84C-1C995F1060F8}"/>
                  </a:ext>
                </a:extLst>
              </p:cNvPr>
              <p:cNvSpPr/>
              <p:nvPr/>
            </p:nvSpPr>
            <p:spPr bwMode="auto">
              <a:xfrm>
                <a:off x="1724054" y="1266858"/>
                <a:ext cx="528119" cy="42622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FFFFFF">
                      <a:alpha val="96000"/>
                    </a:srgbClr>
                  </a:gs>
                  <a:gs pos="48000">
                    <a:schemeClr val="bg1">
                      <a:alpha val="76000"/>
                    </a:schemeClr>
                  </a:gs>
                </a:gsLst>
                <a:lin ang="16200000" scaled="0"/>
                <a:tileRect/>
              </a:gra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966650-B213-2D49-81FA-D6C7BFDA4EE2}"/>
                  </a:ext>
                </a:extLst>
              </p:cNvPr>
              <p:cNvSpPr/>
              <p:nvPr/>
            </p:nvSpPr>
            <p:spPr bwMode="auto">
              <a:xfrm rot="10800000">
                <a:off x="1703017" y="1850636"/>
                <a:ext cx="507082" cy="42622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FFFFFF">
                      <a:alpha val="96000"/>
                    </a:srgbClr>
                  </a:gs>
                  <a:gs pos="48000">
                    <a:schemeClr val="bg1">
                      <a:alpha val="76000"/>
                    </a:schemeClr>
                  </a:gs>
                </a:gsLst>
                <a:lin ang="16200000" scaled="0"/>
                <a:tileRect/>
              </a:gra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C06A67-8466-424C-AC7C-7EE5D802F695}"/>
              </a:ext>
            </a:extLst>
          </p:cNvPr>
          <p:cNvGrpSpPr/>
          <p:nvPr/>
        </p:nvGrpSpPr>
        <p:grpSpPr>
          <a:xfrm>
            <a:off x="2880106" y="208610"/>
            <a:ext cx="3077402" cy="4111315"/>
            <a:chOff x="2880106" y="208610"/>
            <a:chExt cx="3077402" cy="411131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7F54FE-CEB8-CD4F-A15F-EA0B3F3D070E}"/>
                </a:ext>
              </a:extLst>
            </p:cNvPr>
            <p:cNvGrpSpPr/>
            <p:nvPr/>
          </p:nvGrpSpPr>
          <p:grpSpPr>
            <a:xfrm>
              <a:off x="2880106" y="208610"/>
              <a:ext cx="3077402" cy="787220"/>
              <a:chOff x="2146340" y="208610"/>
              <a:chExt cx="3882651" cy="787220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BE2BD9E8-CE2B-034D-89AE-97A91A8D8ECA}"/>
                  </a:ext>
                </a:extLst>
              </p:cNvPr>
              <p:cNvSpPr/>
              <p:nvPr/>
            </p:nvSpPr>
            <p:spPr>
              <a:xfrm>
                <a:off x="2533442" y="208610"/>
                <a:ext cx="3354706" cy="787220"/>
              </a:xfrm>
              <a:prstGeom prst="roundRect">
                <a:avLst/>
              </a:prstGeom>
              <a:solidFill>
                <a:srgbClr val="F8C3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b="1" dirty="0">
                  <a:solidFill>
                    <a:srgbClr val="08345A"/>
                  </a:solidFill>
                  <a:latin typeface="Helvetica" pitchFamily="2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08D72E30-4893-0C4B-BED1-71D6C04C7E93}"/>
                      </a:ext>
                    </a:extLst>
                  </p:cNvPr>
                  <p:cNvSpPr/>
                  <p:nvPr/>
                </p:nvSpPr>
                <p:spPr>
                  <a:xfrm>
                    <a:off x="2146340" y="243698"/>
                    <a:ext cx="3882651" cy="7521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numCol="1" rtlCol="0" anchor="t"/>
                  <a:lstStyle/>
                  <a:p>
                    <a:pPr marL="296862" algn="ctr">
                      <a:spcBef>
                        <a:spcPts val="1200"/>
                      </a:spcBef>
                      <a:buClr>
                        <a:srgbClr val="EFB210"/>
                      </a:buClr>
                    </a:pPr>
                    <a:r>
                      <a:rPr lang="en-US" sz="2200" b="1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Unsupervised Learning</a:t>
                    </a: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Input: </a:t>
                    </a:r>
                    <a14:m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a14:m>
                    <a:endParaRPr lang="en-US" dirty="0">
                      <a:solidFill>
                        <a:srgbClr val="08345A"/>
                      </a:solidFill>
                      <a:latin typeface="Helvetica" pitchFamily="2" charset="0"/>
                    </a:endParaRP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Learning </a:t>
                    </a:r>
                    <a:b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</a:b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output: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a14:m>
                    <a:endParaRPr lang="en-US" b="0" dirty="0">
                      <a:solidFill>
                        <a:srgbClr val="08345A"/>
                      </a:solidFill>
                      <a:latin typeface="Helvetica" pitchFamily="2" charset="0"/>
                    </a:endParaRP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Example: Clustering, density estimation, etc.</a:t>
                    </a:r>
                  </a:p>
                </p:txBody>
              </p:sp>
            </mc:Choice>
            <mc:Fallback xmlns="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08D72E30-4893-0C4B-BED1-71D6C04C7E9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6340" y="243698"/>
                    <a:ext cx="3882651" cy="7521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5000" r="-2469" b="-290000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1790394E-A905-A14C-B558-AFA1E8305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39924" y="3183529"/>
              <a:ext cx="1698931" cy="1136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3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How to gather experience?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B5D9A-730E-7F49-A643-D1F320BA3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43" y="492317"/>
            <a:ext cx="1219200" cy="3201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E25849-03F2-E04F-AB16-A6E98D80C865}"/>
              </a:ext>
            </a:extLst>
          </p:cNvPr>
          <p:cNvGrpSpPr/>
          <p:nvPr/>
        </p:nvGrpSpPr>
        <p:grpSpPr>
          <a:xfrm>
            <a:off x="1899843" y="492316"/>
            <a:ext cx="2133600" cy="332363"/>
            <a:chOff x="2233111" y="2121420"/>
            <a:chExt cx="2133600" cy="3323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C1B700-51C2-BC49-B840-E402C0C083E3}"/>
                </a:ext>
              </a:extLst>
            </p:cNvPr>
            <p:cNvSpPr/>
            <p:nvPr/>
          </p:nvSpPr>
          <p:spPr bwMode="auto">
            <a:xfrm>
              <a:off x="2842711" y="2121420"/>
              <a:ext cx="1524000" cy="332363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Environment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604FAEF-F781-EB41-8939-7707FD234FCB}"/>
                </a:ext>
              </a:extLst>
            </p:cNvPr>
            <p:cNvCxnSpPr>
              <a:cxnSpLocks/>
              <a:endCxn id="6" idx="1"/>
            </p:cNvCxnSpPr>
            <p:nvPr/>
          </p:nvCxnSpPr>
          <p:spPr bwMode="auto">
            <a:xfrm>
              <a:off x="2233111" y="2281518"/>
              <a:ext cx="609600" cy="608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4FB20-9399-224F-8010-E806F1EF7A41}"/>
              </a:ext>
            </a:extLst>
          </p:cNvPr>
          <p:cNvGrpSpPr/>
          <p:nvPr/>
        </p:nvGrpSpPr>
        <p:grpSpPr>
          <a:xfrm>
            <a:off x="4033443" y="491049"/>
            <a:ext cx="4595310" cy="333641"/>
            <a:chOff x="4366711" y="2120153"/>
            <a:chExt cx="4595310" cy="3336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D74EFD-0273-1841-818D-097C78967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6600" y="2133600"/>
              <a:ext cx="1875421" cy="32019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F895A8A-0608-6944-AD2F-F6CF670E4E01}"/>
                </a:ext>
              </a:extLst>
            </p:cNvPr>
            <p:cNvGrpSpPr/>
            <p:nvPr/>
          </p:nvGrpSpPr>
          <p:grpSpPr>
            <a:xfrm>
              <a:off x="4366711" y="2120153"/>
              <a:ext cx="2590800" cy="320194"/>
              <a:chOff x="4366711" y="2120153"/>
              <a:chExt cx="2590800" cy="320194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226F374-444A-0048-8F91-0813B5F0AB82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 bwMode="auto">
              <a:xfrm flipV="1">
                <a:off x="4366711" y="2281518"/>
                <a:ext cx="1066800" cy="608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74B6BD-C62D-6B45-B3D2-DCB4D5D890DB}"/>
                  </a:ext>
                </a:extLst>
              </p:cNvPr>
              <p:cNvSpPr/>
              <p:nvPr/>
            </p:nvSpPr>
            <p:spPr bwMode="auto">
              <a:xfrm>
                <a:off x="5433511" y="2120153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Data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A75853-08D5-2F4D-90E4-90F1481B57AE}"/>
              </a:ext>
            </a:extLst>
          </p:cNvPr>
          <p:cNvGrpSpPr/>
          <p:nvPr/>
        </p:nvGrpSpPr>
        <p:grpSpPr>
          <a:xfrm>
            <a:off x="515246" y="2431132"/>
            <a:ext cx="4508797" cy="862163"/>
            <a:chOff x="848514" y="4060236"/>
            <a:chExt cx="4508797" cy="8621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05B663-586F-844F-92D0-7236E64EDCFA}"/>
                </a:ext>
              </a:extLst>
            </p:cNvPr>
            <p:cNvGrpSpPr/>
            <p:nvPr/>
          </p:nvGrpSpPr>
          <p:grpSpPr>
            <a:xfrm>
              <a:off x="848514" y="4060236"/>
              <a:ext cx="1524000" cy="862163"/>
              <a:chOff x="2256963" y="2927115"/>
              <a:chExt cx="1524000" cy="86216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56308F3-370F-6249-8CD1-8DDFB0750CBE}"/>
                  </a:ext>
                </a:extLst>
              </p:cNvPr>
              <p:cNvSpPr/>
              <p:nvPr/>
            </p:nvSpPr>
            <p:spPr bwMode="auto">
              <a:xfrm flipH="1">
                <a:off x="2256963" y="2927115"/>
                <a:ext cx="1524000" cy="68214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Update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B621D6B-7762-AD4C-AC65-156C3E4A4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1458" y="3533215"/>
                <a:ext cx="975010" cy="256063"/>
              </a:xfrm>
              <a:prstGeom prst="rect">
                <a:avLst/>
              </a:prstGeom>
            </p:spPr>
          </p:pic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6CCA8ED-DE00-E44A-87E7-CB9778B7BE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72514" y="4651415"/>
              <a:ext cx="2984797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CD59C5-219E-D041-A4C0-4CC0D93F2844}"/>
              </a:ext>
            </a:extLst>
          </p:cNvPr>
          <p:cNvGrpSpPr/>
          <p:nvPr/>
        </p:nvGrpSpPr>
        <p:grpSpPr>
          <a:xfrm>
            <a:off x="5100243" y="811243"/>
            <a:ext cx="1524000" cy="2325982"/>
            <a:chOff x="5433511" y="2440347"/>
            <a:chExt cx="1524000" cy="23259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2DC7F3-FAAB-DB4C-81CC-AA9BAA4C6808}"/>
                </a:ext>
              </a:extLst>
            </p:cNvPr>
            <p:cNvGrpSpPr/>
            <p:nvPr/>
          </p:nvGrpSpPr>
          <p:grpSpPr>
            <a:xfrm>
              <a:off x="5433511" y="2440347"/>
              <a:ext cx="1524000" cy="1890874"/>
              <a:chOff x="5433511" y="2440347"/>
              <a:chExt cx="1524000" cy="1890874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BFA945F-9D92-894A-837F-2186CAACA9A1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 bwMode="auto">
              <a:xfrm>
                <a:off x="6195511" y="2440347"/>
                <a:ext cx="0" cy="82407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EB95587-137D-5641-94A3-346C9FDB9459}"/>
                  </a:ext>
                </a:extLst>
              </p:cNvPr>
              <p:cNvSpPr/>
              <p:nvPr/>
            </p:nvSpPr>
            <p:spPr bwMode="auto">
              <a:xfrm>
                <a:off x="5433511" y="3287127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Train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8F3BD95-CAE8-9540-A35D-2657C27309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08957" y="3607321"/>
                <a:ext cx="0" cy="7239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0A3284-0DD5-D041-8A42-4E938B39E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173" y="4492424"/>
              <a:ext cx="1456675" cy="273905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DB9607C-C484-9042-B70E-FAC1FC8D2472}"/>
              </a:ext>
            </a:extLst>
          </p:cNvPr>
          <p:cNvSpPr/>
          <p:nvPr/>
        </p:nvSpPr>
        <p:spPr bwMode="auto">
          <a:xfrm>
            <a:off x="2218995" y="3258551"/>
            <a:ext cx="4706010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1: Exploration vs Exploitation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5B855E-5178-2842-BD45-7631F1AF9A53}"/>
              </a:ext>
            </a:extLst>
          </p:cNvPr>
          <p:cNvSpPr/>
          <p:nvPr/>
        </p:nvSpPr>
        <p:spPr bwMode="auto">
          <a:xfrm>
            <a:off x="2080848" y="3918646"/>
            <a:ext cx="4978995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2: Non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, highly correlated data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ECEF291-96B6-1A44-8424-12953697C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405" y="1106365"/>
            <a:ext cx="1961813" cy="14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What should 	          be?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Greedy? -&gt; Local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minimas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, no exploration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An exploration strategy: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Exploration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E756C-25B3-7B47-BFF6-40750DA46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994" y="1409686"/>
            <a:ext cx="2028210" cy="381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9046C-7EB7-654D-A5AE-49C2AD4D2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108" y="3163708"/>
            <a:ext cx="5479783" cy="828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48948-7DD2-E14B-863D-DCC2DAD72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2619828"/>
            <a:ext cx="1097550" cy="29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F2E20-2348-D244-8703-269752E16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366" y="464657"/>
            <a:ext cx="790904" cy="20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Samples are correlated =&gt; high variance gradients =&gt;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inefficient learning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Current Q-network parameters determines next training samples =&gt; can lead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bad feedback loops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e.g. if maximizing action is to move right, training samples will be dominated by samples going right, may fall into local minima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Correlated Data Problem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42B260-DCB4-2C41-8FD6-CADE825BD724}"/>
              </a:ext>
            </a:extLst>
          </p:cNvPr>
          <p:cNvGraphicFramePr>
            <a:graphicFrameLocks noGrp="1"/>
          </p:cNvGraphicFramePr>
          <p:nvPr/>
        </p:nvGraphicFramePr>
        <p:xfrm>
          <a:off x="1430721" y="2828255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R=10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R=1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0170194-356B-F444-8F14-C24F944CD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306" y="2571750"/>
            <a:ext cx="594830" cy="2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Correlated data: addressed by using experience replay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 replay buffer stores transitions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Continually update replay buffer as game (experience) episodes are played, older samples discarded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Train Q-network on random minibatches of transitions from the replay memory, instead of consecutive samples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Larger the buffer, lower the correlation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Experience Replay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11B62-B843-B848-89EF-282F43267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503" y="991115"/>
            <a:ext cx="1224455" cy="3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AD6D098-5ED7-364E-B8FC-6215F7C2D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85" y="438515"/>
            <a:ext cx="7501979" cy="37807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 Algorithm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FB8603-6B12-3843-AA24-0790187F8561}"/>
              </a:ext>
            </a:extLst>
          </p:cNvPr>
          <p:cNvGrpSpPr/>
          <p:nvPr/>
        </p:nvGrpSpPr>
        <p:grpSpPr>
          <a:xfrm>
            <a:off x="1631178" y="1603404"/>
            <a:ext cx="5400243" cy="594120"/>
            <a:chOff x="1631178" y="1603404"/>
            <a:chExt cx="5400243" cy="5941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521B95-EF6A-7E49-8E97-F0070C2AA48E}"/>
                </a:ext>
              </a:extLst>
            </p:cNvPr>
            <p:cNvSpPr/>
            <p:nvPr/>
          </p:nvSpPr>
          <p:spPr bwMode="auto">
            <a:xfrm>
              <a:off x="1631178" y="1731723"/>
              <a:ext cx="3324886" cy="465801"/>
            </a:xfrm>
            <a:prstGeom prst="rect">
              <a:avLst/>
            </a:prstGeom>
            <a:noFill/>
            <a:ln w="25400" cap="flat" cmpd="sng" algn="ctr">
              <a:solidFill>
                <a:srgbClr val="D5E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768BB5-A826-3A43-8578-9A03E85AEFD9}"/>
                </a:ext>
              </a:extLst>
            </p:cNvPr>
            <p:cNvSpPr/>
            <p:nvPr/>
          </p:nvSpPr>
          <p:spPr bwMode="auto">
            <a:xfrm>
              <a:off x="5155558" y="1603404"/>
              <a:ext cx="1875863" cy="412249"/>
            </a:xfrm>
            <a:prstGeom prst="rect">
              <a:avLst/>
            </a:prstGeom>
            <a:solidFill>
              <a:srgbClr val="92D050">
                <a:alpha val="39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Epsilon-greedy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616605-60DE-4140-A282-E2C6AB67E823}"/>
              </a:ext>
            </a:extLst>
          </p:cNvPr>
          <p:cNvGrpSpPr/>
          <p:nvPr/>
        </p:nvGrpSpPr>
        <p:grpSpPr>
          <a:xfrm>
            <a:off x="1631178" y="2965435"/>
            <a:ext cx="6545870" cy="812371"/>
            <a:chOff x="1631178" y="2965435"/>
            <a:chExt cx="6545870" cy="8123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CF77FE-4A95-5343-9761-8129C692E6DD}"/>
                </a:ext>
              </a:extLst>
            </p:cNvPr>
            <p:cNvSpPr/>
            <p:nvPr/>
          </p:nvSpPr>
          <p:spPr bwMode="auto">
            <a:xfrm>
              <a:off x="6947929" y="2965435"/>
              <a:ext cx="1229119" cy="4122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 Update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689F50-227B-9E4F-82B7-7AFABDA389A0}"/>
                </a:ext>
              </a:extLst>
            </p:cNvPr>
            <p:cNvSpPr/>
            <p:nvPr/>
          </p:nvSpPr>
          <p:spPr bwMode="auto">
            <a:xfrm>
              <a:off x="1631178" y="3511056"/>
              <a:ext cx="6051293" cy="266750"/>
            </a:xfrm>
            <a:prstGeom prst="rect">
              <a:avLst/>
            </a:prstGeom>
            <a:noFill/>
            <a:ln w="25400" cap="flat" cmpd="sng" algn="ctr">
              <a:solidFill>
                <a:srgbClr val="FADA8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7004EBB-AA5D-134A-AC95-A4284C9272C2}"/>
              </a:ext>
            </a:extLst>
          </p:cNvPr>
          <p:cNvGrpSpPr/>
          <p:nvPr/>
        </p:nvGrpSpPr>
        <p:grpSpPr>
          <a:xfrm>
            <a:off x="1099197" y="754657"/>
            <a:ext cx="6794071" cy="2319905"/>
            <a:chOff x="1099197" y="754657"/>
            <a:chExt cx="6794071" cy="231990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99F918-C63C-2C4E-86FC-F08EE58854CA}"/>
                </a:ext>
              </a:extLst>
            </p:cNvPr>
            <p:cNvSpPr/>
            <p:nvPr/>
          </p:nvSpPr>
          <p:spPr bwMode="auto">
            <a:xfrm>
              <a:off x="5554543" y="754658"/>
              <a:ext cx="2338725" cy="412248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Experience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 Replay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91EA4-65C3-094F-91EE-D9B9C859888E}"/>
                </a:ext>
              </a:extLst>
            </p:cNvPr>
            <p:cNvSpPr/>
            <p:nvPr/>
          </p:nvSpPr>
          <p:spPr bwMode="auto">
            <a:xfrm>
              <a:off x="1099197" y="754657"/>
              <a:ext cx="3125393" cy="206123"/>
            </a:xfrm>
            <a:prstGeom prst="rect">
              <a:avLst/>
            </a:prstGeom>
            <a:noFill/>
            <a:ln w="25400" cap="flat" cmpd="sng" algn="ctr">
              <a:solidFill>
                <a:srgbClr val="92D5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D066DA-FE49-9147-BDC0-57E7CC70AF63}"/>
                </a:ext>
              </a:extLst>
            </p:cNvPr>
            <p:cNvSpPr/>
            <p:nvPr/>
          </p:nvSpPr>
          <p:spPr bwMode="auto">
            <a:xfrm>
              <a:off x="1631179" y="2608761"/>
              <a:ext cx="4987329" cy="465801"/>
            </a:xfrm>
            <a:prstGeom prst="rect">
              <a:avLst/>
            </a:prstGeom>
            <a:noFill/>
            <a:ln w="25400" cap="flat" cmpd="sng" algn="ctr">
              <a:solidFill>
                <a:srgbClr val="92D5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F571C9CD-6412-9047-8C16-27798AE7C209}"/>
              </a:ext>
            </a:extLst>
          </p:cNvPr>
          <p:cNvSpPr txBox="1">
            <a:spLocks/>
          </p:cNvSpPr>
          <p:nvPr/>
        </p:nvSpPr>
        <p:spPr bwMode="auto">
          <a:xfrm>
            <a:off x="910447" y="4112647"/>
            <a:ext cx="7323106" cy="3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Source: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Mnih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Volodymyr, et al. "Playing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atari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with deep reinforcement learning."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2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0"/>
            <a:ext cx="7893092" cy="3907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 today’s class, we looked at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Dynamic Programming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Value, Q-Value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Iteration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Reinforcement Learning (RL)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The challenges of (deep) learning based methods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Value-based RL algorithms</a:t>
            </a:r>
          </a:p>
          <a:p>
            <a:pPr marL="1660525" lvl="2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Deep Q-Learning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Next class: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Policy-based RL algorithms 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(policy gradients)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941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RL API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1200"/>
              </a:spcBef>
              <a:buClr>
                <a:srgbClr val="EFB210"/>
              </a:buClr>
            </a:pPr>
            <a:r>
              <a:rPr lang="en-US" b="1" dirty="0">
                <a:solidFill>
                  <a:srgbClr val="08345A"/>
                </a:solidFill>
                <a:latin typeface="Helvetica" pitchFamily="2" charset="0"/>
              </a:rPr>
              <a:t>RL: </a:t>
            </a:r>
            <a:r>
              <a:rPr lang="en-US" sz="2000" dirty="0">
                <a:solidFill>
                  <a:srgbClr val="08345A"/>
                </a:solidFill>
                <a:latin typeface="Helvetica" pitchFamily="2" charset="0"/>
              </a:rPr>
              <a:t>Environment Interaction API</a:t>
            </a:r>
            <a:endParaRPr lang="en-US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0EE4E-121E-154D-83FD-8DEDE4F9C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3"/>
          <a:stretch/>
        </p:blipFill>
        <p:spPr>
          <a:xfrm>
            <a:off x="421460" y="777905"/>
            <a:ext cx="3600282" cy="3587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3806788" y="1210426"/>
            <a:ext cx="4915752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At each time step t, the agent: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Receives observation </a:t>
            </a:r>
            <a:r>
              <a:rPr lang="en-US" sz="1600" dirty="0" err="1">
                <a:solidFill>
                  <a:srgbClr val="08345A"/>
                </a:solidFill>
                <a:latin typeface="Helvetica" pitchFamily="2" charset="0"/>
              </a:rPr>
              <a:t>o</a:t>
            </a:r>
            <a:r>
              <a:rPr lang="en-US" sz="1600" baseline="-25000" dirty="0" err="1">
                <a:solidFill>
                  <a:srgbClr val="08345A"/>
                </a:solidFill>
                <a:latin typeface="Helvetica" pitchFamily="2" charset="0"/>
              </a:rPr>
              <a:t>t</a:t>
            </a:r>
            <a:endParaRPr lang="en-US" sz="1600" baseline="-250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Executes action a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At each time step t, the environment: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Receives action a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Emits observation o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t+1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Emits scalar reward r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t+1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D732B7D-F4EC-1644-9303-75873663EDA9}"/>
              </a:ext>
            </a:extLst>
          </p:cNvPr>
          <p:cNvSpPr txBox="1">
            <a:spLocks/>
          </p:cNvSpPr>
          <p:nvPr/>
        </p:nvSpPr>
        <p:spPr bwMode="auto">
          <a:xfrm>
            <a:off x="3095462" y="4163551"/>
            <a:ext cx="2953075" cy="29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David Silver</a:t>
            </a:r>
          </a:p>
        </p:txBody>
      </p:sp>
    </p:spTree>
    <p:extLst>
      <p:ext uri="{BB962C8B-B14F-4D97-AF65-F5344CB8AC3E}">
        <p14:creationId xmlns:p14="http://schemas.microsoft.com/office/powerpoint/2010/main" val="177028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6172200" cy="244736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Markov Decision Processes (MDPs)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States, Actions, Reward dist., Transition dist., Discount factor (gamma)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Policy: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Mapping from states to actions (deterministic)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Distribution of actions given states (stochastic)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Recap: MDPs, Policy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0ED8C3-1419-FE44-8117-AB5224235E0D}"/>
              </a:ext>
            </a:extLst>
          </p:cNvPr>
          <p:cNvGrpSpPr/>
          <p:nvPr/>
        </p:nvGrpSpPr>
        <p:grpSpPr>
          <a:xfrm>
            <a:off x="6871791" y="422308"/>
            <a:ext cx="1635071" cy="695900"/>
            <a:chOff x="6610027" y="717170"/>
            <a:chExt cx="1635071" cy="695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97E94E-4A98-0846-BFC2-DD1D36943203}"/>
                </a:ext>
              </a:extLst>
            </p:cNvPr>
            <p:cNvSpPr/>
            <p:nvPr/>
          </p:nvSpPr>
          <p:spPr>
            <a:xfrm>
              <a:off x="6610027" y="717170"/>
              <a:ext cx="1635071" cy="6959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259FE-AC43-5B41-B30D-2DCDD0EB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291" y="1068995"/>
              <a:ext cx="1425380" cy="2476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5CD3C1-CFB9-F34F-80E3-DA6022760885}"/>
                </a:ext>
              </a:extLst>
            </p:cNvPr>
            <p:cNvSpPr txBox="1"/>
            <p:nvPr/>
          </p:nvSpPr>
          <p:spPr>
            <a:xfrm>
              <a:off x="7056395" y="717170"/>
              <a:ext cx="705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MDP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33E60A1-B379-2445-974F-E94EA7D7A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30" t="31107" b="4777"/>
          <a:stretch/>
        </p:blipFill>
        <p:spPr>
          <a:xfrm>
            <a:off x="7018825" y="1556084"/>
            <a:ext cx="1303840" cy="9732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CE7911-0F24-B341-B4CB-C22616F4E8E9}"/>
              </a:ext>
            </a:extLst>
          </p:cNvPr>
          <p:cNvGrpSpPr/>
          <p:nvPr/>
        </p:nvGrpSpPr>
        <p:grpSpPr>
          <a:xfrm>
            <a:off x="947560" y="2729769"/>
            <a:ext cx="5743050" cy="1660474"/>
            <a:chOff x="947560" y="2729769"/>
            <a:chExt cx="5743050" cy="16604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A12518-C798-764F-AE36-95FB72AD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560" y="3232063"/>
              <a:ext cx="881827" cy="64714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59BD70-DD31-9641-B5AD-C9755AFB2584}"/>
                </a:ext>
              </a:extLst>
            </p:cNvPr>
            <p:cNvGrpSpPr/>
            <p:nvPr/>
          </p:nvGrpSpPr>
          <p:grpSpPr>
            <a:xfrm>
              <a:off x="3206914" y="2729769"/>
              <a:ext cx="1271486" cy="1173949"/>
              <a:chOff x="7167341" y="1072028"/>
              <a:chExt cx="1271486" cy="117394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D6CF62C-1894-8242-B6AB-00C9FFF03233}"/>
                  </a:ext>
                </a:extLst>
              </p:cNvPr>
              <p:cNvGrpSpPr/>
              <p:nvPr/>
            </p:nvGrpSpPr>
            <p:grpSpPr>
              <a:xfrm>
                <a:off x="7439186" y="1286359"/>
                <a:ext cx="999641" cy="959618"/>
                <a:chOff x="7439186" y="1286359"/>
                <a:chExt cx="999641" cy="959618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3C5E32A-8B82-2B43-9682-056C9F0CEE77}"/>
                    </a:ext>
                  </a:extLst>
                </p:cNvPr>
                <p:cNvSpPr/>
                <p:nvPr/>
              </p:nvSpPr>
              <p:spPr>
                <a:xfrm>
                  <a:off x="7439186" y="1286359"/>
                  <a:ext cx="999641" cy="95961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F184800F-8330-634E-8A50-8845129C68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" r="81771" b="6210"/>
                <a:stretch/>
              </p:blipFill>
              <p:spPr>
                <a:xfrm>
                  <a:off x="7810500" y="1509168"/>
                  <a:ext cx="292221" cy="415746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A0A113C-EA46-1543-95D6-618FB9632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67341" y="1687256"/>
                <a:ext cx="185674" cy="15782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2C5F803-FE24-ED46-9504-1574B1B14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63410" y="1072028"/>
                <a:ext cx="93200" cy="194166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BB8F09-0723-CD40-BFB9-D0A1D8CEE12E}"/>
                </a:ext>
              </a:extLst>
            </p:cNvPr>
            <p:cNvSpPr/>
            <p:nvPr/>
          </p:nvSpPr>
          <p:spPr>
            <a:xfrm>
              <a:off x="3237001" y="4020911"/>
              <a:ext cx="1518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8345A"/>
                  </a:solidFill>
                  <a:latin typeface="Helvetica" pitchFamily="2" charset="0"/>
                </a:rPr>
                <a:t>Deterministic</a:t>
              </a:r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6589238-B289-F84A-A10F-87C8DC4795B0}"/>
                </a:ext>
              </a:extLst>
            </p:cNvPr>
            <p:cNvGrpSpPr/>
            <p:nvPr/>
          </p:nvGrpSpPr>
          <p:grpSpPr>
            <a:xfrm>
              <a:off x="5311804" y="2775912"/>
              <a:ext cx="1271486" cy="1127806"/>
              <a:chOff x="7167341" y="1118171"/>
              <a:chExt cx="1271486" cy="112780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6FA6BB2-4DCA-9849-A558-492C11B2C144}"/>
                  </a:ext>
                </a:extLst>
              </p:cNvPr>
              <p:cNvGrpSpPr/>
              <p:nvPr/>
            </p:nvGrpSpPr>
            <p:grpSpPr>
              <a:xfrm>
                <a:off x="7439186" y="1286359"/>
                <a:ext cx="999641" cy="959618"/>
                <a:chOff x="7439186" y="1286359"/>
                <a:chExt cx="999641" cy="959618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109D3D3-7F97-8141-A1C0-0A09F8000113}"/>
                    </a:ext>
                  </a:extLst>
                </p:cNvPr>
                <p:cNvSpPr/>
                <p:nvPr/>
              </p:nvSpPr>
              <p:spPr>
                <a:xfrm>
                  <a:off x="7439186" y="1286359"/>
                  <a:ext cx="999641" cy="95961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E8500E96-A5B9-8141-B03A-361D0D851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" r="81771" b="6210"/>
                <a:stretch/>
              </p:blipFill>
              <p:spPr>
                <a:xfrm>
                  <a:off x="7810500" y="1509168"/>
                  <a:ext cx="292221" cy="415746"/>
                </a:xfrm>
                <a:prstGeom prst="rect">
                  <a:avLst/>
                </a:prstGeom>
              </p:spPr>
            </p:pic>
          </p:grp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84C8BCA-38E0-B642-B1C4-A79F7B6BE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67341" y="1687256"/>
                <a:ext cx="185674" cy="157823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C6F0B65-519F-5C41-8958-B6F6B85C4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10500" y="1118171"/>
                <a:ext cx="222235" cy="125933"/>
              </a:xfrm>
              <a:prstGeom prst="rect">
                <a:avLst/>
              </a:prstGeom>
            </p:spPr>
          </p:pic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28C58BE-A7FC-A24A-AA75-F988EBDF0131}"/>
                </a:ext>
              </a:extLst>
            </p:cNvPr>
            <p:cNvSpPr/>
            <p:nvPr/>
          </p:nvSpPr>
          <p:spPr>
            <a:xfrm>
              <a:off x="5441550" y="4020911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8345A"/>
                  </a:solidFill>
                  <a:latin typeface="Helvetica" pitchFamily="2" charset="0"/>
                </a:rPr>
                <a:t>Stochastic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66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6172200" cy="3885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Markov Decision Processes (MDPs)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States, Actions, Reward dist., Transition dist., Discount factor (gamma)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Policy: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Mapping from states to actions (deterministic)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Distribution of actions given states (stochastic)</a:t>
            </a:r>
            <a:br>
              <a:rPr lang="en-US" sz="1600" dirty="0">
                <a:solidFill>
                  <a:srgbClr val="08345A"/>
                </a:solidFill>
                <a:latin typeface="Helvetica" pitchFamily="2" charset="0"/>
              </a:rPr>
            </a:b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a good policy?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Maximize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discounted sum of future rewards</a:t>
            </a: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660525" lvl="2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Discount factor: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Recap: MDPs, Policy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0ED8C3-1419-FE44-8117-AB5224235E0D}"/>
              </a:ext>
            </a:extLst>
          </p:cNvPr>
          <p:cNvGrpSpPr/>
          <p:nvPr/>
        </p:nvGrpSpPr>
        <p:grpSpPr>
          <a:xfrm>
            <a:off x="6871791" y="422308"/>
            <a:ext cx="1635071" cy="695900"/>
            <a:chOff x="6610027" y="717170"/>
            <a:chExt cx="1635071" cy="695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97E94E-4A98-0846-BFC2-DD1D36943203}"/>
                </a:ext>
              </a:extLst>
            </p:cNvPr>
            <p:cNvSpPr/>
            <p:nvPr/>
          </p:nvSpPr>
          <p:spPr>
            <a:xfrm>
              <a:off x="6610027" y="717170"/>
              <a:ext cx="1635071" cy="6959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259FE-AC43-5B41-B30D-2DCDD0EB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291" y="1068995"/>
              <a:ext cx="1425380" cy="2476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5CD3C1-CFB9-F34F-80E3-DA6022760885}"/>
                </a:ext>
              </a:extLst>
            </p:cNvPr>
            <p:cNvSpPr txBox="1"/>
            <p:nvPr/>
          </p:nvSpPr>
          <p:spPr>
            <a:xfrm>
              <a:off x="7056395" y="717170"/>
              <a:ext cx="705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MDP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33E60A1-B379-2445-974F-E94EA7D7A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30" t="31107" b="4777"/>
          <a:stretch/>
        </p:blipFill>
        <p:spPr>
          <a:xfrm>
            <a:off x="7018825" y="1556084"/>
            <a:ext cx="1303840" cy="973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AE3F76-6321-0944-AC94-6F5FFFE9F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065" y="3517505"/>
            <a:ext cx="134612" cy="1656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FA1B50-35E2-0B4C-983F-A8442B6B1A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5877620" y="3376094"/>
            <a:ext cx="2988318" cy="8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optimal 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defined as: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B9D9A-39C7-BC48-9F67-3B9178E3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819" y="1416379"/>
            <a:ext cx="3987408" cy="1195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04D0B-B509-A346-B521-B3F39ED9F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2928626"/>
            <a:ext cx="4953000" cy="2728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8856D6-6CE8-EE44-BD40-744AEC75721E}"/>
              </a:ext>
            </a:extLst>
          </p:cNvPr>
          <p:cNvGrpSpPr/>
          <p:nvPr/>
        </p:nvGrpSpPr>
        <p:grpSpPr>
          <a:xfrm>
            <a:off x="3866826" y="901960"/>
            <a:ext cx="3099662" cy="1004336"/>
            <a:chOff x="3866826" y="901960"/>
            <a:chExt cx="3099662" cy="100433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3D92E66-8654-044D-A7DB-E9E3C74D164A}"/>
                </a:ext>
              </a:extLst>
            </p:cNvPr>
            <p:cNvSpPr txBox="1"/>
            <p:nvPr/>
          </p:nvSpPr>
          <p:spPr>
            <a:xfrm>
              <a:off x="3866826" y="901960"/>
              <a:ext cx="30996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/>
                <a:t>discounted</a:t>
              </a:r>
              <a:r>
                <a:rPr lang="en-US" sz="1400" dirty="0"/>
                <a:t> </a:t>
              </a:r>
              <a:r>
                <a:rPr lang="en-US" sz="1400" u="sng" dirty="0"/>
                <a:t>sum</a:t>
              </a:r>
              <a:r>
                <a:rPr lang="en-US" sz="1400" dirty="0"/>
                <a:t> of </a:t>
              </a:r>
              <a:r>
                <a:rPr lang="en-US" sz="1400" u="sng" dirty="0"/>
                <a:t>future rewards</a:t>
              </a:r>
              <a:endParaRPr lang="en-US" sz="1600" u="sng" dirty="0"/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E1AE2040-9514-CC4B-899C-1ABE7BC25D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94600" y="1176483"/>
              <a:ext cx="666618" cy="607018"/>
            </a:xfrm>
            <a:prstGeom prst="curvedConnector3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BCABA182-5EE9-2F49-998A-C69F40C86B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35920" y="1315977"/>
              <a:ext cx="594314" cy="255725"/>
            </a:xfrm>
            <a:prstGeom prst="curvedConnector3">
              <a:avLst>
                <a:gd name="adj1" fmla="val 39568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3ECE2CE9-9278-5C48-9CB7-0D68BF588F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62652" y="1333491"/>
              <a:ext cx="759612" cy="385997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2A736EA-59CC-A54F-8725-7FA4524575D1}"/>
              </a:ext>
            </a:extLst>
          </p:cNvPr>
          <p:cNvSpPr/>
          <p:nvPr/>
        </p:nvSpPr>
        <p:spPr>
          <a:xfrm>
            <a:off x="1154178" y="2717186"/>
            <a:ext cx="6835644" cy="968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prediction of discounted sum of future reward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Am I likely to win/lose the game from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State-Action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Q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state-action pair?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this state, what is the impact of this action on my future?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E55F1D-7C78-C045-BD81-BF796567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20" y="1092631"/>
            <a:ext cx="996671" cy="164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FC31D-AD1F-A641-ABD3-E7FBCAE3E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24" y="2364627"/>
            <a:ext cx="1180885" cy="1701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</p:spTree>
    <p:extLst>
      <p:ext uri="{BB962C8B-B14F-4D97-AF65-F5344CB8AC3E}">
        <p14:creationId xmlns:p14="http://schemas.microsoft.com/office/powerpoint/2010/main" val="5566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L OMSCS Templat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7643-4803 RL L1" id="{4E99423D-4828-FC43-AFE3-27DAADC69112}" vid="{753662F3-975A-574F-91C0-E82B8B901B6D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L OMSCS Template" id="{04AF0C12-36F6-0D4F-B366-8FFC41ECAEFB}" vid="{E40DAE5D-FDCD-F24B-B9F8-CEB74FA9DF0D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yber_temp" id="{ECC33DB4-E445-2E4B-9521-5B5AC45F4942}" vid="{E74056C0-E9B8-C249-A608-F2479099514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3EFE357999404EA8C5B1B83429B5D8" ma:contentTypeVersion="7" ma:contentTypeDescription="Create a new document." ma:contentTypeScope="" ma:versionID="65905882660059d212da7c8b685a0f49">
  <xsd:schema xmlns:xsd="http://www.w3.org/2001/XMLSchema" xmlns:xs="http://www.w3.org/2001/XMLSchema" xmlns:p="http://schemas.microsoft.com/office/2006/metadata/properties" xmlns:ns2="7863af72-ffb0-450a-b2c6-a5c10336dc80" xmlns:ns3="30ae270d-2509-4c26-98ed-b34d6592f197" targetNamespace="http://schemas.microsoft.com/office/2006/metadata/properties" ma:root="true" ma:fieldsID="e9cd48ac7e2c256817f7fc5f4d755ef5" ns2:_="" ns3:_="">
    <xsd:import namespace="7863af72-ffb0-450a-b2c6-a5c10336dc80"/>
    <xsd:import namespace="30ae270d-2509-4c26-98ed-b34d6592f1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3af72-ffb0-450a-b2c6-a5c10336dc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e270d-2509-4c26-98ed-b34d6592f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0ae270d-2509-4c26-98ed-b34d6592f197">
      <UserInfo>
        <DisplayName>Sanders, Brenda</DisplayName>
        <AccountId>669</AccountId>
        <AccountType/>
      </UserInfo>
      <UserInfo>
        <DisplayName>Powell, Rolanda</DisplayName>
        <AccountId>983</AccountId>
        <AccountType/>
      </UserInfo>
      <UserInfo>
        <DisplayName>Aiello, Brittany A</DisplayName>
        <AccountId>1065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98CA05C-CBF7-4785-809C-3A6C90C15C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9ABF09-AD31-4DA8-BFC6-400A9D7F4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63af72-ffb0-450a-b2c6-a5c10336dc80"/>
    <ds:schemaRef ds:uri="30ae270d-2509-4c26-98ed-b34d6592f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3EEB8B-41D2-4428-830B-E8F18B392667}">
  <ds:schemaRefs>
    <ds:schemaRef ds:uri="http://schemas.microsoft.com/office/2006/metadata/properties"/>
    <ds:schemaRef ds:uri="http://schemas.microsoft.com/office/infopath/2007/PartnerControls"/>
    <ds:schemaRef ds:uri="dea2732e-0059-4872-a2bb-ce14bca0337f"/>
    <ds:schemaRef ds:uri="30ae270d-2509-4c26-98ed-b34d6592f1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 OMSCS Template</Template>
  <TotalTime>14977</TotalTime>
  <Words>1710</Words>
  <Application>Microsoft Macintosh PowerPoint</Application>
  <PresentationFormat>On-screen Show (16:9)</PresentationFormat>
  <Paragraphs>432</Paragraphs>
  <Slides>45</Slides>
  <Notes>44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Calibri</vt:lpstr>
      <vt:lpstr>Cambria Math</vt:lpstr>
      <vt:lpstr>Helvetica</vt:lpstr>
      <vt:lpstr>Helvetica Neue</vt:lpstr>
      <vt:lpstr>Roboto Light</vt:lpstr>
      <vt:lpstr>Segoe UI Symbol</vt:lpstr>
      <vt:lpstr>Wingdings</vt:lpstr>
      <vt:lpstr>DL OMSCS Template</vt:lpstr>
      <vt:lpstr>Office Theme</vt:lpstr>
      <vt:lpstr>1_Office Theme</vt:lpstr>
      <vt:lpstr>PowerPoint Presentation</vt:lpstr>
      <vt:lpstr>Administrativia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Dhruv Batra</cp:lastModifiedBy>
  <cp:revision>1323</cp:revision>
  <dcterms:created xsi:type="dcterms:W3CDTF">2019-05-03T20:10:18Z</dcterms:created>
  <dcterms:modified xsi:type="dcterms:W3CDTF">2021-11-04T05:47:08Z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0x0101000D3EFE357999404EA8C5B1B83429B5D8</vt:lpwstr>
  </property>
</Properties>
</file>